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16"/>
  </p:notesMasterIdLst>
  <p:sldIdLst>
    <p:sldId id="261" r:id="rId5"/>
    <p:sldId id="262" r:id="rId6"/>
    <p:sldId id="263" r:id="rId7"/>
    <p:sldId id="266" r:id="rId8"/>
    <p:sldId id="267" r:id="rId9"/>
    <p:sldId id="269" r:id="rId10"/>
    <p:sldId id="271" r:id="rId11"/>
    <p:sldId id="272" r:id="rId12"/>
    <p:sldId id="273" r:id="rId13"/>
    <p:sldId id="274" r:id="rId14"/>
    <p:sldId id="270" r:id="rId15"/>
  </p:sldIdLst>
  <p:sldSz cx="7772400" cy="10058400"/>
  <p:notesSz cx="6858000" cy="9144000"/>
  <p:embeddedFontLst>
    <p:embeddedFont>
      <p:font typeface="Poppins" panose="000005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42012-7D4D-F348-A0F4-DB5DA960EC52}" v="193" dt="2026-04-07T16:39:32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94D8A2B-C1DC-9C47-B9DD-D764FFD33B8E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6A546A6-5A23-4F4D-9CE8-E39909C2C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8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46A6-5A23-4F4D-9CE8-E39909C2C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3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F62AECF-D16B-5A81-3D6B-BAD0958D4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9022" y="9671691"/>
            <a:ext cx="1748790" cy="200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82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PG </a:t>
            </a:r>
            <a:fld id="{5EAF9C54-E0E4-DB4C-9F75-0A448009D7B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8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7572-8FAB-1841-BFE6-1437C502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9022" y="9671691"/>
            <a:ext cx="1748790" cy="200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PG </a:t>
            </a:r>
            <a:fld id="{5EAF9C54-E0E4-DB4C-9F75-0A448009D7BF}" type="slidenum">
              <a:rPr lang="en-US" smtClean="0"/>
              <a:pPr/>
              <a:t>‹#›</a:t>
            </a:fld>
            <a:endParaRPr lang="en-US" sz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</p:sldLayoutIdLst>
  <p:hf hdr="0" ftr="0" dt="0"/>
  <p:txStyles>
    <p:titleStyle>
      <a:lvl1pPr algn="l" defTabSz="77724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777240" rtl="0" eaLnBrk="1" latinLnBrk="0" hangingPunct="1">
        <a:lnSpc>
          <a:spcPct val="100000"/>
        </a:lnSpc>
        <a:spcBef>
          <a:spcPts val="850"/>
        </a:spcBef>
        <a:buFont typeface="Arial" panose="020B0604020202020204" pitchFamily="34" charset="0"/>
        <a:buNone/>
        <a:defRPr sz="15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8620" indent="0" algn="l" defTabSz="777240" rtl="0" eaLnBrk="1" latinLnBrk="0" hangingPunct="1">
        <a:lnSpc>
          <a:spcPct val="100000"/>
        </a:lnSpc>
        <a:spcBef>
          <a:spcPts val="425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71550" indent="-194310" algn="l" defTabSz="777240" rtl="0" eaLnBrk="1" latinLnBrk="0" hangingPunct="1">
        <a:lnSpc>
          <a:spcPct val="100000"/>
        </a:lnSpc>
        <a:spcBef>
          <a:spcPts val="42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60170" indent="-194310" algn="l" defTabSz="777240" rtl="0" eaLnBrk="1" latinLnBrk="0" hangingPunct="1">
        <a:lnSpc>
          <a:spcPct val="100000"/>
        </a:lnSpc>
        <a:spcBef>
          <a:spcPts val="42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48790" indent="-194310" algn="l" defTabSz="777240" rtl="0" eaLnBrk="1" latinLnBrk="0" hangingPunct="1">
        <a:lnSpc>
          <a:spcPct val="100000"/>
        </a:lnSpc>
        <a:spcBef>
          <a:spcPts val="42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46526C-0899-EA8D-9263-2AA4FFA26E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0F80B3D-A2D3-C7E4-9462-D89691FFB4E3}"/>
              </a:ext>
            </a:extLst>
          </p:cNvPr>
          <p:cNvSpPr txBox="1">
            <a:spLocks/>
          </p:cNvSpPr>
          <p:nvPr/>
        </p:nvSpPr>
        <p:spPr>
          <a:xfrm>
            <a:off x="295354" y="2368182"/>
            <a:ext cx="5501290" cy="18287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1" i="0" kern="1200" spc="0" baseline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7200" b="0" spc="-150">
                <a:latin typeface="Arial" panose="020B0604020202020204" pitchFamily="34" charset="0"/>
                <a:cs typeface="Arial" panose="020B0604020202020204" pitchFamily="34" charset="0"/>
              </a:rPr>
              <a:t>Closing the</a:t>
            </a:r>
            <a:br>
              <a:rPr lang="en-US" sz="7200" b="0" spc="-15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0" spc="-150">
                <a:latin typeface="Arial" panose="020B0604020202020204" pitchFamily="34" charset="0"/>
                <a:cs typeface="Arial" panose="020B0604020202020204" pitchFamily="34" charset="0"/>
              </a:rPr>
              <a:t>Technician Talent Gap: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34E3BE3-F22B-E0D0-D734-5B75010F220A}"/>
              </a:ext>
            </a:extLst>
          </p:cNvPr>
          <p:cNvSpPr txBox="1">
            <a:spLocks/>
          </p:cNvSpPr>
          <p:nvPr/>
        </p:nvSpPr>
        <p:spPr>
          <a:xfrm>
            <a:off x="386016" y="4331338"/>
            <a:ext cx="5998453" cy="8948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A Research Study on Clarity, Connection, and Timing in Ohio Manufacturing </a:t>
            </a:r>
            <a:endParaRPr lang="en-US" sz="20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3D69BE-17D9-8B97-38EE-4F535566BECB}"/>
              </a:ext>
            </a:extLst>
          </p:cNvPr>
          <p:cNvGrpSpPr/>
          <p:nvPr/>
        </p:nvGrpSpPr>
        <p:grpSpPr>
          <a:xfrm>
            <a:off x="3558633" y="8931728"/>
            <a:ext cx="3811919" cy="686823"/>
            <a:chOff x="8333724" y="5663695"/>
            <a:chExt cx="3594053" cy="64756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80513E7-755A-6761-5FB4-97990AE1BE5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33724" y="5663695"/>
              <a:ext cx="1324572" cy="647568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A01C73F-F653-BAF4-A83D-4C76C276964D}"/>
                </a:ext>
              </a:extLst>
            </p:cNvPr>
            <p:cNvCxnSpPr>
              <a:cxnSpLocks/>
            </p:cNvCxnSpPr>
            <p:nvPr/>
          </p:nvCxnSpPr>
          <p:spPr>
            <a:xfrm>
              <a:off x="9882433" y="5663695"/>
              <a:ext cx="0" cy="6475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5B2773A-9F44-3C34-1FEB-2FD3A9505A7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32018" y="5767370"/>
              <a:ext cx="1795759" cy="511519"/>
            </a:xfrm>
            <a:prstGeom prst="rect">
              <a:avLst/>
            </a:prstGeom>
          </p:spPr>
        </p:pic>
      </p:grpSp>
      <p:sp>
        <p:nvSpPr>
          <p:cNvPr id="12" name="Title 3">
            <a:extLst>
              <a:ext uri="{FF2B5EF4-FFF2-40B4-BE49-F238E27FC236}">
                <a16:creationId xmlns:a16="http://schemas.microsoft.com/office/drawing/2014/main" id="{EAE5716C-0697-6049-0915-DBB6564F59F4}"/>
              </a:ext>
            </a:extLst>
          </p:cNvPr>
          <p:cNvSpPr txBox="1">
            <a:spLocks/>
          </p:cNvSpPr>
          <p:nvPr/>
        </p:nvSpPr>
        <p:spPr>
          <a:xfrm>
            <a:off x="376999" y="317009"/>
            <a:ext cx="4197823" cy="397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spc="0" baseline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000" spc="150"/>
              <a:t>3 . 26 . 2026</a:t>
            </a:r>
            <a:endParaRPr lang="en-US" sz="600" spc="150"/>
          </a:p>
        </p:txBody>
      </p:sp>
    </p:spTree>
    <p:extLst>
      <p:ext uri="{BB962C8B-B14F-4D97-AF65-F5344CB8AC3E}">
        <p14:creationId xmlns:p14="http://schemas.microsoft.com/office/powerpoint/2010/main" val="390663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527445-F6EB-959C-583D-D871F5DF25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72B51A-A3C2-D99E-74BC-B7FEC2725C85}"/>
              </a:ext>
            </a:extLst>
          </p:cNvPr>
          <p:cNvSpPr txBox="1"/>
          <p:nvPr/>
        </p:nvSpPr>
        <p:spPr>
          <a:xfrm>
            <a:off x="455517" y="317105"/>
            <a:ext cx="6355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68AE575-49DE-B258-69E0-933799CF9CB3}"/>
              </a:ext>
            </a:extLst>
          </p:cNvPr>
          <p:cNvSpPr txBox="1">
            <a:spLocks/>
          </p:cNvSpPr>
          <p:nvPr/>
        </p:nvSpPr>
        <p:spPr>
          <a:xfrm>
            <a:off x="3413868" y="5060707"/>
            <a:ext cx="3901332" cy="664650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Ohio’s technician shortage is not a problem of interest — it is a challenge of clarity, connection, and timing.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0A9A9-678C-EB0E-5BB2-4429F74C3672}"/>
              </a:ext>
            </a:extLst>
          </p:cNvPr>
          <p:cNvSpPr txBox="1"/>
          <p:nvPr/>
        </p:nvSpPr>
        <p:spPr>
          <a:xfrm>
            <a:off x="3359286" y="4519312"/>
            <a:ext cx="5266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TECHNICIAN GAP IS SOLVABLE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8158D3F-BF16-9BC6-281A-B63DBC2DC781}"/>
              </a:ext>
            </a:extLst>
          </p:cNvPr>
          <p:cNvSpPr txBox="1">
            <a:spLocks/>
          </p:cNvSpPr>
          <p:nvPr/>
        </p:nvSpPr>
        <p:spPr>
          <a:xfrm>
            <a:off x="3413868" y="6083301"/>
            <a:ext cx="3901332" cy="1081190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solution does not require a silver bullet. It requires earlier engagement, clearer storytelling, stronger exposure, and more confident career advocacy — led by employers themselves.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17BAD10-5489-896C-B660-BD564705A179}"/>
              </a:ext>
            </a:extLst>
          </p:cNvPr>
          <p:cNvSpPr txBox="1">
            <a:spLocks/>
          </p:cNvSpPr>
          <p:nvPr/>
        </p:nvSpPr>
        <p:spPr>
          <a:xfrm>
            <a:off x="3413868" y="7490200"/>
            <a:ext cx="4080626" cy="126728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Manufacturers already have the tools to shift outcomes: their people, their facilities, their partnerships, and their willingness to engage earlier and more visibly.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0978175-9B60-3A09-4874-ACBC58A1E47D}"/>
              </a:ext>
            </a:extLst>
          </p:cNvPr>
          <p:cNvSpPr txBox="1">
            <a:spLocks/>
          </p:cNvSpPr>
          <p:nvPr/>
        </p:nvSpPr>
        <p:spPr>
          <a:xfrm>
            <a:off x="3413867" y="8694896"/>
            <a:ext cx="3901331" cy="149371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acting now, industry leaders can build a stronger, more sustainable technician pipeline — and secure the future of Ohio manufacturing.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E35DAC-FBB9-E98F-04DD-54A3B18079BE}"/>
              </a:ext>
            </a:extLst>
          </p:cNvPr>
          <p:cNvCxnSpPr/>
          <p:nvPr/>
        </p:nvCxnSpPr>
        <p:spPr>
          <a:xfrm>
            <a:off x="3137647" y="5168282"/>
            <a:ext cx="0" cy="52845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0C3AC76-638E-688E-DC8F-C08582FA5211}"/>
              </a:ext>
            </a:extLst>
          </p:cNvPr>
          <p:cNvSpPr/>
          <p:nvPr/>
        </p:nvSpPr>
        <p:spPr>
          <a:xfrm>
            <a:off x="3075016" y="5127321"/>
            <a:ext cx="125261" cy="125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926A27-32DE-A597-D532-02E69B671A31}"/>
              </a:ext>
            </a:extLst>
          </p:cNvPr>
          <p:cNvSpPr/>
          <p:nvPr/>
        </p:nvSpPr>
        <p:spPr>
          <a:xfrm>
            <a:off x="3075016" y="6175332"/>
            <a:ext cx="125261" cy="125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2895B2-52CF-5E6A-0515-C7CE4D7C1A33}"/>
              </a:ext>
            </a:extLst>
          </p:cNvPr>
          <p:cNvSpPr/>
          <p:nvPr/>
        </p:nvSpPr>
        <p:spPr>
          <a:xfrm>
            <a:off x="3075016" y="7578247"/>
            <a:ext cx="125261" cy="125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1A838C-2B53-652B-F593-AD9ACE72FFD7}"/>
              </a:ext>
            </a:extLst>
          </p:cNvPr>
          <p:cNvSpPr/>
          <p:nvPr/>
        </p:nvSpPr>
        <p:spPr>
          <a:xfrm>
            <a:off x="3075016" y="8789096"/>
            <a:ext cx="125261" cy="125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3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700AAE-42E9-B176-2927-74050DA41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PG </a:t>
            </a:r>
            <a:fld id="{5EAF9C54-E0E4-DB4C-9F75-0A448009D7B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F85CF-F90D-3CFB-902E-9444EA3425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7772400" cy="10058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75DF6E-859F-BDB5-8047-622D61916FAD}"/>
              </a:ext>
            </a:extLst>
          </p:cNvPr>
          <p:cNvGrpSpPr/>
          <p:nvPr/>
        </p:nvGrpSpPr>
        <p:grpSpPr>
          <a:xfrm>
            <a:off x="2185910" y="4685788"/>
            <a:ext cx="3697618" cy="686823"/>
            <a:chOff x="8379912" y="5663695"/>
            <a:chExt cx="3486283" cy="647568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6BDD280-F5D6-C304-FCB6-A59398DEBCE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79912" y="5663695"/>
              <a:ext cx="1324572" cy="64756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2A5D844-D698-AE1D-6C4F-8E912B0C1A24}"/>
                </a:ext>
              </a:extLst>
            </p:cNvPr>
            <p:cNvCxnSpPr>
              <a:cxnSpLocks/>
            </p:cNvCxnSpPr>
            <p:nvPr/>
          </p:nvCxnSpPr>
          <p:spPr>
            <a:xfrm>
              <a:off x="9882433" y="5663695"/>
              <a:ext cx="0" cy="6475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C78CE3-117C-486A-07BD-A8AF5CEB060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70436" y="5767370"/>
              <a:ext cx="1795759" cy="511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36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335069-1F9C-16D2-EDE2-5786958BA6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7A5370-2688-2F3E-EBA0-02CCE6DB8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 </a:t>
            </a:r>
            <a:fld id="{5EAF9C54-E0E4-DB4C-9F75-0A448009D7BF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2F6CA-ECD8-8164-94A3-EA1F4A88E4B8}"/>
              </a:ext>
            </a:extLst>
          </p:cNvPr>
          <p:cNvSpPr txBox="1"/>
          <p:nvPr/>
        </p:nvSpPr>
        <p:spPr>
          <a:xfrm>
            <a:off x="242978" y="9683408"/>
            <a:ext cx="3675809" cy="20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spc="1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OHIO: </a:t>
            </a:r>
            <a:r>
              <a:rPr lang="en-US" sz="700" spc="1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THE TECHNICIAN GAP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7DFB3E-1EA8-70C6-EF81-BE949D749D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59" b="22250"/>
          <a:stretch>
            <a:fillRect/>
          </a:stretch>
        </p:blipFill>
        <p:spPr>
          <a:xfrm>
            <a:off x="0" y="-2"/>
            <a:ext cx="7772400" cy="44684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22FA4DE-6513-8FCA-B1FF-7E1AA09BED46}"/>
              </a:ext>
            </a:extLst>
          </p:cNvPr>
          <p:cNvSpPr/>
          <p:nvPr/>
        </p:nvSpPr>
        <p:spPr>
          <a:xfrm rot="5400000">
            <a:off x="2929365" y="-2929369"/>
            <a:ext cx="1913666" cy="77724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82000">
                <a:schemeClr val="tx1">
                  <a:alpha val="69404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4FC2C-2A30-4D46-607D-DC9202993FFD}"/>
              </a:ext>
            </a:extLst>
          </p:cNvPr>
          <p:cNvSpPr txBox="1"/>
          <p:nvPr/>
        </p:nvSpPr>
        <p:spPr>
          <a:xfrm>
            <a:off x="455517" y="317105"/>
            <a:ext cx="6355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Executive Summary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40C068-E0C4-992A-CC00-ECDC9D28CDE8}"/>
              </a:ext>
            </a:extLst>
          </p:cNvPr>
          <p:cNvSpPr txBox="1">
            <a:spLocks/>
          </p:cNvSpPr>
          <p:nvPr/>
        </p:nvSpPr>
        <p:spPr>
          <a:xfrm>
            <a:off x="455515" y="6517389"/>
            <a:ext cx="6924999" cy="2967824"/>
          </a:xfrm>
          <a:prstGeom prst="rect">
            <a:avLst/>
          </a:prstGeom>
        </p:spPr>
        <p:txBody>
          <a:bodyPr vert="horz" lIns="91440" tIns="45720" rIns="91440" bIns="45720" numCol="2" spcCol="36576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</a:t>
            </a:r>
            <a:r>
              <a:rPr lang="en-US" sz="1100" b="0">
                <a:solidFill>
                  <a:srgbClr val="FFFFFF"/>
                </a:solidFill>
              </a:rPr>
              <a:t>research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study examines findings from a 2025 statewide research initiative done by JobsOhio in partnership with Ohio Excel, surveying 1,700+ respondents, including high school students and their parents, counselors, emerging workforce participants, and current technicians and operators. To ensure consistency, all respondents were provided the same definition of a “technician”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— a skilled role focused on installing,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maintaining, troubleshooting, and repairing complex manufacturing equipment, typically requiring postsecondary training rather than a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four-year degree.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research reveals a critical insight: the technician pipeline challenge is not a motivation problem — it is an information, messaging, and timing problem.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clarifying technician roles, better aligning career messaging, increasing hands-on exposure, and engaging parents and counselors earlier, manufacturers can take meaningful steps to strengthen and sustain the technician workforce. 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4100F7-5BD6-AA6A-67A8-3F1731556D11}"/>
              </a:ext>
            </a:extLst>
          </p:cNvPr>
          <p:cNvSpPr txBox="1"/>
          <p:nvPr/>
        </p:nvSpPr>
        <p:spPr>
          <a:xfrm>
            <a:off x="455515" y="5370698"/>
            <a:ext cx="6756167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Ohio’s manufacturing sector faces a growing technician shortage — not because interest is lacking, but because students, workers, and career influencers lack clear understanding, connection, and timely exposure to technician career pathways.  </a:t>
            </a:r>
          </a:p>
        </p:txBody>
      </p:sp>
    </p:spTree>
    <p:extLst>
      <p:ext uri="{BB962C8B-B14F-4D97-AF65-F5344CB8AC3E}">
        <p14:creationId xmlns:p14="http://schemas.microsoft.com/office/powerpoint/2010/main" val="348083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B628DA0-9977-7845-BB9A-5E0FA66343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7772400" cy="100583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7BF003-BAC4-E33A-E5AE-855A1A1E1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 </a:t>
            </a:r>
            <a:fld id="{5EAF9C54-E0E4-DB4C-9F75-0A448009D7BF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BC912-1E57-31E6-D9E0-DF198D47D198}"/>
              </a:ext>
            </a:extLst>
          </p:cNvPr>
          <p:cNvSpPr txBox="1"/>
          <p:nvPr/>
        </p:nvSpPr>
        <p:spPr>
          <a:xfrm>
            <a:off x="455517" y="317105"/>
            <a:ext cx="63550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 Scope</a:t>
            </a:r>
            <a:b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</a:t>
            </a: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42A260A-46D9-EC9A-2787-4B70775F1C74}"/>
              </a:ext>
            </a:extLst>
          </p:cNvPr>
          <p:cNvGrpSpPr/>
          <p:nvPr/>
        </p:nvGrpSpPr>
        <p:grpSpPr>
          <a:xfrm>
            <a:off x="1333859" y="4018331"/>
            <a:ext cx="4850953" cy="3001114"/>
            <a:chOff x="1369950" y="3471473"/>
            <a:chExt cx="4850953" cy="30011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1A9724-FA11-EC8F-2F6D-250E5849B2B5}"/>
                </a:ext>
              </a:extLst>
            </p:cNvPr>
            <p:cNvSpPr txBox="1"/>
            <p:nvPr/>
          </p:nvSpPr>
          <p:spPr>
            <a:xfrm>
              <a:off x="1369950" y="4156942"/>
              <a:ext cx="2091331" cy="5232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High School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Students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8950B1-2935-FE1A-3661-93FB8860D092}"/>
                </a:ext>
              </a:extLst>
            </p:cNvPr>
            <p:cNvSpPr txBox="1"/>
            <p:nvPr/>
          </p:nvSpPr>
          <p:spPr>
            <a:xfrm>
              <a:off x="3312910" y="4156942"/>
              <a:ext cx="1295836" cy="5232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High School Counselors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73C134-1C49-3C65-6F7C-EEE537A6A76B}"/>
                </a:ext>
              </a:extLst>
            </p:cNvPr>
            <p:cNvSpPr txBox="1"/>
            <p:nvPr/>
          </p:nvSpPr>
          <p:spPr>
            <a:xfrm>
              <a:off x="2181809" y="5441536"/>
              <a:ext cx="1878779" cy="103105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Emerging Workforce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(Students in 2-year Degree or Certification Programs)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1D92A8-ECE1-8F72-F259-D8AA92CDBE8B}"/>
                </a:ext>
              </a:extLst>
            </p:cNvPr>
            <p:cNvSpPr txBox="1"/>
            <p:nvPr/>
          </p:nvSpPr>
          <p:spPr>
            <a:xfrm>
              <a:off x="4112720" y="5441802"/>
              <a:ext cx="1517978" cy="5232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Current Technicians and Operators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44DCCC-AB87-155A-BB19-56F8BC30D5A8}"/>
                </a:ext>
              </a:extLst>
            </p:cNvPr>
            <p:cNvSpPr txBox="1"/>
            <p:nvPr/>
          </p:nvSpPr>
          <p:spPr>
            <a:xfrm>
              <a:off x="1501216" y="3489808"/>
              <a:ext cx="18288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-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415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EBF376-6E79-A61C-1ED4-5A4AC5CB811B}"/>
                </a:ext>
              </a:extLst>
            </p:cNvPr>
            <p:cNvSpPr txBox="1"/>
            <p:nvPr/>
          </p:nvSpPr>
          <p:spPr>
            <a:xfrm>
              <a:off x="2858112" y="3471473"/>
              <a:ext cx="209133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-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5B8EC1-E8A8-1CE9-59C0-41EB8242ED54}"/>
                </a:ext>
              </a:extLst>
            </p:cNvPr>
            <p:cNvSpPr txBox="1"/>
            <p:nvPr/>
          </p:nvSpPr>
          <p:spPr>
            <a:xfrm>
              <a:off x="2330753" y="4772209"/>
              <a:ext cx="151797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-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490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65D713-648E-B569-0387-B067FF58C5A1}"/>
                </a:ext>
              </a:extLst>
            </p:cNvPr>
            <p:cNvSpPr txBox="1"/>
            <p:nvPr/>
          </p:nvSpPr>
          <p:spPr>
            <a:xfrm>
              <a:off x="3516954" y="4751560"/>
              <a:ext cx="262855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-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EA4D70-8F6A-28D3-5A94-56145F514E85}"/>
                </a:ext>
              </a:extLst>
            </p:cNvPr>
            <p:cNvSpPr txBox="1"/>
            <p:nvPr/>
          </p:nvSpPr>
          <p:spPr>
            <a:xfrm>
              <a:off x="4717470" y="4156942"/>
              <a:ext cx="1206093" cy="5232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Parents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AC753E-FD56-9752-1881-A8EE137BE65C}"/>
                </a:ext>
              </a:extLst>
            </p:cNvPr>
            <p:cNvSpPr txBox="1"/>
            <p:nvPr/>
          </p:nvSpPr>
          <p:spPr>
            <a:xfrm>
              <a:off x="4392103" y="3489808"/>
              <a:ext cx="18288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-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415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724485-52E9-AF8A-AB0D-84FE8E2CB9B3}"/>
              </a:ext>
            </a:extLst>
          </p:cNvPr>
          <p:cNvSpPr txBox="1"/>
          <p:nvPr/>
        </p:nvSpPr>
        <p:spPr>
          <a:xfrm>
            <a:off x="455516" y="2359756"/>
            <a:ext cx="6215937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understand how perceptions of technician careers evolve across the education-to-workforce journey, researchers surveyed: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B4634B-B27D-5718-FC26-F81C2052D972}"/>
              </a:ext>
            </a:extLst>
          </p:cNvPr>
          <p:cNvCxnSpPr>
            <a:cxnSpLocks/>
          </p:cNvCxnSpPr>
          <p:nvPr/>
        </p:nvCxnSpPr>
        <p:spPr>
          <a:xfrm flipH="1">
            <a:off x="506284" y="8644425"/>
            <a:ext cx="7266116" cy="0"/>
          </a:xfrm>
          <a:prstGeom prst="line">
            <a:avLst/>
          </a:prstGeom>
          <a:ln w="9525">
            <a:solidFill>
              <a:schemeClr val="bg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A45C7F0-628B-8248-1F5D-0D96230E3A10}"/>
              </a:ext>
            </a:extLst>
          </p:cNvPr>
          <p:cNvSpPr txBox="1"/>
          <p:nvPr/>
        </p:nvSpPr>
        <p:spPr>
          <a:xfrm>
            <a:off x="2178376" y="6930509"/>
            <a:ext cx="42529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1,700+ 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espondents 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8CAF371C-0305-6907-C25D-775683B7CAB2}"/>
              </a:ext>
            </a:extLst>
          </p:cNvPr>
          <p:cNvSpPr txBox="1">
            <a:spLocks/>
          </p:cNvSpPr>
          <p:nvPr/>
        </p:nvSpPr>
        <p:spPr>
          <a:xfrm>
            <a:off x="1341107" y="7169595"/>
            <a:ext cx="960716" cy="261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77724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spc="300">
                <a:solidFill>
                  <a:schemeClr val="bg1"/>
                </a:solidFill>
              </a:rPr>
              <a:t>TOTAL: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41C8271C-EF2A-A42A-268C-D7D7866683D7}"/>
              </a:ext>
            </a:extLst>
          </p:cNvPr>
          <p:cNvSpPr txBox="1">
            <a:spLocks/>
          </p:cNvSpPr>
          <p:nvPr/>
        </p:nvSpPr>
        <p:spPr>
          <a:xfrm>
            <a:off x="455517" y="8760767"/>
            <a:ext cx="3822569" cy="4427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study explored perceptions of manufacturing, career interest, exposure levels, motivators, and decision timing.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25C5C4-22A1-3AC3-E59D-1BA26961AA35}"/>
              </a:ext>
            </a:extLst>
          </p:cNvPr>
          <p:cNvCxnSpPr>
            <a:cxnSpLocks/>
          </p:cNvCxnSpPr>
          <p:nvPr/>
        </p:nvCxnSpPr>
        <p:spPr>
          <a:xfrm flipH="1">
            <a:off x="3233810" y="1525168"/>
            <a:ext cx="7266116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1B25FAC-F56F-0165-D3B6-E34B968BF902}"/>
              </a:ext>
            </a:extLst>
          </p:cNvPr>
          <p:cNvSpPr txBox="1"/>
          <p:nvPr/>
        </p:nvSpPr>
        <p:spPr>
          <a:xfrm>
            <a:off x="242978" y="9683408"/>
            <a:ext cx="3675809" cy="20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spc="1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OHIO: </a:t>
            </a:r>
            <a:r>
              <a:rPr lang="en-US" sz="700" spc="1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THE TECHNICIAN GAP</a:t>
            </a:r>
          </a:p>
        </p:txBody>
      </p:sp>
    </p:spTree>
    <p:extLst>
      <p:ext uri="{BB962C8B-B14F-4D97-AF65-F5344CB8AC3E}">
        <p14:creationId xmlns:p14="http://schemas.microsoft.com/office/powerpoint/2010/main" val="3494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C4695-7247-D50D-6E82-44EB7D889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7B767BF-A006-47D3-482E-020D0C2A3E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381481" y="3667479"/>
            <a:ext cx="5009438" cy="77724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62000">
                <a:schemeClr val="accent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B9BD55-E0C7-9239-DDDD-5D8CA8602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PG </a:t>
            </a:r>
            <a:fld id="{5EAF9C54-E0E4-DB4C-9F75-0A448009D7B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C2116-DCE9-2804-D716-76A9F8CB4FF9}"/>
              </a:ext>
            </a:extLst>
          </p:cNvPr>
          <p:cNvSpPr txBox="1"/>
          <p:nvPr/>
        </p:nvSpPr>
        <p:spPr>
          <a:xfrm>
            <a:off x="455517" y="2242030"/>
            <a:ext cx="6663740" cy="95277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Interest exists — perception is not the core barrier</a:t>
            </a:r>
          </a:p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Across audiences, technician careers are viewed positively by: 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of high school students, </a:t>
            </a:r>
          </a:p>
          <a:p>
            <a:pPr marL="285750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73%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of emerging workforce participants</a:t>
            </a:r>
          </a:p>
          <a:p>
            <a:pPr marL="285750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76%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of parents reporting favorable perceptions of technician roles.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F8CDC36-1F45-1F1C-9B68-8D0DF4E8A799}"/>
              </a:ext>
            </a:extLst>
          </p:cNvPr>
          <p:cNvSpPr txBox="1">
            <a:spLocks/>
          </p:cNvSpPr>
          <p:nvPr/>
        </p:nvSpPr>
        <p:spPr>
          <a:xfrm>
            <a:off x="455517" y="3921427"/>
            <a:ext cx="6861367" cy="952773"/>
          </a:xfrm>
          <a:prstGeom prst="rect">
            <a:avLst/>
          </a:prstGeom>
        </p:spPr>
        <p:txBody>
          <a:bodyPr vert="horz" lIns="91440" tIns="45720" rIns="91440" bIns="45720" numCol="2" spcCol="18288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respondents agree that manufacturing offers stronger career opportunities than people assume, indicating that reputation is no longer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primary challenge. </a:t>
            </a:r>
          </a:p>
          <a:p>
            <a:pPr fontAlgn="base">
              <a:spcBef>
                <a:spcPts val="400"/>
              </a:spcBef>
              <a:spcAft>
                <a:spcPts val="1000"/>
              </a:spcAft>
              <a:defRPr/>
            </a:pPr>
            <a:r>
              <a:rPr lang="en-US" sz="1100" b="0">
                <a:solidFill>
                  <a:schemeClr val="tx1">
                    <a:lumMod val="75000"/>
                    <a:lumOff val="25000"/>
                  </a:schemeClr>
                </a:solidFill>
              </a:rPr>
              <a:t>However, positive perception alone does not translate into career pursuit — signaling a deeper issue around clarity and relevance, not image. </a:t>
            </a:r>
          </a:p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1F6A3-C1FC-546F-937C-F9F4CEA6BB63}"/>
              </a:ext>
            </a:extLst>
          </p:cNvPr>
          <p:cNvSpPr txBox="1"/>
          <p:nvPr/>
        </p:nvSpPr>
        <p:spPr>
          <a:xfrm>
            <a:off x="455517" y="317105"/>
            <a:ext cx="6355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D6F8D16-DDCF-F9C2-F158-C2E245799497}"/>
              </a:ext>
            </a:extLst>
          </p:cNvPr>
          <p:cNvSpPr txBox="1">
            <a:spLocks/>
          </p:cNvSpPr>
          <p:nvPr/>
        </p:nvSpPr>
        <p:spPr>
          <a:xfrm>
            <a:off x="455516" y="1674597"/>
            <a:ext cx="1585555" cy="397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spc="0" baseline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200" spc="1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1:</a:t>
            </a:r>
            <a:endParaRPr lang="en-US" sz="1200" spc="1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1C492-D2E7-E7AB-17BF-52F2B8C85A5D}"/>
              </a:ext>
            </a:extLst>
          </p:cNvPr>
          <p:cNvSpPr txBox="1"/>
          <p:nvPr/>
        </p:nvSpPr>
        <p:spPr>
          <a:xfrm>
            <a:off x="455517" y="5989223"/>
            <a:ext cx="6663740" cy="181463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Internal Mobility Alone Won’t Solve the Pipeline Gap </a:t>
            </a:r>
          </a:p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While operators might appear to be the logical pipeline into technician roles, the data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shows limitations:</a:t>
            </a:r>
          </a:p>
          <a:p>
            <a:pPr marL="285750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Only 54%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of operators report job satisfaction, compared to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of technicians. </a:t>
            </a:r>
          </a:p>
          <a:p>
            <a:pPr marL="285750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45%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of operators believe technician training costs more than it’s worth. </a:t>
            </a:r>
          </a:p>
          <a:p>
            <a:pPr marL="285750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Only 33%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of current operators plan to train for technician roles </a:t>
            </a:r>
          </a:p>
          <a:p>
            <a:pPr marL="285750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Many underestimate training length and overestimate barriers to entry. </a:t>
            </a:r>
          </a:p>
          <a:p>
            <a:pPr marL="285750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D5E7449-C454-E97C-C90B-6C33C730FCFC}"/>
              </a:ext>
            </a:extLst>
          </p:cNvPr>
          <p:cNvSpPr txBox="1">
            <a:spLocks/>
          </p:cNvSpPr>
          <p:nvPr/>
        </p:nvSpPr>
        <p:spPr>
          <a:xfrm>
            <a:off x="455517" y="8222772"/>
            <a:ext cx="6861367" cy="952773"/>
          </a:xfrm>
          <a:prstGeom prst="rect">
            <a:avLst/>
          </a:prstGeom>
        </p:spPr>
        <p:txBody>
          <a:bodyPr vert="horz" lIns="91440" tIns="45720" rIns="91440" bIns="45720" numCol="2" spcCol="18288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respondents agree that manufacturing offers stronger career opportunities than people assume, indicating that reputation is no longer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primary challenge. </a:t>
            </a:r>
          </a:p>
          <a:p>
            <a:pPr fontAlgn="base">
              <a:spcBef>
                <a:spcPts val="400"/>
              </a:spcBef>
              <a:spcAft>
                <a:spcPts val="1000"/>
              </a:spcAft>
              <a:defRPr/>
            </a:pPr>
            <a:r>
              <a:rPr lang="en-US" sz="1100" b="0">
                <a:solidFill>
                  <a:schemeClr val="tx1">
                    <a:lumMod val="75000"/>
                    <a:lumOff val="25000"/>
                  </a:schemeClr>
                </a:solidFill>
              </a:rPr>
              <a:t>However, positive perception alone does not translate into career pursuit — signaling a deeper issue around clarity and relevance, not image. </a:t>
            </a:r>
          </a:p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47585A6-DDAC-252A-BA6D-23F878CAEFA4}"/>
              </a:ext>
            </a:extLst>
          </p:cNvPr>
          <p:cNvSpPr txBox="1">
            <a:spLocks/>
          </p:cNvSpPr>
          <p:nvPr/>
        </p:nvSpPr>
        <p:spPr>
          <a:xfrm>
            <a:off x="455516" y="5421790"/>
            <a:ext cx="1585555" cy="397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spc="0" baseline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200" spc="1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2:</a:t>
            </a:r>
            <a:endParaRPr lang="en-US" sz="1200" spc="1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F9A098-FC03-5029-D339-751A6B19E8E0}"/>
              </a:ext>
            </a:extLst>
          </p:cNvPr>
          <p:cNvCxnSpPr>
            <a:cxnSpLocks/>
          </p:cNvCxnSpPr>
          <p:nvPr/>
        </p:nvCxnSpPr>
        <p:spPr>
          <a:xfrm flipH="1">
            <a:off x="2836995" y="835055"/>
            <a:ext cx="7266116" cy="0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4068210-74CA-8EB7-2F56-7D7956A4E12F}"/>
              </a:ext>
            </a:extLst>
          </p:cNvPr>
          <p:cNvSpPr txBox="1"/>
          <p:nvPr/>
        </p:nvSpPr>
        <p:spPr>
          <a:xfrm>
            <a:off x="242978" y="9683408"/>
            <a:ext cx="3675809" cy="20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spc="120">
                <a:latin typeface="Arial" panose="020B0604020202020204" pitchFamily="34" charset="0"/>
                <a:cs typeface="Arial" panose="020B0604020202020204" pitchFamily="34" charset="0"/>
              </a:rPr>
              <a:t>JOBS OHIO: </a:t>
            </a:r>
            <a:r>
              <a:rPr lang="en-US" sz="700" spc="120">
                <a:latin typeface="Arial" panose="020B0604020202020204" pitchFamily="34" charset="0"/>
                <a:cs typeface="Arial" panose="020B0604020202020204" pitchFamily="34" charset="0"/>
              </a:rPr>
              <a:t>CLOSING THE TECHNICIAN GAP</a:t>
            </a:r>
          </a:p>
        </p:txBody>
      </p:sp>
    </p:spTree>
    <p:extLst>
      <p:ext uri="{BB962C8B-B14F-4D97-AF65-F5344CB8AC3E}">
        <p14:creationId xmlns:p14="http://schemas.microsoft.com/office/powerpoint/2010/main" val="396493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F1471-927F-0FCB-546A-F1913D21B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D2462FC-3662-0D31-EB25-D644723DEC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619252" y="3905247"/>
            <a:ext cx="4533895" cy="77724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62000">
                <a:schemeClr val="accent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6BE73-123F-3350-AAB8-01A60C524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PG </a:t>
            </a:r>
            <a:fld id="{5EAF9C54-E0E4-DB4C-9F75-0A448009D7B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92B10-2B33-A302-AD91-B4053290BD84}"/>
              </a:ext>
            </a:extLst>
          </p:cNvPr>
          <p:cNvSpPr txBox="1"/>
          <p:nvPr/>
        </p:nvSpPr>
        <p:spPr>
          <a:xfrm>
            <a:off x="455517" y="2242030"/>
            <a:ext cx="6663740" cy="140472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Clarity Dramatically Increases Career Interest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When respondents were shown realistic technician job descriptions: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71%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of high school students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of emerging workforce participants reported increased interest.</a:t>
            </a:r>
          </a:p>
          <a:p>
            <a:pPr marL="285750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181604A-C4C1-E9A1-02EB-4943F5E832A5}"/>
              </a:ext>
            </a:extLst>
          </p:cNvPr>
          <p:cNvSpPr txBox="1">
            <a:spLocks/>
          </p:cNvSpPr>
          <p:nvPr/>
        </p:nvSpPr>
        <p:spPr>
          <a:xfrm>
            <a:off x="4038689" y="3758044"/>
            <a:ext cx="3733711" cy="1540629"/>
          </a:xfrm>
          <a:prstGeom prst="rect">
            <a:avLst/>
          </a:prstGeom>
        </p:spPr>
        <p:txBody>
          <a:bodyPr vert="horz" lIns="91440" tIns="45720" rIns="91440" bIns="45720" numCol="1" spcCol="18288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Perceptions shifted from viewing technician work as “factory labor” to seeing it as dynamic, high-tech, and problem-solving–driven.</a:t>
            </a:r>
          </a:p>
          <a:p>
            <a:pPr lvl="0" fontAlgn="base">
              <a:spcBef>
                <a:spcPts val="400"/>
              </a:spcBef>
              <a:spcAft>
                <a:spcPts val="1000"/>
              </a:spcAft>
              <a:defRPr/>
            </a:pPr>
            <a:r>
              <a:rPr lang="en-US" sz="1100" b="0">
                <a:solidFill>
                  <a:schemeClr val="tx1">
                    <a:lumMod val="75000"/>
                    <a:lumOff val="25000"/>
                  </a:schemeClr>
                </a:solidFill>
              </a:rPr>
              <a:t>This signals a need for more tangible, real-world storytelling that makes technician careers understandable and relatable across all audiences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C2A99-14B4-5D26-EC33-E90EF31C7B7C}"/>
              </a:ext>
            </a:extLst>
          </p:cNvPr>
          <p:cNvSpPr txBox="1"/>
          <p:nvPr/>
        </p:nvSpPr>
        <p:spPr>
          <a:xfrm>
            <a:off x="455517" y="317105"/>
            <a:ext cx="6355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A0864B7-3063-3ADA-08B9-157B7B818E90}"/>
              </a:ext>
            </a:extLst>
          </p:cNvPr>
          <p:cNvSpPr txBox="1">
            <a:spLocks/>
          </p:cNvSpPr>
          <p:nvPr/>
        </p:nvSpPr>
        <p:spPr>
          <a:xfrm>
            <a:off x="455516" y="1674597"/>
            <a:ext cx="1585555" cy="397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spc="0" baseline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200" spc="1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3:</a:t>
            </a:r>
            <a:endParaRPr lang="en-US" sz="1200" spc="1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1026F8-276A-97F6-DA5D-32A6D765F1EF}"/>
              </a:ext>
            </a:extLst>
          </p:cNvPr>
          <p:cNvSpPr txBox="1"/>
          <p:nvPr/>
        </p:nvSpPr>
        <p:spPr>
          <a:xfrm>
            <a:off x="455516" y="6378209"/>
            <a:ext cx="7142295" cy="6824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Career Alignment Matters More Than “Hands-On” Messaging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Students most strongly identify with strengths in: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FCEF636-775C-FDF7-C9EC-2712895B5FB8}"/>
              </a:ext>
            </a:extLst>
          </p:cNvPr>
          <p:cNvSpPr txBox="1">
            <a:spLocks/>
          </p:cNvSpPr>
          <p:nvPr/>
        </p:nvSpPr>
        <p:spPr>
          <a:xfrm>
            <a:off x="455517" y="8353087"/>
            <a:ext cx="6861367" cy="952773"/>
          </a:xfrm>
          <a:prstGeom prst="rect">
            <a:avLst/>
          </a:prstGeom>
        </p:spPr>
        <p:txBody>
          <a:bodyPr vert="horz" lIns="91440" tIns="45720" rIns="91440" bIns="45720" numCol="2" spcCol="18288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highlights a messaging mismatch: technician careers align strongly with students’ interests in technology, problem-solving, and impact, but outreach often frames the work in manual or trade-oriented language that fails to resonate.</a:t>
            </a:r>
          </a:p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Effective messaging should highlight technical problem-solving, innovation, career mobility, stability, purpose, and high-tech identity — not just job tasks.</a:t>
            </a:r>
          </a:p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C4C9A8D-08C9-93F8-C9C3-4B8E82E916CA}"/>
              </a:ext>
            </a:extLst>
          </p:cNvPr>
          <p:cNvSpPr txBox="1">
            <a:spLocks/>
          </p:cNvSpPr>
          <p:nvPr/>
        </p:nvSpPr>
        <p:spPr>
          <a:xfrm>
            <a:off x="455516" y="5799697"/>
            <a:ext cx="1585555" cy="397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spc="0" baseline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200" spc="1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4:</a:t>
            </a:r>
            <a:endParaRPr lang="en-US" sz="1200" spc="1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DB08C-B7B7-A93D-B793-8FE9C776AAFE}"/>
              </a:ext>
            </a:extLst>
          </p:cNvPr>
          <p:cNvSpPr txBox="1"/>
          <p:nvPr/>
        </p:nvSpPr>
        <p:spPr>
          <a:xfrm>
            <a:off x="366694" y="7834889"/>
            <a:ext cx="70390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Yet only 18% say “working with my hands” best describes them.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630FE1-E284-A40E-904E-C41D66B89718}"/>
              </a:ext>
            </a:extLst>
          </p:cNvPr>
          <p:cNvSpPr txBox="1"/>
          <p:nvPr/>
        </p:nvSpPr>
        <p:spPr>
          <a:xfrm>
            <a:off x="1321523" y="4126583"/>
            <a:ext cx="20925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does a day in the life actually look like?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0F76A-238F-E3F2-76D8-362369E10D2C}"/>
              </a:ext>
            </a:extLst>
          </p:cNvPr>
          <p:cNvSpPr txBox="1"/>
          <p:nvPr/>
        </p:nvSpPr>
        <p:spPr>
          <a:xfrm>
            <a:off x="1011801" y="401529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EACA74-903E-D640-9474-FB2D52B37120}"/>
              </a:ext>
            </a:extLst>
          </p:cNvPr>
          <p:cNvSpPr txBox="1"/>
          <p:nvPr/>
        </p:nvSpPr>
        <p:spPr>
          <a:xfrm rot="10800000">
            <a:off x="2789801" y="452303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ACD177C-D0ED-B9F8-0807-A19D858B11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54479" y="7312340"/>
            <a:ext cx="479001" cy="34075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747AA49-F1C7-E7F0-F8E7-CD0941F8D1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4538" y="7237597"/>
            <a:ext cx="474029" cy="517689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B015CD0-1469-92C1-D561-1C67EA536E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5068" y="7273008"/>
            <a:ext cx="461586" cy="459754"/>
          </a:xfrm>
          <a:prstGeom prst="rect">
            <a:avLst/>
          </a:prstGeom>
        </p:spPr>
      </p:pic>
      <p:sp>
        <p:nvSpPr>
          <p:cNvPr id="27" name="Title 3">
            <a:extLst>
              <a:ext uri="{FF2B5EF4-FFF2-40B4-BE49-F238E27FC236}">
                <a16:creationId xmlns:a16="http://schemas.microsoft.com/office/drawing/2014/main" id="{7D085E22-B0FC-0051-397E-A23B7832C410}"/>
              </a:ext>
            </a:extLst>
          </p:cNvPr>
          <p:cNvSpPr txBox="1">
            <a:spLocks/>
          </p:cNvSpPr>
          <p:nvPr/>
        </p:nvSpPr>
        <p:spPr>
          <a:xfrm>
            <a:off x="5588032" y="7297657"/>
            <a:ext cx="1014283" cy="397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spc="0" baseline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100" spc="15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5AA5E4F7-DD00-9585-EB09-04DAA770D1AC}"/>
              </a:ext>
            </a:extLst>
          </p:cNvPr>
          <p:cNvSpPr txBox="1">
            <a:spLocks/>
          </p:cNvSpPr>
          <p:nvPr/>
        </p:nvSpPr>
        <p:spPr>
          <a:xfrm>
            <a:off x="3578872" y="7297657"/>
            <a:ext cx="1232682" cy="397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spc="0" baseline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100" spc="15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84CEFB95-26B2-122B-225A-C781C6C36F53}"/>
              </a:ext>
            </a:extLst>
          </p:cNvPr>
          <p:cNvSpPr txBox="1">
            <a:spLocks/>
          </p:cNvSpPr>
          <p:nvPr/>
        </p:nvSpPr>
        <p:spPr>
          <a:xfrm>
            <a:off x="1973880" y="7297657"/>
            <a:ext cx="1014283" cy="397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spc="0" baseline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100" spc="15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6F94E3-AE97-6E51-D24D-F923EACD4A9E}"/>
              </a:ext>
            </a:extLst>
          </p:cNvPr>
          <p:cNvCxnSpPr>
            <a:cxnSpLocks/>
          </p:cNvCxnSpPr>
          <p:nvPr/>
        </p:nvCxnSpPr>
        <p:spPr>
          <a:xfrm flipH="1">
            <a:off x="2836995" y="835055"/>
            <a:ext cx="7266116" cy="0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EDD843E-B56C-2581-2D96-D2D63C848B9C}"/>
              </a:ext>
            </a:extLst>
          </p:cNvPr>
          <p:cNvSpPr txBox="1"/>
          <p:nvPr/>
        </p:nvSpPr>
        <p:spPr>
          <a:xfrm>
            <a:off x="242978" y="9683408"/>
            <a:ext cx="3675809" cy="20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spc="120">
                <a:latin typeface="Arial" panose="020B0604020202020204" pitchFamily="34" charset="0"/>
                <a:cs typeface="Arial" panose="020B0604020202020204" pitchFamily="34" charset="0"/>
              </a:rPr>
              <a:t>JOBS OHIO: </a:t>
            </a:r>
            <a:r>
              <a:rPr lang="en-US" sz="700" spc="120">
                <a:latin typeface="Arial" panose="020B0604020202020204" pitchFamily="34" charset="0"/>
                <a:cs typeface="Arial" panose="020B0604020202020204" pitchFamily="34" charset="0"/>
              </a:rPr>
              <a:t>CLOSING THE TECHNICIAN GAP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55FFD-C92D-7358-112F-1B7136CD314A}"/>
              </a:ext>
            </a:extLst>
          </p:cNvPr>
          <p:cNvSpPr txBox="1"/>
          <p:nvPr/>
        </p:nvSpPr>
        <p:spPr>
          <a:xfrm>
            <a:off x="455516" y="3734720"/>
            <a:ext cx="54537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most common question across audiences:</a:t>
            </a:r>
          </a:p>
        </p:txBody>
      </p:sp>
    </p:spTree>
    <p:extLst>
      <p:ext uri="{BB962C8B-B14F-4D97-AF65-F5344CB8AC3E}">
        <p14:creationId xmlns:p14="http://schemas.microsoft.com/office/powerpoint/2010/main" val="4401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40A54-A9B1-B772-B787-548573F06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819CC7-7814-A746-BDA3-F5945AD3A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2144666" y="3759172"/>
            <a:ext cx="4181808" cy="847114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62000">
                <a:schemeClr val="accent1">
                  <a:alpha val="2218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249C79-FEE8-BCE8-71AB-5AD703F2D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PG </a:t>
            </a:r>
            <a:fld id="{5EAF9C54-E0E4-DB4C-9F75-0A448009D7B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13FED-85F1-DE89-80E0-951DB2B0E496}"/>
              </a:ext>
            </a:extLst>
          </p:cNvPr>
          <p:cNvSpPr txBox="1"/>
          <p:nvPr/>
        </p:nvSpPr>
        <p:spPr>
          <a:xfrm>
            <a:off x="455517" y="2242030"/>
            <a:ext cx="6861366" cy="182130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Exposure Is a Major Missed Opportunity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Hands-on exposure is one of the most influential factors in shaping interest — yet many students lack access: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One-third of students surveyed had no exposure to manufacturing experiences.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73%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of students and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78%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of parents say real-world experiences influence career decisions.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37%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of the emerging workforce had not heard of training programs at all.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347D559-B29F-24DF-4A70-7F0CB6A477A6}"/>
              </a:ext>
            </a:extLst>
          </p:cNvPr>
          <p:cNvSpPr txBox="1">
            <a:spLocks/>
          </p:cNvSpPr>
          <p:nvPr/>
        </p:nvSpPr>
        <p:spPr>
          <a:xfrm>
            <a:off x="455517" y="4233204"/>
            <a:ext cx="6861367" cy="952773"/>
          </a:xfrm>
          <a:prstGeom prst="rect">
            <a:avLst/>
          </a:prstGeom>
        </p:spPr>
        <p:txBody>
          <a:bodyPr vert="horz" lIns="91440" tIns="45720" rIns="91440" bIns="45720" numCol="2" spcCol="18288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exposure does occur — through plant tours, Manufacturing Days, or hands-on labs — it significantly increases awareness, confidence,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interest.</a:t>
            </a:r>
          </a:p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TAKEWAY:</a:t>
            </a:r>
          </a:p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06172-AA55-4BDA-7EC3-39BC20313949}"/>
              </a:ext>
            </a:extLst>
          </p:cNvPr>
          <p:cNvSpPr txBox="1"/>
          <p:nvPr/>
        </p:nvSpPr>
        <p:spPr>
          <a:xfrm>
            <a:off x="242978" y="9683584"/>
            <a:ext cx="16491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spc="120">
                <a:latin typeface="Arial" panose="020B0604020202020204" pitchFamily="34" charset="0"/>
                <a:cs typeface="Arial" panose="020B0604020202020204" pitchFamily="34" charset="0"/>
              </a:rPr>
              <a:t>JOBS OHIO </a:t>
            </a:r>
            <a:r>
              <a:rPr lang="en-US" sz="700" spc="120">
                <a:latin typeface="Arial" panose="020B0604020202020204" pitchFamily="34" charset="0"/>
                <a:cs typeface="Arial" panose="020B0604020202020204" pitchFamily="34" charset="0"/>
              </a:rPr>
              <a:t>WHITE PAPER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27B6C-D9E6-FEED-6C39-F4F1F251E54F}"/>
              </a:ext>
            </a:extLst>
          </p:cNvPr>
          <p:cNvSpPr txBox="1"/>
          <p:nvPr/>
        </p:nvSpPr>
        <p:spPr>
          <a:xfrm>
            <a:off x="455517" y="317105"/>
            <a:ext cx="6355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Findings</a:t>
            </a:r>
          </a:p>
        </p:txBody>
      </p:sp>
      <p:pic>
        <p:nvPicPr>
          <p:cNvPr id="15" name="Picture 14" descr="A person and person looking at a computer&#10;&#10;AI-generated content may be incorrect.">
            <a:extLst>
              <a:ext uri="{FF2B5EF4-FFF2-40B4-BE49-F238E27FC236}">
                <a16:creationId xmlns:a16="http://schemas.microsoft.com/office/drawing/2014/main" id="{A15DC065-5A7A-30E7-C068-01D2F635AF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" t="7575" r="3191" b="21298"/>
          <a:stretch>
            <a:fillRect/>
          </a:stretch>
        </p:blipFill>
        <p:spPr>
          <a:xfrm>
            <a:off x="-32910" y="6313932"/>
            <a:ext cx="7805310" cy="377171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0CBEEA2A-653D-0B1E-9C43-51A5CE4BF7E1}"/>
              </a:ext>
            </a:extLst>
          </p:cNvPr>
          <p:cNvSpPr txBox="1">
            <a:spLocks/>
          </p:cNvSpPr>
          <p:nvPr/>
        </p:nvSpPr>
        <p:spPr>
          <a:xfrm>
            <a:off x="455516" y="1674597"/>
            <a:ext cx="1585555" cy="397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spc="0" baseline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200" spc="1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5:</a:t>
            </a:r>
            <a:endParaRPr lang="en-US" sz="1200" spc="1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70E09D-2FE0-F40E-32BF-345D1738E302}"/>
              </a:ext>
            </a:extLst>
          </p:cNvPr>
          <p:cNvCxnSpPr>
            <a:cxnSpLocks/>
          </p:cNvCxnSpPr>
          <p:nvPr/>
        </p:nvCxnSpPr>
        <p:spPr>
          <a:xfrm flipH="1">
            <a:off x="2836995" y="835055"/>
            <a:ext cx="7266116" cy="0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EEA84C0-3AA9-1403-8D59-88B51B1BEB7C}"/>
              </a:ext>
            </a:extLst>
          </p:cNvPr>
          <p:cNvSpPr txBox="1"/>
          <p:nvPr/>
        </p:nvSpPr>
        <p:spPr>
          <a:xfrm>
            <a:off x="3886200" y="4470810"/>
            <a:ext cx="3239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1400" b="1" i="1" u="none" strike="noStrike" kern="1200" cap="none" spc="0" normalizeH="0" baseline="0" noProof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onversion</a:t>
            </a: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moments matter more than awareness campaigns.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781246C-5257-9866-3949-7117FEC6D68A}"/>
              </a:ext>
            </a:extLst>
          </p:cNvPr>
          <p:cNvSpPr txBox="1">
            <a:spLocks/>
          </p:cNvSpPr>
          <p:nvPr/>
        </p:nvSpPr>
        <p:spPr>
          <a:xfrm>
            <a:off x="5849022" y="9671691"/>
            <a:ext cx="1748790" cy="200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0" i="0" kern="1200">
                <a:solidFill>
                  <a:schemeClr val="tx1">
                    <a:tint val="82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 </a:t>
            </a:r>
            <a:fld id="{5EAF9C54-E0E4-DB4C-9F75-0A448009D7BF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2A8A6-8C81-EFE8-8C58-BC80B00AEA52}"/>
              </a:ext>
            </a:extLst>
          </p:cNvPr>
          <p:cNvSpPr txBox="1"/>
          <p:nvPr/>
        </p:nvSpPr>
        <p:spPr>
          <a:xfrm>
            <a:off x="242978" y="9683408"/>
            <a:ext cx="3675809" cy="20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spc="1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OHIO: </a:t>
            </a:r>
            <a:r>
              <a:rPr lang="en-US" sz="700" spc="1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THE TECHNICIAN GAP</a:t>
            </a:r>
          </a:p>
        </p:txBody>
      </p:sp>
    </p:spTree>
    <p:extLst>
      <p:ext uri="{BB962C8B-B14F-4D97-AF65-F5344CB8AC3E}">
        <p14:creationId xmlns:p14="http://schemas.microsoft.com/office/powerpoint/2010/main" val="33509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EC7CF-C789-B263-2862-A4A9179E6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E7D9CA-21DD-6C37-284F-DA38F44DF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PG </a:t>
            </a:r>
            <a:fld id="{5EAF9C54-E0E4-DB4C-9F75-0A448009D7B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4D1D8DB-E459-39C8-5DD7-9F524188E5E9}"/>
              </a:ext>
            </a:extLst>
          </p:cNvPr>
          <p:cNvSpPr txBox="1">
            <a:spLocks/>
          </p:cNvSpPr>
          <p:nvPr/>
        </p:nvSpPr>
        <p:spPr>
          <a:xfrm>
            <a:off x="455518" y="5212152"/>
            <a:ext cx="4875608" cy="952773"/>
          </a:xfrm>
          <a:prstGeom prst="rect">
            <a:avLst/>
          </a:prstGeom>
        </p:spPr>
        <p:txBody>
          <a:bodyPr vert="horz" lIns="91440" tIns="45720" rIns="91440" bIns="45720" numCol="1" spcCol="18288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Manufacturers need to engage earlier through credible human influencers and real-world relationships, as social media alone is far less influential than often assumed.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8A309E-0EFB-C9A1-74C6-CA3B18596C0C}"/>
              </a:ext>
            </a:extLst>
          </p:cNvPr>
          <p:cNvSpPr txBox="1"/>
          <p:nvPr/>
        </p:nvSpPr>
        <p:spPr>
          <a:xfrm>
            <a:off x="242978" y="9683584"/>
            <a:ext cx="16491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spc="120">
                <a:latin typeface="Arial" panose="020B0604020202020204" pitchFamily="34" charset="0"/>
                <a:cs typeface="Arial" panose="020B0604020202020204" pitchFamily="34" charset="0"/>
              </a:rPr>
              <a:t>JOBS OHIO </a:t>
            </a:r>
            <a:r>
              <a:rPr lang="en-US" sz="700" spc="120">
                <a:latin typeface="Arial" panose="020B0604020202020204" pitchFamily="34" charset="0"/>
                <a:cs typeface="Arial" panose="020B0604020202020204" pitchFamily="34" charset="0"/>
              </a:rPr>
              <a:t>WHITE PAPER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84BCF-D440-715E-B77C-77A7EADCA194}"/>
              </a:ext>
            </a:extLst>
          </p:cNvPr>
          <p:cNvSpPr txBox="1"/>
          <p:nvPr/>
        </p:nvSpPr>
        <p:spPr>
          <a:xfrm>
            <a:off x="455517" y="317105"/>
            <a:ext cx="6355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8F53348-22FD-FB76-6B50-ED49B0F5B20E}"/>
              </a:ext>
            </a:extLst>
          </p:cNvPr>
          <p:cNvSpPr txBox="1">
            <a:spLocks/>
          </p:cNvSpPr>
          <p:nvPr/>
        </p:nvSpPr>
        <p:spPr>
          <a:xfrm>
            <a:off x="455516" y="1674597"/>
            <a:ext cx="1585555" cy="397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spc="0" baseline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200" spc="1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6:</a:t>
            </a:r>
            <a:endParaRPr lang="en-US" sz="1200" spc="1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6F5CD2-490A-1C27-095B-FD0C16A8D33E}"/>
              </a:ext>
            </a:extLst>
          </p:cNvPr>
          <p:cNvCxnSpPr>
            <a:cxnSpLocks/>
          </p:cNvCxnSpPr>
          <p:nvPr/>
        </p:nvCxnSpPr>
        <p:spPr>
          <a:xfrm flipH="1">
            <a:off x="2836995" y="835055"/>
            <a:ext cx="7266116" cy="0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B733DDA-7C43-F604-C18D-5FA5D954B67F}"/>
              </a:ext>
            </a:extLst>
          </p:cNvPr>
          <p:cNvSpPr txBox="1"/>
          <p:nvPr/>
        </p:nvSpPr>
        <p:spPr>
          <a:xfrm>
            <a:off x="455516" y="2242029"/>
            <a:ext cx="7142295" cy="27871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Career Decisions Are Happening Earlier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 Employers Realize</a:t>
            </a:r>
          </a:p>
          <a:p>
            <a:pPr marL="285750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Older generations typically explored careers later:</a:t>
            </a:r>
          </a:p>
          <a:p>
            <a:pPr marL="742950" lvl="1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50" b="1">
                <a:latin typeface="Arial" panose="020B0604020202020204" pitchFamily="34" charset="0"/>
                <a:cs typeface="Arial" panose="020B0604020202020204" pitchFamily="34" charset="0"/>
              </a:rPr>
              <a:t>41%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of current technicians said exploration started in 12th grade, and </a:t>
            </a:r>
            <a:r>
              <a:rPr lang="en-US" sz="1050" b="1"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 made their</a:t>
            </a:r>
            <a:b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final decision after graduation. </a:t>
            </a:r>
          </a:p>
          <a:p>
            <a:pPr marL="742950" lvl="1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50" b="1">
                <a:latin typeface="Arial" panose="020B0604020202020204" pitchFamily="34" charset="0"/>
                <a:cs typeface="Arial" panose="020B0604020202020204" pitchFamily="34" charset="0"/>
              </a:rPr>
              <a:t>Only 1%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of current technicians began exploring careers before high school.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Current students being career exploration earlier:</a:t>
            </a:r>
          </a:p>
          <a:p>
            <a:pPr marL="742950" lvl="1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50" b="1">
                <a:latin typeface="Arial" panose="020B0604020202020204" pitchFamily="34" charset="0"/>
                <a:cs typeface="Arial" panose="020B0604020202020204" pitchFamily="34" charset="0"/>
              </a:rPr>
              <a:t>42% 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of students decide on career direction before 9th grade</a:t>
            </a:r>
          </a:p>
          <a:p>
            <a:pPr marL="742950" lvl="1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Students of color and female students plan earlier and more intentionally than their peers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Family, teachers, and counselors exert far more influence than social media or advertising</a:t>
            </a:r>
          </a:p>
          <a:p>
            <a:pPr marL="285750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5F069-7DD6-D127-523D-45A8068A4E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59" r="3052" b="13372"/>
          <a:stretch>
            <a:fillRect/>
          </a:stretch>
        </p:blipFill>
        <p:spPr>
          <a:xfrm>
            <a:off x="-1" y="6308547"/>
            <a:ext cx="7772401" cy="3771715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7228675-CE4F-4C88-1F67-58A230950B0B}"/>
              </a:ext>
            </a:extLst>
          </p:cNvPr>
          <p:cNvSpPr txBox="1">
            <a:spLocks/>
          </p:cNvSpPr>
          <p:nvPr/>
        </p:nvSpPr>
        <p:spPr>
          <a:xfrm>
            <a:off x="5849022" y="9671691"/>
            <a:ext cx="1748790" cy="200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0" i="0" kern="1200">
                <a:solidFill>
                  <a:schemeClr val="tx1">
                    <a:tint val="82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 </a:t>
            </a:r>
            <a:fld id="{5EAF9C54-E0E4-DB4C-9F75-0A448009D7BF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E207D-5B98-DAD6-1BCC-7A0797D894C5}"/>
              </a:ext>
            </a:extLst>
          </p:cNvPr>
          <p:cNvSpPr txBox="1"/>
          <p:nvPr/>
        </p:nvSpPr>
        <p:spPr>
          <a:xfrm>
            <a:off x="242978" y="9683408"/>
            <a:ext cx="3675809" cy="20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spc="1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OHIO: </a:t>
            </a:r>
            <a:r>
              <a:rPr lang="en-US" sz="700" spc="1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THE TECHNICIAN GAP</a:t>
            </a:r>
          </a:p>
        </p:txBody>
      </p:sp>
    </p:spTree>
    <p:extLst>
      <p:ext uri="{BB962C8B-B14F-4D97-AF65-F5344CB8AC3E}">
        <p14:creationId xmlns:p14="http://schemas.microsoft.com/office/powerpoint/2010/main" val="257046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F1115-F878-279E-AED8-953515CA6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D795409-FE43-D595-5403-8BDD65B57E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59" b="21859"/>
          <a:stretch/>
        </p:blipFill>
        <p:spPr>
          <a:xfrm>
            <a:off x="-1" y="7163927"/>
            <a:ext cx="7772401" cy="291633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C26D7D-9632-C1FC-0A7B-82EB7E62E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 </a:t>
            </a:r>
            <a:fld id="{5EAF9C54-E0E4-DB4C-9F75-0A448009D7BF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5944B-8299-8279-08F2-B6E2BE137E03}"/>
              </a:ext>
            </a:extLst>
          </p:cNvPr>
          <p:cNvSpPr txBox="1"/>
          <p:nvPr/>
        </p:nvSpPr>
        <p:spPr>
          <a:xfrm>
            <a:off x="455517" y="317105"/>
            <a:ext cx="6355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2AB70C0-2AF3-1AF6-2618-000728F24C30}"/>
              </a:ext>
            </a:extLst>
          </p:cNvPr>
          <p:cNvSpPr txBox="1">
            <a:spLocks/>
          </p:cNvSpPr>
          <p:nvPr/>
        </p:nvSpPr>
        <p:spPr>
          <a:xfrm>
            <a:off x="455516" y="1674597"/>
            <a:ext cx="1585555" cy="397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spc="0" baseline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200" spc="1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7:</a:t>
            </a:r>
            <a:endParaRPr lang="en-US" sz="1200" spc="1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0C7A09-05D9-3B47-6359-CD6DCB0CFE7A}"/>
              </a:ext>
            </a:extLst>
          </p:cNvPr>
          <p:cNvCxnSpPr>
            <a:cxnSpLocks/>
          </p:cNvCxnSpPr>
          <p:nvPr/>
        </p:nvCxnSpPr>
        <p:spPr>
          <a:xfrm flipH="1">
            <a:off x="2853324" y="835055"/>
            <a:ext cx="7266116" cy="0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EA28EC-494B-24DD-D8A3-4ACC8F59D655}"/>
              </a:ext>
            </a:extLst>
          </p:cNvPr>
          <p:cNvSpPr txBox="1"/>
          <p:nvPr/>
        </p:nvSpPr>
        <p:spPr>
          <a:xfrm>
            <a:off x="455517" y="2242029"/>
            <a:ext cx="4475712" cy="265718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Advocacy Is the Hidden Bottleneck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Nearly everyone in the industry knows someone in manufacturing: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98%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of technicians and operators have a personal connection to the field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72%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of technicians report job satisfaction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Yet only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 8%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actively recommend the career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Nearly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remain neutral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5DA96E-FEEA-8C48-4402-95C8F82761A2}"/>
              </a:ext>
            </a:extLst>
          </p:cNvPr>
          <p:cNvSpPr txBox="1"/>
          <p:nvPr/>
        </p:nvSpPr>
        <p:spPr>
          <a:xfrm>
            <a:off x="4575248" y="2924907"/>
            <a:ext cx="29402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does not reflect dissatisfaction — it reflects a confidence and communication gap.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7FE2E-948E-F5F6-EEF1-06A0B0175413}"/>
              </a:ext>
            </a:extLst>
          </p:cNvPr>
          <p:cNvSpPr txBox="1"/>
          <p:nvPr/>
        </p:nvSpPr>
        <p:spPr>
          <a:xfrm>
            <a:off x="455517" y="5061715"/>
            <a:ext cx="3463270" cy="179590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Workers often struggle to explain: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Career growth pathways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Workload realities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Long-term earning potential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Why the career is worth recommending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3D37A-BD0F-A0A2-E030-7F03DB954C9A}"/>
              </a:ext>
            </a:extLst>
          </p:cNvPr>
          <p:cNvSpPr txBox="1"/>
          <p:nvPr/>
        </p:nvSpPr>
        <p:spPr>
          <a:xfrm>
            <a:off x="4575248" y="4957772"/>
            <a:ext cx="34306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ts val="4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represents a major opportunity to equip employees as informed, confident career ambassadors.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E56FB-5639-8D82-B0B1-E2811CA70EF4}"/>
              </a:ext>
            </a:extLst>
          </p:cNvPr>
          <p:cNvSpPr txBox="1"/>
          <p:nvPr/>
        </p:nvSpPr>
        <p:spPr>
          <a:xfrm>
            <a:off x="242978" y="9683408"/>
            <a:ext cx="3675809" cy="20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spc="1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OHIO: </a:t>
            </a:r>
            <a:r>
              <a:rPr lang="en-US" sz="700" spc="1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THE TECHNICIAN GAP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803C3F-77F8-8251-05C7-1C7E81F9A240}"/>
              </a:ext>
            </a:extLst>
          </p:cNvPr>
          <p:cNvCxnSpPr>
            <a:cxnSpLocks/>
          </p:cNvCxnSpPr>
          <p:nvPr/>
        </p:nvCxnSpPr>
        <p:spPr>
          <a:xfrm flipH="1">
            <a:off x="4702727" y="4273116"/>
            <a:ext cx="3303205" cy="0"/>
          </a:xfrm>
          <a:prstGeom prst="line">
            <a:avLst/>
          </a:prstGeom>
          <a:ln w="9525">
            <a:solidFill>
              <a:schemeClr val="accent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336E31-8590-6FC4-BFCD-964BA3E6A3CC}"/>
              </a:ext>
            </a:extLst>
          </p:cNvPr>
          <p:cNvCxnSpPr>
            <a:cxnSpLocks/>
          </p:cNvCxnSpPr>
          <p:nvPr/>
        </p:nvCxnSpPr>
        <p:spPr>
          <a:xfrm flipH="1">
            <a:off x="4702727" y="6533270"/>
            <a:ext cx="3303205" cy="0"/>
          </a:xfrm>
          <a:prstGeom prst="line">
            <a:avLst/>
          </a:prstGeom>
          <a:ln w="9525">
            <a:solidFill>
              <a:schemeClr val="accent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74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06D21B9-C9C0-1D04-DFDD-F2E3759781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7000"/>
          </a:blip>
          <a:srcRect/>
          <a:stretch/>
        </p:blipFill>
        <p:spPr>
          <a:xfrm rot="10800000" flipH="1"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D4AA90-DC9D-FF48-25E5-0608BADDB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 </a:t>
            </a:r>
            <a:fld id="{5EAF9C54-E0E4-DB4C-9F75-0A448009D7BF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C86D2-880A-76F2-37B7-BCF84F9AEA4F}"/>
              </a:ext>
            </a:extLst>
          </p:cNvPr>
          <p:cNvSpPr txBox="1"/>
          <p:nvPr/>
        </p:nvSpPr>
        <p:spPr>
          <a:xfrm>
            <a:off x="455517" y="317105"/>
            <a:ext cx="63550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Implications for Manufacturers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B834B7-F590-385B-B99A-DAEEA002CCD2}"/>
              </a:ext>
            </a:extLst>
          </p:cNvPr>
          <p:cNvCxnSpPr>
            <a:cxnSpLocks/>
          </p:cNvCxnSpPr>
          <p:nvPr/>
        </p:nvCxnSpPr>
        <p:spPr>
          <a:xfrm flipH="1">
            <a:off x="4389750" y="1525168"/>
            <a:ext cx="7266116" cy="0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B0AFD44-4CA0-572B-389D-364AB84F469B}"/>
              </a:ext>
            </a:extLst>
          </p:cNvPr>
          <p:cNvSpPr txBox="1"/>
          <p:nvPr/>
        </p:nvSpPr>
        <p:spPr>
          <a:xfrm>
            <a:off x="1107889" y="2285833"/>
            <a:ext cx="5486180" cy="715277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10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LEAD WITH TECHNOLOGY, NOT MANUAL LABOR</a:t>
            </a:r>
          </a:p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Students define “hands-on” as automation, systems, robotics, and advanced tools — not physical labor alone. Technician outreach should reflect this reality.</a:t>
            </a:r>
          </a:p>
          <a:p>
            <a:pPr marL="0" marR="0" lvl="0" indent="0" algn="l" defTabSz="914400" rtl="0" eaLnBrk="1" fontAlgn="base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10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FOCUS ON PARENTS AND COUNSELORS</a:t>
            </a:r>
          </a:p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Parents and counselors are the most influential decision-makers, yet many lack clear context on technician career pathways. Simple, confident guidance can shift outcomes.</a:t>
            </a:r>
          </a:p>
          <a:p>
            <a:pPr marL="0" marR="0" lvl="0" indent="0" algn="l" defTabSz="914400" rtl="0" eaLnBrk="1" fontAlgn="base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10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FRAME TECHNICIAN ROLES AS LIFELONG CAREERS</a:t>
            </a:r>
          </a:p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Younger generations value stability, flexibility, and transferable skills. Emphasizing that 80%+ of technician skills transfer across industries reframes the role as a long-term career platform, not a single job.</a:t>
            </a:r>
          </a:p>
          <a:p>
            <a:pPr marL="0" marR="0" lvl="0" indent="0" algn="l" defTabSz="914400" rtl="0" eaLnBrk="1" fontAlgn="base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10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PRIORITIZE EARLY, REAL-WORLD EXPOSURE</a:t>
            </a:r>
          </a:p>
          <a:p>
            <a:pPr marL="0" marR="0" lvl="0" indent="0" algn="l" defTabSz="914400" rtl="0" eaLnBrk="1" fontAlgn="base" latinLnBrk="0" hangingPunct="1">
              <a:spcBef>
                <a:spcPts val="4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Move beyond awareness alone into experience-based engagement — plant visits, mentorship, labs, and job shadowing.</a:t>
            </a:r>
          </a:p>
          <a:p>
            <a:pPr marL="0" marR="0" lvl="0" indent="0" algn="l" defTabSz="914400" rtl="0" eaLnBrk="1" fontAlgn="base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10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UPDATE OUTREACH STRATEGIES THAT NO LONGER</a:t>
            </a:r>
            <a:br>
              <a:rPr kumimoji="0" lang="en-US" sz="1200" b="1" i="0" u="none" strike="noStrike" kern="1200" cap="none" spc="10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1" i="0" u="none" strike="noStrike" kern="1200" cap="none" spc="10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DRIVE IMPACT</a:t>
            </a:r>
          </a:p>
          <a:p>
            <a:pPr marL="0" marR="0" lvl="0" indent="0" algn="l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research indicates manufacturers should:</a:t>
            </a:r>
          </a:p>
          <a:p>
            <a:pPr marL="285750" marR="0" lvl="0" indent="-285750" algn="l" defTabSz="914400" rtl="0" eaLnBrk="1" fontAlgn="base" latinLnBrk="0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Evolve past outdated perception-correction efforts</a:t>
            </a:r>
          </a:p>
          <a:p>
            <a:pPr marL="285750" marR="0" lvl="0" indent="-285750" algn="l" defTabSz="914400" rtl="0" eaLnBrk="1" fontAlgn="base" latinLnBrk="0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Avoid leading with benefits alone — benefits are expected,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 motivating</a:t>
            </a:r>
          </a:p>
          <a:p>
            <a:pPr marL="285750" marR="0" lvl="0" indent="-285750" algn="l" defTabSz="914400" rtl="0" eaLnBrk="1" fontAlgn="base" latinLnBrk="0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Reduce reliance on social media as a career influence tool,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prioritizing real relationships instead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0718A-AFD5-A71F-6A36-685F1DFAB50B}"/>
              </a:ext>
            </a:extLst>
          </p:cNvPr>
          <p:cNvSpPr txBox="1"/>
          <p:nvPr/>
        </p:nvSpPr>
        <p:spPr>
          <a:xfrm>
            <a:off x="125334" y="2214519"/>
            <a:ext cx="77875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200">
                <a:ln w="12700"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4B9CA2-925C-761D-D63B-F155AC96E8FF}"/>
              </a:ext>
            </a:extLst>
          </p:cNvPr>
          <p:cNvSpPr txBox="1"/>
          <p:nvPr/>
        </p:nvSpPr>
        <p:spPr>
          <a:xfrm>
            <a:off x="125334" y="3179719"/>
            <a:ext cx="77875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200">
                <a:ln w="12700"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5F02A5-A4C8-2374-6BA3-570A23EC3848}"/>
              </a:ext>
            </a:extLst>
          </p:cNvPr>
          <p:cNvSpPr txBox="1"/>
          <p:nvPr/>
        </p:nvSpPr>
        <p:spPr>
          <a:xfrm>
            <a:off x="125334" y="4322719"/>
            <a:ext cx="77875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200">
                <a:ln w="12700"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DDED37-46DD-4019-7B7D-CDEB1EFCD728}"/>
              </a:ext>
            </a:extLst>
          </p:cNvPr>
          <p:cNvSpPr txBox="1"/>
          <p:nvPr/>
        </p:nvSpPr>
        <p:spPr>
          <a:xfrm>
            <a:off x="125334" y="5529219"/>
            <a:ext cx="77875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200">
                <a:ln w="12700"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E458ED-86E7-5D33-0E1D-A84C4520F4E7}"/>
              </a:ext>
            </a:extLst>
          </p:cNvPr>
          <p:cNvSpPr txBox="1"/>
          <p:nvPr/>
        </p:nvSpPr>
        <p:spPr>
          <a:xfrm>
            <a:off x="125334" y="6507119"/>
            <a:ext cx="77875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200">
                <a:ln w="12700"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372CD-77DC-676E-D216-6379F9057E03}"/>
              </a:ext>
            </a:extLst>
          </p:cNvPr>
          <p:cNvSpPr txBox="1"/>
          <p:nvPr/>
        </p:nvSpPr>
        <p:spPr>
          <a:xfrm>
            <a:off x="242978" y="9683408"/>
            <a:ext cx="3675809" cy="200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spc="120">
                <a:latin typeface="Arial" panose="020B0604020202020204" pitchFamily="34" charset="0"/>
                <a:cs typeface="Arial" panose="020B0604020202020204" pitchFamily="34" charset="0"/>
              </a:rPr>
              <a:t>JOBS OHIO: </a:t>
            </a:r>
            <a:r>
              <a:rPr lang="en-US" sz="700" spc="120">
                <a:latin typeface="Arial" panose="020B0604020202020204" pitchFamily="34" charset="0"/>
                <a:cs typeface="Arial" panose="020B0604020202020204" pitchFamily="34" charset="0"/>
              </a:rPr>
              <a:t>CLOSING THE TECHNICIAN GAP</a:t>
            </a:r>
          </a:p>
        </p:txBody>
      </p:sp>
    </p:spTree>
    <p:extLst>
      <p:ext uri="{BB962C8B-B14F-4D97-AF65-F5344CB8AC3E}">
        <p14:creationId xmlns:p14="http://schemas.microsoft.com/office/powerpoint/2010/main" val="1264573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obs Ohio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DA281C"/>
      </a:accent1>
      <a:accent2>
        <a:srgbClr val="730A11"/>
      </a:accent2>
      <a:accent3>
        <a:srgbClr val="003057"/>
      </a:accent3>
      <a:accent4>
        <a:srgbClr val="00A3E0"/>
      </a:accent4>
      <a:accent5>
        <a:srgbClr val="10181F"/>
      </a:accent5>
      <a:accent6>
        <a:srgbClr val="A7A7A7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d35247-0361-479b-9673-032a0b7a1b7e" xsi:nil="true"/>
    <lcf76f155ced4ddcb4097134ff3c332f xmlns="cda2681a-62f3-4192-9678-ae28c9b19c4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52250B408CC4E824FD7114FE60632" ma:contentTypeVersion="13" ma:contentTypeDescription="Create a new document." ma:contentTypeScope="" ma:versionID="2635394a807efe2a68b091dadaab95e6">
  <xsd:schema xmlns:xsd="http://www.w3.org/2001/XMLSchema" xmlns:xs="http://www.w3.org/2001/XMLSchema" xmlns:p="http://schemas.microsoft.com/office/2006/metadata/properties" xmlns:ns2="cda2681a-62f3-4192-9678-ae28c9b19c4f" xmlns:ns3="cbd35247-0361-479b-9673-032a0b7a1b7e" targetNamespace="http://schemas.microsoft.com/office/2006/metadata/properties" ma:root="true" ma:fieldsID="6fa6e2931423c6e00de1b9ee284f8e11" ns2:_="" ns3:_="">
    <xsd:import namespace="cda2681a-62f3-4192-9678-ae28c9b19c4f"/>
    <xsd:import namespace="cbd35247-0361-479b-9673-032a0b7a1b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2681a-62f3-4192-9678-ae28c9b19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76373a4-7815-41c3-9420-7d700648bb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d35247-0361-479b-9673-032a0b7a1b7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8b9e565-6238-4f81-8adb-6e01cdd2ec0a}" ma:internalName="TaxCatchAll" ma:showField="CatchAllData" ma:web="cbd35247-0361-479b-9673-032a0b7a1b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91C8D0-EC05-4227-8006-231152F26C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6E12C6-33F7-4023-B32A-D4EEEFCCFBA9}">
  <ds:schemaRefs>
    <ds:schemaRef ds:uri="cbd35247-0361-479b-9673-032a0b7a1b7e"/>
    <ds:schemaRef ds:uri="cda2681a-62f3-4192-9678-ae28c9b19c4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8ED5E4-891F-4AF6-99D2-1418172134CD}">
  <ds:schemaRefs>
    <ds:schemaRef ds:uri="cbd35247-0361-479b-9673-032a0b7a1b7e"/>
    <ds:schemaRef ds:uri="cda2681a-62f3-4192-9678-ae28c9b19c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Karap</dc:creator>
  <cp:revision>2</cp:revision>
  <dcterms:created xsi:type="dcterms:W3CDTF">2025-10-29T23:12:12Z</dcterms:created>
  <dcterms:modified xsi:type="dcterms:W3CDTF">2026-04-09T14:41:09Z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0x010100AED52250B408CC4E824FD7114FE60632</vt:lpwstr>
  </property>
  <property fmtid="{D5CDD505-2E9C-101B-9397-08002B2CF9AE}" pid="3" name="MediaServiceImageTags">
    <vt:lpwstr/>
  </property>
</Properties>
</file>