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8" r:id="rId1"/>
    <p:sldMasterId id="2147483701" r:id="rId2"/>
  </p:sldMasterIdLst>
  <p:notesMasterIdLst>
    <p:notesMasterId r:id="rId51"/>
  </p:notesMasterIdLst>
  <p:sldIdLst>
    <p:sldId id="2147482360" r:id="rId3"/>
    <p:sldId id="2147482140" r:id="rId4"/>
    <p:sldId id="2147482361" r:id="rId5"/>
    <p:sldId id="2147471042" r:id="rId6"/>
    <p:sldId id="2147471043" r:id="rId7"/>
    <p:sldId id="2147482362" r:id="rId8"/>
    <p:sldId id="2147471045" r:id="rId9"/>
    <p:sldId id="2147471047" r:id="rId10"/>
    <p:sldId id="2147482363" r:id="rId11"/>
    <p:sldId id="2147471049" r:id="rId12"/>
    <p:sldId id="2147471050" r:id="rId13"/>
    <p:sldId id="2147471051" r:id="rId14"/>
    <p:sldId id="2147471052" r:id="rId15"/>
    <p:sldId id="2147482364" r:id="rId16"/>
    <p:sldId id="2147471055" r:id="rId17"/>
    <p:sldId id="2147480421" r:id="rId18"/>
    <p:sldId id="2147480422" r:id="rId19"/>
    <p:sldId id="2147480423" r:id="rId20"/>
    <p:sldId id="2147480420" r:id="rId21"/>
    <p:sldId id="2147471054" r:id="rId22"/>
    <p:sldId id="2147482365" r:id="rId23"/>
    <p:sldId id="2147471057" r:id="rId24"/>
    <p:sldId id="2147482367" r:id="rId25"/>
    <p:sldId id="2147471037" r:id="rId26"/>
    <p:sldId id="2147480424" r:id="rId27"/>
    <p:sldId id="2147480425" r:id="rId28"/>
    <p:sldId id="290" r:id="rId29"/>
    <p:sldId id="292" r:id="rId30"/>
    <p:sldId id="294" r:id="rId31"/>
    <p:sldId id="296" r:id="rId32"/>
    <p:sldId id="736" r:id="rId33"/>
    <p:sldId id="2147482370" r:id="rId34"/>
    <p:sldId id="2147471059" r:id="rId35"/>
    <p:sldId id="2147471063" r:id="rId36"/>
    <p:sldId id="2147471064" r:id="rId37"/>
    <p:sldId id="2147471065" r:id="rId38"/>
    <p:sldId id="2147471066" r:id="rId39"/>
    <p:sldId id="2147471067" r:id="rId40"/>
    <p:sldId id="2147471068" r:id="rId41"/>
    <p:sldId id="2147482368" r:id="rId42"/>
    <p:sldId id="2147480412" r:id="rId43"/>
    <p:sldId id="2147480413" r:id="rId44"/>
    <p:sldId id="2147480414" r:id="rId45"/>
    <p:sldId id="2147480415" r:id="rId46"/>
    <p:sldId id="2147480416" r:id="rId47"/>
    <p:sldId id="2147480417" r:id="rId48"/>
    <p:sldId id="2147480418" r:id="rId49"/>
    <p:sldId id="2147471038"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33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278"/>
    <p:restoredTop sz="95781"/>
  </p:normalViewPr>
  <p:slideViewPr>
    <p:cSldViewPr snapToGrid="0" snapToObjects="1">
      <p:cViewPr varScale="1">
        <p:scale>
          <a:sx n="117" d="100"/>
          <a:sy n="117" d="100"/>
        </p:scale>
        <p:origin x="200" y="256"/>
      </p:cViewPr>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8C7939-F7F3-6445-9531-CEB4BF70956A}" type="datetimeFigureOut">
              <a:rPr lang="en-US" smtClean="0"/>
              <a:t>9/15/26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FF2D83-56BA-8946-B2C4-04C1FEB934D3}" type="slidenum">
              <a:rPr lang="en-US" smtClean="0"/>
              <a:t>‹#›</a:t>
            </a:fld>
            <a:endParaRPr lang="en-US" dirty="0"/>
          </a:p>
        </p:txBody>
      </p:sp>
    </p:spTree>
    <p:extLst>
      <p:ext uri="{BB962C8B-B14F-4D97-AF65-F5344CB8AC3E}">
        <p14:creationId xmlns:p14="http://schemas.microsoft.com/office/powerpoint/2010/main" val="5984113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FF2D83-56BA-8946-B2C4-04C1FEB934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6516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580DA8-5526-E346-A4BF-7C65D7CF13D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987924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FF2D83-56BA-8946-B2C4-04C1FEB934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18594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FF2D83-56BA-8946-B2C4-04C1FEB934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5415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FF2D83-56BA-8946-B2C4-04C1FEB934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574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FF2D83-56BA-8946-B2C4-04C1FEB934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3059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FF2D83-56BA-8946-B2C4-04C1FEB934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57620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FF2D83-56BA-8946-B2C4-04C1FEB934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7698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636CC6D-3D8D-3841-8E9E-D6FEEE55C74A}" type="slidenum">
              <a:rPr lang="en-US" smtClean="0"/>
              <a:t>31</a:t>
            </a:fld>
            <a:endParaRPr lang="en-US" dirty="0"/>
          </a:p>
        </p:txBody>
      </p:sp>
    </p:spTree>
    <p:extLst>
      <p:ext uri="{BB962C8B-B14F-4D97-AF65-F5344CB8AC3E}">
        <p14:creationId xmlns:p14="http://schemas.microsoft.com/office/powerpoint/2010/main" val="8404476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FF2D83-56BA-8946-B2C4-04C1FEB934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8010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FF2D83-56BA-8946-B2C4-04C1FEB934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98041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V"/>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FF2D83-56BA-8946-B2C4-04C1FEB934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33257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TV"/>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DFF2D83-56BA-8946-B2C4-04C1FEB934D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8683363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2.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13.png"/><Relationship Id="rId4"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9.png"/><Relationship Id="rId4"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image" Target="../media/image17.png"/><Relationship Id="rId4" Type="http://schemas.openxmlformats.org/officeDocument/2006/relationships/image" Target="../media/image1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18.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17.png"/><Relationship Id="rId4" Type="http://schemas.openxmlformats.org/officeDocument/2006/relationships/image" Target="../media/image18.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slideMaster" Target="../slideMasters/slideMaster1.xml"/><Relationship Id="rId4" Type="http://schemas.openxmlformats.org/officeDocument/2006/relationships/image" Target="../media/image19.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7.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5.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6.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17.png"/><Relationship Id="rId4" Type="http://schemas.openxmlformats.org/officeDocument/2006/relationships/image" Target="../media/image16.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6.png"/><Relationship Id="rId1" Type="http://schemas.openxmlformats.org/officeDocument/2006/relationships/slideMaster" Target="../slideMasters/slideMaster2.xml"/><Relationship Id="rId4" Type="http://schemas.openxmlformats.org/officeDocument/2006/relationships/image" Target="../media/image19.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A604DB9-C92B-2147-95BB-6025A5049EAE}"/>
              </a:ext>
            </a:extLst>
          </p:cNvPr>
          <p:cNvSpPr/>
          <p:nvPr userDrawn="1"/>
        </p:nvSpPr>
        <p:spPr>
          <a:xfrm>
            <a:off x="-15781" y="-7073"/>
            <a:ext cx="12207780" cy="687934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2" name="Title 1">
            <a:extLst>
              <a:ext uri="{FF2B5EF4-FFF2-40B4-BE49-F238E27FC236}">
                <a16:creationId xmlns:a16="http://schemas.microsoft.com/office/drawing/2014/main" id="{D4B91D88-1FDC-7A40-8BD0-B8B932324F41}"/>
              </a:ext>
            </a:extLst>
          </p:cNvPr>
          <p:cNvSpPr>
            <a:spLocks noGrp="1"/>
          </p:cNvSpPr>
          <p:nvPr>
            <p:ph type="title"/>
          </p:nvPr>
        </p:nvSpPr>
        <p:spPr>
          <a:xfrm>
            <a:off x="292042" y="2480827"/>
            <a:ext cx="6200197" cy="2619638"/>
          </a:xfrm>
        </p:spPr>
        <p:txBody>
          <a:bodyPr anchor="b">
            <a:noAutofit/>
          </a:bodyPr>
          <a:lstStyle>
            <a:lvl1pPr>
              <a:lnSpc>
                <a:spcPct val="100000"/>
              </a:lnSpc>
              <a:defRPr sz="4400">
                <a:solidFill>
                  <a:schemeClr val="bg1"/>
                </a:solidFill>
              </a:defRPr>
            </a:lvl1pPr>
          </a:lstStyle>
          <a:p>
            <a:r>
              <a:rPr lang="en-US"/>
              <a:t>Click to edit Master title style</a:t>
            </a:r>
            <a:endParaRPr lang="en-US" dirty="0"/>
          </a:p>
        </p:txBody>
      </p:sp>
      <p:cxnSp>
        <p:nvCxnSpPr>
          <p:cNvPr id="10" name="Straight Connector 9">
            <a:extLst>
              <a:ext uri="{FF2B5EF4-FFF2-40B4-BE49-F238E27FC236}">
                <a16:creationId xmlns:a16="http://schemas.microsoft.com/office/drawing/2014/main" id="{ACCC9DC7-6CC0-8244-89FD-6552B85DB4A1}"/>
              </a:ext>
            </a:extLst>
          </p:cNvPr>
          <p:cNvCxnSpPr>
            <a:cxnSpLocks/>
          </p:cNvCxnSpPr>
          <p:nvPr userDrawn="1"/>
        </p:nvCxnSpPr>
        <p:spPr>
          <a:xfrm>
            <a:off x="390971" y="5280330"/>
            <a:ext cx="602926" cy="0"/>
          </a:xfrm>
          <a:prstGeom prst="line">
            <a:avLst/>
          </a:prstGeom>
          <a:ln w="63500">
            <a:solidFill>
              <a:schemeClr val="accent3"/>
            </a:solidFill>
          </a:ln>
        </p:spPr>
        <p:style>
          <a:lnRef idx="1">
            <a:schemeClr val="accent3"/>
          </a:lnRef>
          <a:fillRef idx="0">
            <a:schemeClr val="accent3"/>
          </a:fillRef>
          <a:effectRef idx="0">
            <a:schemeClr val="accent3"/>
          </a:effectRef>
          <a:fontRef idx="minor">
            <a:schemeClr val="tx1"/>
          </a:fontRef>
        </p:style>
      </p:cxnSp>
      <p:sp>
        <p:nvSpPr>
          <p:cNvPr id="13" name="Text Placeholder 14">
            <a:extLst>
              <a:ext uri="{FF2B5EF4-FFF2-40B4-BE49-F238E27FC236}">
                <a16:creationId xmlns:a16="http://schemas.microsoft.com/office/drawing/2014/main" id="{ECF98C30-AA4D-954F-ABC8-2368250599FB}"/>
              </a:ext>
            </a:extLst>
          </p:cNvPr>
          <p:cNvSpPr>
            <a:spLocks noGrp="1"/>
          </p:cNvSpPr>
          <p:nvPr>
            <p:ph type="body" sz="quarter" idx="15"/>
          </p:nvPr>
        </p:nvSpPr>
        <p:spPr>
          <a:xfrm>
            <a:off x="292042" y="5466676"/>
            <a:ext cx="3014663" cy="395430"/>
          </a:xfrm>
          <a:prstGeom prst="rect">
            <a:avLst/>
          </a:prstGeom>
        </p:spPr>
        <p:txBody>
          <a:bodyPr>
            <a:noAutofit/>
          </a:bodyPr>
          <a:lstStyle>
            <a:lvl1pPr marL="7938"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i="0">
                <a:solidFill>
                  <a:schemeClr val="accent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6" name="TextBox 5">
            <a:extLst>
              <a:ext uri="{FF2B5EF4-FFF2-40B4-BE49-F238E27FC236}">
                <a16:creationId xmlns:a16="http://schemas.microsoft.com/office/drawing/2014/main" id="{DA364E0B-57C4-2A4D-A76A-57B2396FA7F8}"/>
              </a:ext>
            </a:extLst>
          </p:cNvPr>
          <p:cNvSpPr txBox="1"/>
          <p:nvPr userDrawn="1"/>
        </p:nvSpPr>
        <p:spPr>
          <a:xfrm>
            <a:off x="340169" y="6355453"/>
            <a:ext cx="7543800" cy="92333"/>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60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This document is </a:t>
            </a:r>
            <a:r>
              <a:rPr kumimoji="0" lang="en-US" sz="600" b="0" i="0" u="sng" strike="noStrike" kern="1200" cap="none" spc="0" normalizeH="0" baseline="0" noProof="0" dirty="0">
                <a:ln>
                  <a:noFill/>
                </a:ln>
                <a:solidFill>
                  <a:schemeClr val="bg1"/>
                </a:solidFill>
                <a:effectLst/>
                <a:uLnTx/>
                <a:uFillTx/>
                <a:latin typeface="Arial"/>
                <a:ea typeface="+mn-ea"/>
                <a:cs typeface="Arial" panose="020B0604020202020204" pitchFamily="34" charset="0"/>
              </a:rPr>
              <a:t>not</a:t>
            </a:r>
            <a:r>
              <a:rPr kumimoji="0" lang="en-US" sz="60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grpSp>
        <p:nvGrpSpPr>
          <p:cNvPr id="5" name="Group 4">
            <a:extLst>
              <a:ext uri="{FF2B5EF4-FFF2-40B4-BE49-F238E27FC236}">
                <a16:creationId xmlns:a16="http://schemas.microsoft.com/office/drawing/2014/main" id="{A6A266E3-CC96-5645-85F5-39C16C2C105E}"/>
              </a:ext>
            </a:extLst>
          </p:cNvPr>
          <p:cNvGrpSpPr/>
          <p:nvPr userDrawn="1"/>
        </p:nvGrpSpPr>
        <p:grpSpPr>
          <a:xfrm>
            <a:off x="-1" y="6515927"/>
            <a:ext cx="8106236" cy="370187"/>
            <a:chOff x="-1" y="6502085"/>
            <a:chExt cx="8106236" cy="370187"/>
          </a:xfrm>
        </p:grpSpPr>
        <p:pic>
          <p:nvPicPr>
            <p:cNvPr id="22" name="Picture 21" descr="Background pattern&#10;&#10;Description automatically generated">
              <a:extLst>
                <a:ext uri="{FF2B5EF4-FFF2-40B4-BE49-F238E27FC236}">
                  <a16:creationId xmlns:a16="http://schemas.microsoft.com/office/drawing/2014/main" id="{28B2AF0C-3B14-EF49-A043-6CF5E7B8989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6502085"/>
              <a:ext cx="7303060" cy="355915"/>
            </a:xfrm>
            <a:prstGeom prst="rect">
              <a:avLst/>
            </a:prstGeom>
          </p:spPr>
        </p:pic>
        <p:pic>
          <p:nvPicPr>
            <p:cNvPr id="23" name="Picture 22" descr="Background pattern&#10;&#10;Description automatically generated">
              <a:extLst>
                <a:ext uri="{FF2B5EF4-FFF2-40B4-BE49-F238E27FC236}">
                  <a16:creationId xmlns:a16="http://schemas.microsoft.com/office/drawing/2014/main" id="{668A8490-3148-6540-9FC3-C1728AB8ED0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95565" y="6502085"/>
              <a:ext cx="810670" cy="370187"/>
            </a:xfrm>
            <a:prstGeom prst="rect">
              <a:avLst/>
            </a:prstGeom>
          </p:spPr>
        </p:pic>
      </p:grpSp>
      <p:pic>
        <p:nvPicPr>
          <p:cNvPr id="24" name="Picture 23" descr="A collage of people&#10;&#10;Description automatically generated with low confidence">
            <a:extLst>
              <a:ext uri="{FF2B5EF4-FFF2-40B4-BE49-F238E27FC236}">
                <a16:creationId xmlns:a16="http://schemas.microsoft.com/office/drawing/2014/main" id="{2A658326-EC45-B248-98AB-8696F25B87C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t="406"/>
          <a:stretch/>
        </p:blipFill>
        <p:spPr>
          <a:xfrm>
            <a:off x="8101386" y="-7073"/>
            <a:ext cx="4106656" cy="6865067"/>
          </a:xfrm>
          <a:prstGeom prst="rect">
            <a:avLst/>
          </a:prstGeom>
        </p:spPr>
      </p:pic>
      <p:grpSp>
        <p:nvGrpSpPr>
          <p:cNvPr id="20" name="Group 19">
            <a:extLst>
              <a:ext uri="{FF2B5EF4-FFF2-40B4-BE49-F238E27FC236}">
                <a16:creationId xmlns:a16="http://schemas.microsoft.com/office/drawing/2014/main" id="{392C4BC2-3CE2-9143-9B2A-015B5052FD3E}"/>
              </a:ext>
            </a:extLst>
          </p:cNvPr>
          <p:cNvGrpSpPr/>
          <p:nvPr userDrawn="1"/>
        </p:nvGrpSpPr>
        <p:grpSpPr>
          <a:xfrm>
            <a:off x="576371" y="459806"/>
            <a:ext cx="2577175" cy="1698274"/>
            <a:chOff x="940396" y="4573691"/>
            <a:chExt cx="2542370" cy="1675338"/>
          </a:xfrm>
        </p:grpSpPr>
        <p:pic>
          <p:nvPicPr>
            <p:cNvPr id="21" name="Picture 20" descr="Logo&#10;&#10;Description automatically generated">
              <a:extLst>
                <a:ext uri="{FF2B5EF4-FFF2-40B4-BE49-F238E27FC236}">
                  <a16:creationId xmlns:a16="http://schemas.microsoft.com/office/drawing/2014/main" id="{6432E445-572E-1247-B93C-D0AFC34C9F73}"/>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940396" y="5828300"/>
              <a:ext cx="2491753" cy="420729"/>
            </a:xfrm>
            <a:prstGeom prst="rect">
              <a:avLst/>
            </a:prstGeom>
          </p:spPr>
        </p:pic>
        <p:pic>
          <p:nvPicPr>
            <p:cNvPr id="25" name="Picture 24" descr="Logo, icon, company name&#10;&#10;Description automatically generated">
              <a:extLst>
                <a:ext uri="{FF2B5EF4-FFF2-40B4-BE49-F238E27FC236}">
                  <a16:creationId xmlns:a16="http://schemas.microsoft.com/office/drawing/2014/main" id="{CED4054A-7056-BE40-9B9B-9CFB3C6286D0}"/>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40396" y="4573691"/>
              <a:ext cx="2542370" cy="1254609"/>
            </a:xfrm>
            <a:prstGeom prst="rect">
              <a:avLst/>
            </a:prstGeom>
          </p:spPr>
        </p:pic>
      </p:grpSp>
      <p:pic>
        <p:nvPicPr>
          <p:cNvPr id="17" name="Picture 16" descr="A picture containing silhouette&#10;&#10;Description automatically generated">
            <a:extLst>
              <a:ext uri="{FF2B5EF4-FFF2-40B4-BE49-F238E27FC236}">
                <a16:creationId xmlns:a16="http://schemas.microsoft.com/office/drawing/2014/main" id="{2F943A21-88B8-9DF8-3CA4-566BC2774F0F}"/>
              </a:ext>
            </a:extLst>
          </p:cNvPr>
          <p:cNvPicPr>
            <a:picLocks noChangeAspect="1"/>
          </p:cNvPicPr>
          <p:nvPr userDrawn="1"/>
        </p:nvPicPr>
        <p:blipFill rotWithShape="1">
          <a:blip r:embed="rId7" cstate="screen">
            <a:extLst>
              <a:ext uri="{28A0092B-C50C-407E-A947-70E740481C1C}">
                <a14:useLocalDpi xmlns:a14="http://schemas.microsoft.com/office/drawing/2010/main"/>
              </a:ext>
            </a:extLst>
          </a:blip>
          <a:srcRect/>
          <a:stretch/>
        </p:blipFill>
        <p:spPr>
          <a:xfrm>
            <a:off x="4729895" y="-16899"/>
            <a:ext cx="2948736" cy="2619638"/>
          </a:xfrm>
          <a:prstGeom prst="rect">
            <a:avLst/>
          </a:prstGeom>
        </p:spPr>
      </p:pic>
    </p:spTree>
    <p:extLst>
      <p:ext uri="{BB962C8B-B14F-4D97-AF65-F5344CB8AC3E}">
        <p14:creationId xmlns:p14="http://schemas.microsoft.com/office/powerpoint/2010/main" val="244988109"/>
      </p:ext>
    </p:extLst>
  </p:cSld>
  <p:clrMapOvr>
    <a:masterClrMapping/>
  </p:clrMapOvr>
  <p:extLst>
    <p:ext uri="{DCECCB84-F9BA-43D5-87BE-67443E8EF086}">
      <p15:sldGuideLst xmlns:p15="http://schemas.microsoft.com/office/powerpoint/2012/main">
        <p15:guide id="1" orient="horz">
          <p15:clr>
            <a:srgbClr val="FBAE40"/>
          </p15:clr>
        </p15:guide>
        <p15:guide id="2" pos="5088">
          <p15:clr>
            <a:srgbClr val="FBAE40"/>
          </p15:clr>
        </p15:guide>
        <p15:guide id="3" pos="768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Custom 2">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A604DB9-C92B-2147-95BB-6025A5049EAE}"/>
              </a:ext>
            </a:extLst>
          </p:cNvPr>
          <p:cNvSpPr/>
          <p:nvPr userDrawn="1"/>
        </p:nvSpPr>
        <p:spPr>
          <a:xfrm>
            <a:off x="-7144" y="-16899"/>
            <a:ext cx="12207780" cy="68943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2" name="Picture Placeholder 7">
            <a:extLst>
              <a:ext uri="{FF2B5EF4-FFF2-40B4-BE49-F238E27FC236}">
                <a16:creationId xmlns:a16="http://schemas.microsoft.com/office/drawing/2014/main" id="{07C97691-301A-754D-8433-A7606D7680E2}"/>
              </a:ext>
            </a:extLst>
          </p:cNvPr>
          <p:cNvSpPr>
            <a:spLocks noGrp="1"/>
          </p:cNvSpPr>
          <p:nvPr>
            <p:ph type="pic" sz="quarter" idx="19"/>
          </p:nvPr>
        </p:nvSpPr>
        <p:spPr>
          <a:xfrm>
            <a:off x="8098650" y="-11576"/>
            <a:ext cx="4093349" cy="3442226"/>
          </a:xfrm>
          <a:ln>
            <a:solidFill>
              <a:schemeClr val="bg1"/>
            </a:solidFill>
          </a:ln>
        </p:spPr>
        <p:txBody>
          <a:bodyPr>
            <a:noAutofit/>
          </a:bodyPr>
          <a:lstStyle>
            <a:lvl1pPr marL="0" indent="0">
              <a:buNone/>
              <a:defRPr sz="1200"/>
            </a:lvl1pPr>
          </a:lstStyle>
          <a:p>
            <a:r>
              <a:rPr lang="en-US" dirty="0"/>
              <a:t>Click icon to add picture</a:t>
            </a:r>
          </a:p>
        </p:txBody>
      </p:sp>
      <p:sp>
        <p:nvSpPr>
          <p:cNvPr id="33" name="Picture Placeholder 7">
            <a:extLst>
              <a:ext uri="{FF2B5EF4-FFF2-40B4-BE49-F238E27FC236}">
                <a16:creationId xmlns:a16="http://schemas.microsoft.com/office/drawing/2014/main" id="{EDB9EF28-CFA9-2641-A1B5-3BF143E256D2}"/>
              </a:ext>
            </a:extLst>
          </p:cNvPr>
          <p:cNvSpPr>
            <a:spLocks noGrp="1"/>
          </p:cNvSpPr>
          <p:nvPr>
            <p:ph type="pic" sz="quarter" idx="20"/>
          </p:nvPr>
        </p:nvSpPr>
        <p:spPr>
          <a:xfrm>
            <a:off x="8098650" y="3434302"/>
            <a:ext cx="4093349" cy="3437896"/>
          </a:xfrm>
          <a:ln>
            <a:solidFill>
              <a:schemeClr val="bg1"/>
            </a:solidFill>
          </a:ln>
        </p:spPr>
        <p:txBody>
          <a:bodyPr>
            <a:noAutofit/>
          </a:bodyPr>
          <a:lstStyle>
            <a:lvl1pPr marL="0" indent="0">
              <a:buNone/>
              <a:defRPr sz="1200"/>
            </a:lvl1pPr>
          </a:lstStyle>
          <a:p>
            <a:r>
              <a:rPr lang="en-US" dirty="0"/>
              <a:t>Click icon to add picture</a:t>
            </a:r>
          </a:p>
        </p:txBody>
      </p:sp>
      <p:sp>
        <p:nvSpPr>
          <p:cNvPr id="6" name="TextBox 5">
            <a:extLst>
              <a:ext uri="{FF2B5EF4-FFF2-40B4-BE49-F238E27FC236}">
                <a16:creationId xmlns:a16="http://schemas.microsoft.com/office/drawing/2014/main" id="{DA364E0B-57C4-2A4D-A76A-57B2396FA7F8}"/>
              </a:ext>
            </a:extLst>
          </p:cNvPr>
          <p:cNvSpPr txBox="1"/>
          <p:nvPr userDrawn="1"/>
        </p:nvSpPr>
        <p:spPr>
          <a:xfrm>
            <a:off x="340169" y="6355453"/>
            <a:ext cx="7543800" cy="92333"/>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60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This document is </a:t>
            </a:r>
            <a:r>
              <a:rPr kumimoji="0" lang="en-US" sz="600" b="0" i="0" u="sng" strike="noStrike" kern="1200" cap="none" spc="0" normalizeH="0" baseline="0" noProof="0" dirty="0">
                <a:ln>
                  <a:noFill/>
                </a:ln>
                <a:solidFill>
                  <a:schemeClr val="bg1"/>
                </a:solidFill>
                <a:effectLst/>
                <a:uLnTx/>
                <a:uFillTx/>
                <a:latin typeface="Arial"/>
                <a:ea typeface="+mn-ea"/>
                <a:cs typeface="Arial" panose="020B0604020202020204" pitchFamily="34" charset="0"/>
              </a:rPr>
              <a:t>not</a:t>
            </a:r>
            <a:r>
              <a:rPr kumimoji="0" lang="en-US" sz="60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grpSp>
        <p:nvGrpSpPr>
          <p:cNvPr id="5" name="Group 4">
            <a:extLst>
              <a:ext uri="{FF2B5EF4-FFF2-40B4-BE49-F238E27FC236}">
                <a16:creationId xmlns:a16="http://schemas.microsoft.com/office/drawing/2014/main" id="{A6A266E3-CC96-5645-85F5-39C16C2C105E}"/>
              </a:ext>
            </a:extLst>
          </p:cNvPr>
          <p:cNvGrpSpPr/>
          <p:nvPr userDrawn="1"/>
        </p:nvGrpSpPr>
        <p:grpSpPr>
          <a:xfrm>
            <a:off x="-1" y="6512535"/>
            <a:ext cx="8106236" cy="370187"/>
            <a:chOff x="-1" y="6502085"/>
            <a:chExt cx="8106236" cy="370187"/>
          </a:xfrm>
        </p:grpSpPr>
        <p:pic>
          <p:nvPicPr>
            <p:cNvPr id="22" name="Picture 21" descr="Background pattern&#10;&#10;Description automatically generated">
              <a:extLst>
                <a:ext uri="{FF2B5EF4-FFF2-40B4-BE49-F238E27FC236}">
                  <a16:creationId xmlns:a16="http://schemas.microsoft.com/office/drawing/2014/main" id="{28B2AF0C-3B14-EF49-A043-6CF5E7B8989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6502085"/>
              <a:ext cx="7303060" cy="355915"/>
            </a:xfrm>
            <a:prstGeom prst="rect">
              <a:avLst/>
            </a:prstGeom>
          </p:spPr>
        </p:pic>
        <p:pic>
          <p:nvPicPr>
            <p:cNvPr id="23" name="Picture 22" descr="Background pattern&#10;&#10;Description automatically generated">
              <a:extLst>
                <a:ext uri="{FF2B5EF4-FFF2-40B4-BE49-F238E27FC236}">
                  <a16:creationId xmlns:a16="http://schemas.microsoft.com/office/drawing/2014/main" id="{668A8490-3148-6540-9FC3-C1728AB8ED0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95565" y="6502085"/>
              <a:ext cx="810670" cy="370187"/>
            </a:xfrm>
            <a:prstGeom prst="rect">
              <a:avLst/>
            </a:prstGeom>
          </p:spPr>
        </p:pic>
      </p:grpSp>
      <p:cxnSp>
        <p:nvCxnSpPr>
          <p:cNvPr id="28" name="Straight Connector 27">
            <a:extLst>
              <a:ext uri="{FF2B5EF4-FFF2-40B4-BE49-F238E27FC236}">
                <a16:creationId xmlns:a16="http://schemas.microsoft.com/office/drawing/2014/main" id="{BD94A221-4611-8440-B6E0-4EC8393A559D}"/>
              </a:ext>
            </a:extLst>
          </p:cNvPr>
          <p:cNvCxnSpPr>
            <a:cxnSpLocks/>
          </p:cNvCxnSpPr>
          <p:nvPr userDrawn="1"/>
        </p:nvCxnSpPr>
        <p:spPr>
          <a:xfrm>
            <a:off x="8098651" y="-16899"/>
            <a:ext cx="0" cy="6898048"/>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98177FB6-E3D2-A64F-9A71-17FD373A2DEC}"/>
              </a:ext>
            </a:extLst>
          </p:cNvPr>
          <p:cNvCxnSpPr>
            <a:cxnSpLocks/>
          </p:cNvCxnSpPr>
          <p:nvPr userDrawn="1"/>
        </p:nvCxnSpPr>
        <p:spPr>
          <a:xfrm flipH="1">
            <a:off x="8091068" y="3429000"/>
            <a:ext cx="4109568" cy="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Title 1">
            <a:extLst>
              <a:ext uri="{FF2B5EF4-FFF2-40B4-BE49-F238E27FC236}">
                <a16:creationId xmlns:a16="http://schemas.microsoft.com/office/drawing/2014/main" id="{FB297A4A-6FBB-D844-BB66-2C26FA201445}"/>
              </a:ext>
            </a:extLst>
          </p:cNvPr>
          <p:cNvSpPr>
            <a:spLocks noGrp="1"/>
          </p:cNvSpPr>
          <p:nvPr>
            <p:ph type="title"/>
          </p:nvPr>
        </p:nvSpPr>
        <p:spPr>
          <a:xfrm>
            <a:off x="292042" y="2480827"/>
            <a:ext cx="7470197" cy="2619638"/>
          </a:xfrm>
        </p:spPr>
        <p:txBody>
          <a:bodyPr anchor="b">
            <a:noAutofit/>
          </a:bodyPr>
          <a:lstStyle>
            <a:lvl1pPr>
              <a:lnSpc>
                <a:spcPct val="100000"/>
              </a:lnSpc>
              <a:defRPr sz="4400">
                <a:solidFill>
                  <a:schemeClr val="bg1"/>
                </a:solidFill>
              </a:defRPr>
            </a:lvl1pPr>
          </a:lstStyle>
          <a:p>
            <a:r>
              <a:rPr lang="en-US"/>
              <a:t>Click to edit Master title style</a:t>
            </a:r>
            <a:endParaRPr lang="en-US" dirty="0"/>
          </a:p>
        </p:txBody>
      </p:sp>
      <p:cxnSp>
        <p:nvCxnSpPr>
          <p:cNvPr id="26" name="Straight Connector 25">
            <a:extLst>
              <a:ext uri="{FF2B5EF4-FFF2-40B4-BE49-F238E27FC236}">
                <a16:creationId xmlns:a16="http://schemas.microsoft.com/office/drawing/2014/main" id="{12839B09-1701-DA44-9448-A75A292D9619}"/>
              </a:ext>
            </a:extLst>
          </p:cNvPr>
          <p:cNvCxnSpPr>
            <a:cxnSpLocks/>
          </p:cNvCxnSpPr>
          <p:nvPr userDrawn="1"/>
        </p:nvCxnSpPr>
        <p:spPr>
          <a:xfrm>
            <a:off x="390971" y="5280330"/>
            <a:ext cx="602926" cy="0"/>
          </a:xfrm>
          <a:prstGeom prst="line">
            <a:avLst/>
          </a:prstGeom>
          <a:ln w="63500">
            <a:solidFill>
              <a:schemeClr val="accent3"/>
            </a:solidFill>
          </a:ln>
        </p:spPr>
        <p:style>
          <a:lnRef idx="1">
            <a:schemeClr val="accent3"/>
          </a:lnRef>
          <a:fillRef idx="0">
            <a:schemeClr val="accent3"/>
          </a:fillRef>
          <a:effectRef idx="0">
            <a:schemeClr val="accent3"/>
          </a:effectRef>
          <a:fontRef idx="minor">
            <a:schemeClr val="tx1"/>
          </a:fontRef>
        </p:style>
      </p:cxnSp>
      <p:sp>
        <p:nvSpPr>
          <p:cNvPr id="27" name="Text Placeholder 14">
            <a:extLst>
              <a:ext uri="{FF2B5EF4-FFF2-40B4-BE49-F238E27FC236}">
                <a16:creationId xmlns:a16="http://schemas.microsoft.com/office/drawing/2014/main" id="{05CF01F3-3E1C-4F4C-A915-1DA7BC8791FD}"/>
              </a:ext>
            </a:extLst>
          </p:cNvPr>
          <p:cNvSpPr>
            <a:spLocks noGrp="1"/>
          </p:cNvSpPr>
          <p:nvPr>
            <p:ph type="body" sz="quarter" idx="15"/>
          </p:nvPr>
        </p:nvSpPr>
        <p:spPr>
          <a:xfrm>
            <a:off x="292042" y="5466676"/>
            <a:ext cx="3014663" cy="395430"/>
          </a:xfrm>
          <a:prstGeom prst="rect">
            <a:avLst/>
          </a:prstGeom>
        </p:spPr>
        <p:txBody>
          <a:bodyPr>
            <a:noAutofit/>
          </a:bodyPr>
          <a:lstStyle>
            <a:lvl1pPr marL="7938"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i="0">
                <a:solidFill>
                  <a:schemeClr val="accent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pic>
        <p:nvPicPr>
          <p:cNvPr id="31" name="Picture 30" descr="A picture containing silhouette&#10;&#10;Description automatically generated">
            <a:extLst>
              <a:ext uri="{FF2B5EF4-FFF2-40B4-BE49-F238E27FC236}">
                <a16:creationId xmlns:a16="http://schemas.microsoft.com/office/drawing/2014/main" id="{976F9FF7-00F5-564C-8B15-A55C43EE7FB6}"/>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729895" y="-16899"/>
            <a:ext cx="2948736" cy="2619638"/>
          </a:xfrm>
          <a:prstGeom prst="rect">
            <a:avLst/>
          </a:prstGeom>
        </p:spPr>
      </p:pic>
      <p:grpSp>
        <p:nvGrpSpPr>
          <p:cNvPr id="40" name="Group 39">
            <a:extLst>
              <a:ext uri="{FF2B5EF4-FFF2-40B4-BE49-F238E27FC236}">
                <a16:creationId xmlns:a16="http://schemas.microsoft.com/office/drawing/2014/main" id="{B648B562-CB16-644B-B930-436A64B0FACE}"/>
              </a:ext>
            </a:extLst>
          </p:cNvPr>
          <p:cNvGrpSpPr/>
          <p:nvPr userDrawn="1"/>
        </p:nvGrpSpPr>
        <p:grpSpPr>
          <a:xfrm>
            <a:off x="576371" y="459806"/>
            <a:ext cx="2577175" cy="1698274"/>
            <a:chOff x="940396" y="4573691"/>
            <a:chExt cx="2542370" cy="1675338"/>
          </a:xfrm>
        </p:grpSpPr>
        <p:pic>
          <p:nvPicPr>
            <p:cNvPr id="41" name="Picture 40" descr="Logo&#10;&#10;Description automatically generated">
              <a:extLst>
                <a:ext uri="{FF2B5EF4-FFF2-40B4-BE49-F238E27FC236}">
                  <a16:creationId xmlns:a16="http://schemas.microsoft.com/office/drawing/2014/main" id="{2ECB5558-3213-BE4B-982B-0768D7381AA8}"/>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940396" y="5828300"/>
              <a:ext cx="2491753" cy="420729"/>
            </a:xfrm>
            <a:prstGeom prst="rect">
              <a:avLst/>
            </a:prstGeom>
          </p:spPr>
        </p:pic>
        <p:pic>
          <p:nvPicPr>
            <p:cNvPr id="42" name="Picture 41" descr="Logo, icon, company name&#10;&#10;Description automatically generated">
              <a:extLst>
                <a:ext uri="{FF2B5EF4-FFF2-40B4-BE49-F238E27FC236}">
                  <a16:creationId xmlns:a16="http://schemas.microsoft.com/office/drawing/2014/main" id="{0263C90A-0E2D-1549-A48A-59394F352AE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40396" y="4573691"/>
              <a:ext cx="2542370" cy="1254609"/>
            </a:xfrm>
            <a:prstGeom prst="rect">
              <a:avLst/>
            </a:prstGeom>
          </p:spPr>
        </p:pic>
      </p:grpSp>
    </p:spTree>
    <p:extLst>
      <p:ext uri="{BB962C8B-B14F-4D97-AF65-F5344CB8AC3E}">
        <p14:creationId xmlns:p14="http://schemas.microsoft.com/office/powerpoint/2010/main" val="222273188"/>
      </p:ext>
    </p:extLst>
  </p:cSld>
  <p:clrMapOvr>
    <a:masterClrMapping/>
  </p:clrMapOvr>
  <p:extLst>
    <p:ext uri="{DCECCB84-F9BA-43D5-87BE-67443E8EF086}">
      <p15:sldGuideLst xmlns:p15="http://schemas.microsoft.com/office/powerpoint/2012/main">
        <p15:guide id="1" orient="horz">
          <p15:clr>
            <a:srgbClr val="FBAE40"/>
          </p15:clr>
        </p15:guide>
        <p15:guide id="2" pos="5088">
          <p15:clr>
            <a:srgbClr val="FBAE40"/>
          </p15:clr>
        </p15:guide>
        <p15:guide id="3" pos="76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Custom 3">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A604DB9-C92B-2147-95BB-6025A5049EAE}"/>
              </a:ext>
            </a:extLst>
          </p:cNvPr>
          <p:cNvSpPr/>
          <p:nvPr userDrawn="1"/>
        </p:nvSpPr>
        <p:spPr>
          <a:xfrm>
            <a:off x="-7144" y="-16899"/>
            <a:ext cx="12207780" cy="68943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2" name="Picture Placeholder 7">
            <a:extLst>
              <a:ext uri="{FF2B5EF4-FFF2-40B4-BE49-F238E27FC236}">
                <a16:creationId xmlns:a16="http://schemas.microsoft.com/office/drawing/2014/main" id="{07C97691-301A-754D-8433-A7606D7680E2}"/>
              </a:ext>
            </a:extLst>
          </p:cNvPr>
          <p:cNvSpPr>
            <a:spLocks noGrp="1"/>
          </p:cNvSpPr>
          <p:nvPr>
            <p:ph type="pic" sz="quarter" idx="19"/>
          </p:nvPr>
        </p:nvSpPr>
        <p:spPr>
          <a:xfrm>
            <a:off x="8098650" y="0"/>
            <a:ext cx="4109095" cy="6865922"/>
          </a:xfrm>
          <a:ln>
            <a:solidFill>
              <a:schemeClr val="bg1"/>
            </a:solidFill>
          </a:ln>
        </p:spPr>
        <p:txBody>
          <a:bodyPr>
            <a:noAutofit/>
          </a:bodyPr>
          <a:lstStyle>
            <a:lvl1pPr marL="0" indent="0">
              <a:buNone/>
              <a:defRPr sz="1200"/>
            </a:lvl1pPr>
          </a:lstStyle>
          <a:p>
            <a:r>
              <a:rPr lang="en-US" dirty="0"/>
              <a:t>Click icon to add picture</a:t>
            </a:r>
          </a:p>
        </p:txBody>
      </p:sp>
      <p:sp>
        <p:nvSpPr>
          <p:cNvPr id="6" name="TextBox 5">
            <a:extLst>
              <a:ext uri="{FF2B5EF4-FFF2-40B4-BE49-F238E27FC236}">
                <a16:creationId xmlns:a16="http://schemas.microsoft.com/office/drawing/2014/main" id="{DA364E0B-57C4-2A4D-A76A-57B2396FA7F8}"/>
              </a:ext>
            </a:extLst>
          </p:cNvPr>
          <p:cNvSpPr txBox="1"/>
          <p:nvPr userDrawn="1"/>
        </p:nvSpPr>
        <p:spPr>
          <a:xfrm>
            <a:off x="340169" y="6355453"/>
            <a:ext cx="7543800" cy="92333"/>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60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This document is </a:t>
            </a:r>
            <a:r>
              <a:rPr kumimoji="0" lang="en-US" sz="600" b="0" i="0" u="sng" strike="noStrike" kern="1200" cap="none" spc="0" normalizeH="0" baseline="0" noProof="0" dirty="0">
                <a:ln>
                  <a:noFill/>
                </a:ln>
                <a:solidFill>
                  <a:schemeClr val="bg1"/>
                </a:solidFill>
                <a:effectLst/>
                <a:uLnTx/>
                <a:uFillTx/>
                <a:latin typeface="Arial"/>
                <a:ea typeface="+mn-ea"/>
                <a:cs typeface="Arial" panose="020B0604020202020204" pitchFamily="34" charset="0"/>
              </a:rPr>
              <a:t>not</a:t>
            </a:r>
            <a:r>
              <a:rPr kumimoji="0" lang="en-US" sz="60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grpSp>
        <p:nvGrpSpPr>
          <p:cNvPr id="5" name="Group 4">
            <a:extLst>
              <a:ext uri="{FF2B5EF4-FFF2-40B4-BE49-F238E27FC236}">
                <a16:creationId xmlns:a16="http://schemas.microsoft.com/office/drawing/2014/main" id="{A6A266E3-CC96-5645-85F5-39C16C2C105E}"/>
              </a:ext>
            </a:extLst>
          </p:cNvPr>
          <p:cNvGrpSpPr/>
          <p:nvPr userDrawn="1"/>
        </p:nvGrpSpPr>
        <p:grpSpPr>
          <a:xfrm>
            <a:off x="-1" y="6500960"/>
            <a:ext cx="8106236" cy="370187"/>
            <a:chOff x="-1" y="6502085"/>
            <a:chExt cx="8106236" cy="370187"/>
          </a:xfrm>
        </p:grpSpPr>
        <p:pic>
          <p:nvPicPr>
            <p:cNvPr id="22" name="Picture 21" descr="Background pattern&#10;&#10;Description automatically generated">
              <a:extLst>
                <a:ext uri="{FF2B5EF4-FFF2-40B4-BE49-F238E27FC236}">
                  <a16:creationId xmlns:a16="http://schemas.microsoft.com/office/drawing/2014/main" id="{28B2AF0C-3B14-EF49-A043-6CF5E7B8989F}"/>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6502085"/>
              <a:ext cx="7303060" cy="355915"/>
            </a:xfrm>
            <a:prstGeom prst="rect">
              <a:avLst/>
            </a:prstGeom>
          </p:spPr>
        </p:pic>
        <p:pic>
          <p:nvPicPr>
            <p:cNvPr id="23" name="Picture 22" descr="Background pattern&#10;&#10;Description automatically generated">
              <a:extLst>
                <a:ext uri="{FF2B5EF4-FFF2-40B4-BE49-F238E27FC236}">
                  <a16:creationId xmlns:a16="http://schemas.microsoft.com/office/drawing/2014/main" id="{668A8490-3148-6540-9FC3-C1728AB8ED0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95565" y="6502085"/>
              <a:ext cx="810670" cy="370187"/>
            </a:xfrm>
            <a:prstGeom prst="rect">
              <a:avLst/>
            </a:prstGeom>
          </p:spPr>
        </p:pic>
      </p:grpSp>
      <p:sp>
        <p:nvSpPr>
          <p:cNvPr id="24" name="Title 1">
            <a:extLst>
              <a:ext uri="{FF2B5EF4-FFF2-40B4-BE49-F238E27FC236}">
                <a16:creationId xmlns:a16="http://schemas.microsoft.com/office/drawing/2014/main" id="{FB297A4A-6FBB-D844-BB66-2C26FA201445}"/>
              </a:ext>
            </a:extLst>
          </p:cNvPr>
          <p:cNvSpPr>
            <a:spLocks noGrp="1"/>
          </p:cNvSpPr>
          <p:nvPr>
            <p:ph type="title"/>
          </p:nvPr>
        </p:nvSpPr>
        <p:spPr>
          <a:xfrm>
            <a:off x="292042" y="2480827"/>
            <a:ext cx="7591927" cy="2619638"/>
          </a:xfrm>
        </p:spPr>
        <p:txBody>
          <a:bodyPr anchor="b">
            <a:noAutofit/>
          </a:bodyPr>
          <a:lstStyle>
            <a:lvl1pPr>
              <a:lnSpc>
                <a:spcPct val="100000"/>
              </a:lnSpc>
              <a:defRPr sz="4400">
                <a:solidFill>
                  <a:schemeClr val="bg1"/>
                </a:solidFill>
              </a:defRPr>
            </a:lvl1pPr>
          </a:lstStyle>
          <a:p>
            <a:r>
              <a:rPr lang="en-US"/>
              <a:t>Click to edit Master title style</a:t>
            </a:r>
            <a:endParaRPr lang="en-US" dirty="0"/>
          </a:p>
        </p:txBody>
      </p:sp>
      <p:cxnSp>
        <p:nvCxnSpPr>
          <p:cNvPr id="26" name="Straight Connector 25">
            <a:extLst>
              <a:ext uri="{FF2B5EF4-FFF2-40B4-BE49-F238E27FC236}">
                <a16:creationId xmlns:a16="http://schemas.microsoft.com/office/drawing/2014/main" id="{12839B09-1701-DA44-9448-A75A292D9619}"/>
              </a:ext>
            </a:extLst>
          </p:cNvPr>
          <p:cNvCxnSpPr>
            <a:cxnSpLocks/>
          </p:cNvCxnSpPr>
          <p:nvPr userDrawn="1"/>
        </p:nvCxnSpPr>
        <p:spPr>
          <a:xfrm>
            <a:off x="390971" y="5280330"/>
            <a:ext cx="602926" cy="0"/>
          </a:xfrm>
          <a:prstGeom prst="line">
            <a:avLst/>
          </a:prstGeom>
          <a:ln w="63500">
            <a:solidFill>
              <a:schemeClr val="accent3"/>
            </a:solidFill>
          </a:ln>
        </p:spPr>
        <p:style>
          <a:lnRef idx="1">
            <a:schemeClr val="accent3"/>
          </a:lnRef>
          <a:fillRef idx="0">
            <a:schemeClr val="accent3"/>
          </a:fillRef>
          <a:effectRef idx="0">
            <a:schemeClr val="accent3"/>
          </a:effectRef>
          <a:fontRef idx="minor">
            <a:schemeClr val="tx1"/>
          </a:fontRef>
        </p:style>
      </p:cxnSp>
      <p:sp>
        <p:nvSpPr>
          <p:cNvPr id="27" name="Text Placeholder 14">
            <a:extLst>
              <a:ext uri="{FF2B5EF4-FFF2-40B4-BE49-F238E27FC236}">
                <a16:creationId xmlns:a16="http://schemas.microsoft.com/office/drawing/2014/main" id="{05CF01F3-3E1C-4F4C-A915-1DA7BC8791FD}"/>
              </a:ext>
            </a:extLst>
          </p:cNvPr>
          <p:cNvSpPr>
            <a:spLocks noGrp="1"/>
          </p:cNvSpPr>
          <p:nvPr>
            <p:ph type="body" sz="quarter" idx="15"/>
          </p:nvPr>
        </p:nvSpPr>
        <p:spPr>
          <a:xfrm>
            <a:off x="292042" y="5466676"/>
            <a:ext cx="3014663" cy="395430"/>
          </a:xfrm>
          <a:prstGeom prst="rect">
            <a:avLst/>
          </a:prstGeom>
        </p:spPr>
        <p:txBody>
          <a:bodyPr>
            <a:noAutofit/>
          </a:bodyPr>
          <a:lstStyle>
            <a:lvl1pPr marL="7938"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i="0">
                <a:solidFill>
                  <a:schemeClr val="accent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pic>
        <p:nvPicPr>
          <p:cNvPr id="31" name="Picture 30" descr="A picture containing silhouette&#10;&#10;Description automatically generated">
            <a:extLst>
              <a:ext uri="{FF2B5EF4-FFF2-40B4-BE49-F238E27FC236}">
                <a16:creationId xmlns:a16="http://schemas.microsoft.com/office/drawing/2014/main" id="{976F9FF7-00F5-564C-8B15-A55C43EE7FB6}"/>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4729895" y="-16899"/>
            <a:ext cx="2948736" cy="2619638"/>
          </a:xfrm>
          <a:prstGeom prst="rect">
            <a:avLst/>
          </a:prstGeom>
        </p:spPr>
      </p:pic>
      <p:grpSp>
        <p:nvGrpSpPr>
          <p:cNvPr id="40" name="Group 39">
            <a:extLst>
              <a:ext uri="{FF2B5EF4-FFF2-40B4-BE49-F238E27FC236}">
                <a16:creationId xmlns:a16="http://schemas.microsoft.com/office/drawing/2014/main" id="{B648B562-CB16-644B-B930-436A64B0FACE}"/>
              </a:ext>
            </a:extLst>
          </p:cNvPr>
          <p:cNvGrpSpPr/>
          <p:nvPr userDrawn="1"/>
        </p:nvGrpSpPr>
        <p:grpSpPr>
          <a:xfrm>
            <a:off x="576371" y="459806"/>
            <a:ext cx="2577175" cy="1698274"/>
            <a:chOff x="940396" y="4573691"/>
            <a:chExt cx="2542370" cy="1675338"/>
          </a:xfrm>
        </p:grpSpPr>
        <p:pic>
          <p:nvPicPr>
            <p:cNvPr id="41" name="Picture 40" descr="Logo&#10;&#10;Description automatically generated">
              <a:extLst>
                <a:ext uri="{FF2B5EF4-FFF2-40B4-BE49-F238E27FC236}">
                  <a16:creationId xmlns:a16="http://schemas.microsoft.com/office/drawing/2014/main" id="{2ECB5558-3213-BE4B-982B-0768D7381AA8}"/>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940396" y="5828300"/>
              <a:ext cx="2491753" cy="420729"/>
            </a:xfrm>
            <a:prstGeom prst="rect">
              <a:avLst/>
            </a:prstGeom>
          </p:spPr>
        </p:pic>
        <p:pic>
          <p:nvPicPr>
            <p:cNvPr id="42" name="Picture 41" descr="Logo, icon, company name&#10;&#10;Description automatically generated">
              <a:extLst>
                <a:ext uri="{FF2B5EF4-FFF2-40B4-BE49-F238E27FC236}">
                  <a16:creationId xmlns:a16="http://schemas.microsoft.com/office/drawing/2014/main" id="{0263C90A-0E2D-1549-A48A-59394F352AE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40396" y="4573691"/>
              <a:ext cx="2542370" cy="1254609"/>
            </a:xfrm>
            <a:prstGeom prst="rect">
              <a:avLst/>
            </a:prstGeom>
          </p:spPr>
        </p:pic>
      </p:grpSp>
    </p:spTree>
    <p:extLst>
      <p:ext uri="{BB962C8B-B14F-4D97-AF65-F5344CB8AC3E}">
        <p14:creationId xmlns:p14="http://schemas.microsoft.com/office/powerpoint/2010/main" val="2197688571"/>
      </p:ext>
    </p:extLst>
  </p:cSld>
  <p:clrMapOvr>
    <a:masterClrMapping/>
  </p:clrMapOvr>
  <p:extLst>
    <p:ext uri="{DCECCB84-F9BA-43D5-87BE-67443E8EF086}">
      <p15:sldGuideLst xmlns:p15="http://schemas.microsoft.com/office/powerpoint/2012/main">
        <p15:guide id="1" orient="horz">
          <p15:clr>
            <a:srgbClr val="FBAE40"/>
          </p15:clr>
        </p15:guide>
        <p15:guide id="2" pos="5088">
          <p15:clr>
            <a:srgbClr val="FBAE40"/>
          </p15:clr>
        </p15:guide>
        <p15:guide id="3" pos="768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208AA3E-81EF-904A-95E4-388CB3ACB949}"/>
              </a:ext>
            </a:extLst>
          </p:cNvPr>
          <p:cNvSpPr/>
          <p:nvPr userDrawn="1"/>
        </p:nvSpPr>
        <p:spPr>
          <a:xfrm>
            <a:off x="-1" y="3578"/>
            <a:ext cx="1219200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0" name="TextBox 9">
            <a:extLst>
              <a:ext uri="{FF2B5EF4-FFF2-40B4-BE49-F238E27FC236}">
                <a16:creationId xmlns:a16="http://schemas.microsoft.com/office/drawing/2014/main" id="{BF810ED6-365F-264D-84F4-766823E5D243}"/>
              </a:ext>
            </a:extLst>
          </p:cNvPr>
          <p:cNvSpPr txBox="1"/>
          <p:nvPr userDrawn="1"/>
        </p:nvSpPr>
        <p:spPr>
          <a:xfrm>
            <a:off x="532161" y="6364417"/>
            <a:ext cx="7543800" cy="84639"/>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This document is </a:t>
            </a:r>
            <a:r>
              <a:rPr kumimoji="0" lang="en-US" sz="550" b="0" i="0" u="sng" strike="noStrike" kern="1200" cap="none" spc="0" normalizeH="0" baseline="0" noProof="0" dirty="0">
                <a:ln>
                  <a:noFill/>
                </a:ln>
                <a:solidFill>
                  <a:schemeClr val="bg1"/>
                </a:solidFill>
                <a:effectLst/>
                <a:uLnTx/>
                <a:uFillTx/>
                <a:latin typeface="Arial"/>
                <a:ea typeface="+mn-ea"/>
                <a:cs typeface="Arial" panose="020B0604020202020204" pitchFamily="34" charset="0"/>
              </a:rPr>
              <a:t>not</a:t>
            </a: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pic>
        <p:nvPicPr>
          <p:cNvPr id="15" name="Picture 14" descr="Logo, icon, company name&#10;&#10;Description automatically generated">
            <a:extLst>
              <a:ext uri="{FF2B5EF4-FFF2-40B4-BE49-F238E27FC236}">
                <a16:creationId xmlns:a16="http://schemas.microsoft.com/office/drawing/2014/main" id="{9267BE15-191A-1F47-944E-ABE01CDAE16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61961" y="5523217"/>
            <a:ext cx="1516523" cy="748374"/>
          </a:xfrm>
          <a:prstGeom prst="rect">
            <a:avLst/>
          </a:prstGeom>
        </p:spPr>
      </p:pic>
      <p:pic>
        <p:nvPicPr>
          <p:cNvPr id="23" name="Picture 22" descr="Background pattern&#10;&#10;Description automatically generated">
            <a:extLst>
              <a:ext uri="{FF2B5EF4-FFF2-40B4-BE49-F238E27FC236}">
                <a16:creationId xmlns:a16="http://schemas.microsoft.com/office/drawing/2014/main" id="{06D655AD-40B3-5F41-99BB-6D6F2893938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6502085"/>
            <a:ext cx="7303060" cy="355915"/>
          </a:xfrm>
          <a:prstGeom prst="rect">
            <a:avLst/>
          </a:prstGeom>
        </p:spPr>
      </p:pic>
      <p:pic>
        <p:nvPicPr>
          <p:cNvPr id="24" name="Picture 23" descr="Background pattern&#10;&#10;Description automatically generated">
            <a:extLst>
              <a:ext uri="{FF2B5EF4-FFF2-40B4-BE49-F238E27FC236}">
                <a16:creationId xmlns:a16="http://schemas.microsoft.com/office/drawing/2014/main" id="{33515B0F-9E16-0A4B-AA06-3BD4C2E5792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295564" y="6502085"/>
            <a:ext cx="4896435" cy="370187"/>
          </a:xfrm>
          <a:prstGeom prst="rect">
            <a:avLst/>
          </a:prstGeom>
        </p:spPr>
      </p:pic>
      <p:pic>
        <p:nvPicPr>
          <p:cNvPr id="19" name="Picture 18" descr="A picture containing silhouette&#10;&#10;Description automatically generated">
            <a:extLst>
              <a:ext uri="{FF2B5EF4-FFF2-40B4-BE49-F238E27FC236}">
                <a16:creationId xmlns:a16="http://schemas.microsoft.com/office/drawing/2014/main" id="{59127805-5D60-A047-8BFA-23B54175BD21}"/>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t="-22836" b="-7798"/>
          <a:stretch/>
        </p:blipFill>
        <p:spPr>
          <a:xfrm>
            <a:off x="7865534" y="-1035078"/>
            <a:ext cx="4326466" cy="6558295"/>
          </a:xfrm>
          <a:prstGeom prst="rect">
            <a:avLst/>
          </a:prstGeom>
        </p:spPr>
      </p:pic>
      <p:sp>
        <p:nvSpPr>
          <p:cNvPr id="20" name="Title 1">
            <a:extLst>
              <a:ext uri="{FF2B5EF4-FFF2-40B4-BE49-F238E27FC236}">
                <a16:creationId xmlns:a16="http://schemas.microsoft.com/office/drawing/2014/main" id="{FE3CA718-3B58-FE4A-AFD1-C1071FEFA8AB}"/>
              </a:ext>
            </a:extLst>
          </p:cNvPr>
          <p:cNvSpPr>
            <a:spLocks noGrp="1"/>
          </p:cNvSpPr>
          <p:nvPr>
            <p:ph type="title"/>
          </p:nvPr>
        </p:nvSpPr>
        <p:spPr>
          <a:xfrm>
            <a:off x="433232" y="1492554"/>
            <a:ext cx="7115648" cy="2619638"/>
          </a:xfrm>
        </p:spPr>
        <p:txBody>
          <a:bodyPr anchor="b">
            <a:noAutofit/>
          </a:bodyPr>
          <a:lstStyle>
            <a:lvl1pPr>
              <a:lnSpc>
                <a:spcPts val="5680"/>
              </a:lnSpc>
              <a:defRPr sz="5400">
                <a:solidFill>
                  <a:schemeClr val="bg1"/>
                </a:solidFill>
              </a:defRPr>
            </a:lvl1pPr>
          </a:lstStyle>
          <a:p>
            <a:r>
              <a:rPr lang="en-US"/>
              <a:t>Click to edit Master title style</a:t>
            </a:r>
            <a:endParaRPr lang="en-US" dirty="0"/>
          </a:p>
        </p:txBody>
      </p:sp>
      <p:sp>
        <p:nvSpPr>
          <p:cNvPr id="22" name="Text Placeholder 14">
            <a:extLst>
              <a:ext uri="{FF2B5EF4-FFF2-40B4-BE49-F238E27FC236}">
                <a16:creationId xmlns:a16="http://schemas.microsoft.com/office/drawing/2014/main" id="{C830B043-9FB2-804C-9678-B0D866ED480D}"/>
              </a:ext>
            </a:extLst>
          </p:cNvPr>
          <p:cNvSpPr>
            <a:spLocks noGrp="1"/>
          </p:cNvSpPr>
          <p:nvPr>
            <p:ph type="body" sz="quarter" idx="16"/>
          </p:nvPr>
        </p:nvSpPr>
        <p:spPr>
          <a:xfrm>
            <a:off x="433232" y="4419135"/>
            <a:ext cx="3893235" cy="395430"/>
          </a:xfrm>
          <a:prstGeom prst="rect">
            <a:avLst/>
          </a:prstGeom>
        </p:spPr>
        <p:txBody>
          <a:bodyPr>
            <a:noAutofit/>
          </a:bodyPr>
          <a:lstStyle>
            <a:lvl1pPr marL="7938"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i="0">
                <a:solidFill>
                  <a:schemeClr val="accent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sp>
        <p:nvSpPr>
          <p:cNvPr id="25" name="Slide Number Placeholder 3">
            <a:extLst>
              <a:ext uri="{FF2B5EF4-FFF2-40B4-BE49-F238E27FC236}">
                <a16:creationId xmlns:a16="http://schemas.microsoft.com/office/drawing/2014/main" id="{A37A51A5-A318-1048-A150-71310BCC1315}"/>
              </a:ext>
            </a:extLst>
          </p:cNvPr>
          <p:cNvSpPr>
            <a:spLocks noGrp="1"/>
          </p:cNvSpPr>
          <p:nvPr>
            <p:ph type="sldNum" sz="quarter" idx="4294967295"/>
          </p:nvPr>
        </p:nvSpPr>
        <p:spPr>
          <a:xfrm>
            <a:off x="11659838" y="6269150"/>
            <a:ext cx="532161" cy="269875"/>
          </a:xfrm>
          <a:prstGeom prst="rect">
            <a:avLst/>
          </a:prstGeom>
        </p:spPr>
        <p:txBody>
          <a:bodyPr>
            <a:noAutofit/>
          </a:bodyPr>
          <a:lstStyle>
            <a:lvl1pPr>
              <a:defRPr sz="900">
                <a:solidFill>
                  <a:schemeClr val="bg1"/>
                </a:solidFill>
              </a:defRPr>
            </a:lvl1pPr>
          </a:lstStyle>
          <a:p>
            <a:pPr>
              <a:defRPr/>
            </a:pPr>
            <a:fld id="{1661BA67-2496-BC42-B2D2-763B605DA9A7}" type="slidenum">
              <a:rPr lang="en-US" b="1" smtClean="0"/>
              <a:pPr>
                <a:defRPr/>
              </a:pPr>
              <a:t>‹#›</a:t>
            </a:fld>
            <a:endParaRPr lang="en-US" b="1" dirty="0"/>
          </a:p>
        </p:txBody>
      </p:sp>
      <p:cxnSp>
        <p:nvCxnSpPr>
          <p:cNvPr id="26" name="Straight Connector 25">
            <a:extLst>
              <a:ext uri="{FF2B5EF4-FFF2-40B4-BE49-F238E27FC236}">
                <a16:creationId xmlns:a16="http://schemas.microsoft.com/office/drawing/2014/main" id="{000C7254-474B-C74F-872B-8951145CCE37}"/>
              </a:ext>
            </a:extLst>
          </p:cNvPr>
          <p:cNvCxnSpPr>
            <a:cxnSpLocks/>
          </p:cNvCxnSpPr>
          <p:nvPr userDrawn="1"/>
        </p:nvCxnSpPr>
        <p:spPr>
          <a:xfrm>
            <a:off x="550460" y="4238339"/>
            <a:ext cx="602926" cy="0"/>
          </a:xfrm>
          <a:prstGeom prst="line">
            <a:avLst/>
          </a:prstGeom>
          <a:ln w="63500">
            <a:solidFill>
              <a:schemeClr val="accent3"/>
            </a:solidFill>
          </a:ln>
        </p:spPr>
        <p:style>
          <a:lnRef idx="1">
            <a:schemeClr val="accent3"/>
          </a:lnRef>
          <a:fillRef idx="0">
            <a:schemeClr val="accent3"/>
          </a:fillRef>
          <a:effectRef idx="0">
            <a:schemeClr val="accent3"/>
          </a:effectRef>
          <a:fontRef idx="minor">
            <a:schemeClr val="tx1"/>
          </a:fontRef>
        </p:style>
      </p:cxnSp>
      <p:pic>
        <p:nvPicPr>
          <p:cNvPr id="3" name="Picture 2">
            <a:extLst>
              <a:ext uri="{FF2B5EF4-FFF2-40B4-BE49-F238E27FC236}">
                <a16:creationId xmlns:a16="http://schemas.microsoft.com/office/drawing/2014/main" id="{0DA4CF77-66D3-E2FB-2551-D629211D4835}"/>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l="-1" r="-1905"/>
          <a:stretch/>
        </p:blipFill>
        <p:spPr>
          <a:xfrm>
            <a:off x="86316" y="6563633"/>
            <a:ext cx="212781" cy="223436"/>
          </a:xfrm>
          <a:prstGeom prst="rect">
            <a:avLst/>
          </a:prstGeom>
        </p:spPr>
      </p:pic>
    </p:spTree>
    <p:extLst>
      <p:ext uri="{BB962C8B-B14F-4D97-AF65-F5344CB8AC3E}">
        <p14:creationId xmlns:p14="http://schemas.microsoft.com/office/powerpoint/2010/main" val="3469341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Title">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208AA3E-81EF-904A-95E4-388CB3ACB949}"/>
              </a:ext>
            </a:extLst>
          </p:cNvPr>
          <p:cNvSpPr/>
          <p:nvPr userDrawn="1"/>
        </p:nvSpPr>
        <p:spPr>
          <a:xfrm>
            <a:off x="-2" y="0"/>
            <a:ext cx="12192001" cy="688039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0" name="TextBox 9">
            <a:extLst>
              <a:ext uri="{FF2B5EF4-FFF2-40B4-BE49-F238E27FC236}">
                <a16:creationId xmlns:a16="http://schemas.microsoft.com/office/drawing/2014/main" id="{BF810ED6-365F-264D-84F4-766823E5D243}"/>
              </a:ext>
            </a:extLst>
          </p:cNvPr>
          <p:cNvSpPr txBox="1"/>
          <p:nvPr userDrawn="1"/>
        </p:nvSpPr>
        <p:spPr>
          <a:xfrm>
            <a:off x="65996" y="6364417"/>
            <a:ext cx="7543800" cy="84639"/>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This document is </a:t>
            </a:r>
            <a:r>
              <a:rPr kumimoji="0" lang="en-US" sz="550" b="0" i="0" u="sng" strike="noStrike" kern="1200" cap="none" spc="0" normalizeH="0" baseline="0" noProof="0" dirty="0">
                <a:ln>
                  <a:noFill/>
                </a:ln>
                <a:solidFill>
                  <a:schemeClr val="bg1"/>
                </a:solidFill>
                <a:effectLst/>
                <a:uLnTx/>
                <a:uFillTx/>
                <a:latin typeface="Arial"/>
                <a:ea typeface="+mn-ea"/>
                <a:cs typeface="Arial" panose="020B0604020202020204" pitchFamily="34" charset="0"/>
              </a:rPr>
              <a:t>not</a:t>
            </a: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pic>
        <p:nvPicPr>
          <p:cNvPr id="23" name="Picture 22" descr="Background pattern&#10;&#10;Description automatically generated">
            <a:extLst>
              <a:ext uri="{FF2B5EF4-FFF2-40B4-BE49-F238E27FC236}">
                <a16:creationId xmlns:a16="http://schemas.microsoft.com/office/drawing/2014/main" id="{06D655AD-40B3-5F41-99BB-6D6F2893938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6502085"/>
            <a:ext cx="7303060" cy="355915"/>
          </a:xfrm>
          <a:prstGeom prst="rect">
            <a:avLst/>
          </a:prstGeom>
        </p:spPr>
      </p:pic>
      <p:pic>
        <p:nvPicPr>
          <p:cNvPr id="24" name="Picture 23" descr="Background pattern&#10;&#10;Description automatically generated">
            <a:extLst>
              <a:ext uri="{FF2B5EF4-FFF2-40B4-BE49-F238E27FC236}">
                <a16:creationId xmlns:a16="http://schemas.microsoft.com/office/drawing/2014/main" id="{33515B0F-9E16-0A4B-AA06-3BD4C2E5792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95564" y="6502085"/>
            <a:ext cx="4896435" cy="370187"/>
          </a:xfrm>
          <a:prstGeom prst="rect">
            <a:avLst/>
          </a:prstGeom>
        </p:spPr>
      </p:pic>
      <p:sp>
        <p:nvSpPr>
          <p:cNvPr id="20" name="Title 1">
            <a:extLst>
              <a:ext uri="{FF2B5EF4-FFF2-40B4-BE49-F238E27FC236}">
                <a16:creationId xmlns:a16="http://schemas.microsoft.com/office/drawing/2014/main" id="{FE3CA718-3B58-FE4A-AFD1-C1071FEFA8AB}"/>
              </a:ext>
            </a:extLst>
          </p:cNvPr>
          <p:cNvSpPr>
            <a:spLocks noGrp="1"/>
          </p:cNvSpPr>
          <p:nvPr>
            <p:ph type="title"/>
          </p:nvPr>
        </p:nvSpPr>
        <p:spPr>
          <a:xfrm>
            <a:off x="532161" y="356242"/>
            <a:ext cx="6200197" cy="2619638"/>
          </a:xfrm>
        </p:spPr>
        <p:txBody>
          <a:bodyPr anchor="b">
            <a:noAutofit/>
          </a:bodyPr>
          <a:lstStyle>
            <a:lvl1pPr>
              <a:lnSpc>
                <a:spcPts val="5680"/>
              </a:lnSpc>
              <a:defRPr sz="5400">
                <a:solidFill>
                  <a:schemeClr val="bg1"/>
                </a:solidFill>
                <a:latin typeface="Arial" panose="020B0604020202020204" pitchFamily="34" charset="0"/>
                <a:ea typeface="Euclid Circular A" panose="020B0504000000000000" pitchFamily="34" charset="77"/>
                <a:cs typeface="Arial" panose="020B0604020202020204" pitchFamily="34" charset="0"/>
              </a:defRPr>
            </a:lvl1pPr>
          </a:lstStyle>
          <a:p>
            <a:r>
              <a:rPr lang="en-US"/>
              <a:t>Click to edit Master title style</a:t>
            </a:r>
            <a:endParaRPr lang="en-US" dirty="0"/>
          </a:p>
        </p:txBody>
      </p:sp>
      <p:sp>
        <p:nvSpPr>
          <p:cNvPr id="22" name="Text Placeholder 14">
            <a:extLst>
              <a:ext uri="{FF2B5EF4-FFF2-40B4-BE49-F238E27FC236}">
                <a16:creationId xmlns:a16="http://schemas.microsoft.com/office/drawing/2014/main" id="{C830B043-9FB2-804C-9678-B0D866ED480D}"/>
              </a:ext>
            </a:extLst>
          </p:cNvPr>
          <p:cNvSpPr>
            <a:spLocks noGrp="1"/>
          </p:cNvSpPr>
          <p:nvPr>
            <p:ph type="body" sz="quarter" idx="16"/>
          </p:nvPr>
        </p:nvSpPr>
        <p:spPr>
          <a:xfrm>
            <a:off x="532161" y="3286350"/>
            <a:ext cx="3893235" cy="395430"/>
          </a:xfrm>
          <a:prstGeom prst="rect">
            <a:avLst/>
          </a:prstGeom>
        </p:spPr>
        <p:txBody>
          <a:bodyPr>
            <a:noAutofit/>
          </a:bodyPr>
          <a:lstStyle>
            <a:lvl1pPr marL="7938"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i="0">
                <a:solidFill>
                  <a:schemeClr val="accent1"/>
                </a:solidFill>
                <a:latin typeface="Arial" panose="020B0604020202020204" pitchFamily="34" charset="0"/>
                <a:ea typeface="Euclid Circular A" panose="020B0504000000000000" pitchFamily="34" charset="77"/>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to edit Master text styles</a:t>
            </a:r>
          </a:p>
        </p:txBody>
      </p:sp>
      <p:grpSp>
        <p:nvGrpSpPr>
          <p:cNvPr id="9" name="Group 8">
            <a:extLst>
              <a:ext uri="{FF2B5EF4-FFF2-40B4-BE49-F238E27FC236}">
                <a16:creationId xmlns:a16="http://schemas.microsoft.com/office/drawing/2014/main" id="{73629D99-CD93-7345-BFA2-54E411B55C6C}"/>
              </a:ext>
            </a:extLst>
          </p:cNvPr>
          <p:cNvGrpSpPr/>
          <p:nvPr userDrawn="1"/>
        </p:nvGrpSpPr>
        <p:grpSpPr>
          <a:xfrm>
            <a:off x="883851" y="4228482"/>
            <a:ext cx="2273344" cy="1498059"/>
            <a:chOff x="940396" y="4573691"/>
            <a:chExt cx="2542370" cy="1675338"/>
          </a:xfrm>
        </p:grpSpPr>
        <p:pic>
          <p:nvPicPr>
            <p:cNvPr id="11" name="Picture 10" descr="Logo&#10;&#10;Description automatically generated">
              <a:extLst>
                <a:ext uri="{FF2B5EF4-FFF2-40B4-BE49-F238E27FC236}">
                  <a16:creationId xmlns:a16="http://schemas.microsoft.com/office/drawing/2014/main" id="{E51D2512-E187-8A45-ABD4-074D954B860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940396" y="5828300"/>
              <a:ext cx="2491753" cy="420729"/>
            </a:xfrm>
            <a:prstGeom prst="rect">
              <a:avLst/>
            </a:prstGeom>
          </p:spPr>
        </p:pic>
        <p:pic>
          <p:nvPicPr>
            <p:cNvPr id="12" name="Picture 11" descr="Logo, icon, company name&#10;&#10;Description automatically generated">
              <a:extLst>
                <a:ext uri="{FF2B5EF4-FFF2-40B4-BE49-F238E27FC236}">
                  <a16:creationId xmlns:a16="http://schemas.microsoft.com/office/drawing/2014/main" id="{8A7AA2BB-C75D-7246-8DA1-678F5A43336A}"/>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40396" y="4573691"/>
              <a:ext cx="2542370" cy="1254609"/>
            </a:xfrm>
            <a:prstGeom prst="rect">
              <a:avLst/>
            </a:prstGeom>
          </p:spPr>
        </p:pic>
      </p:grpSp>
      <p:pic>
        <p:nvPicPr>
          <p:cNvPr id="15" name="Picture 14" descr="A picture containing curtain, furniture&#10;&#10;Description automatically generated">
            <a:extLst>
              <a:ext uri="{FF2B5EF4-FFF2-40B4-BE49-F238E27FC236}">
                <a16:creationId xmlns:a16="http://schemas.microsoft.com/office/drawing/2014/main" id="{0ED83C7B-E581-B648-8FFC-3138C8EA72E5}"/>
              </a:ext>
            </a:extLst>
          </p:cNvPr>
          <p:cNvPicPr>
            <a:picLocks noChangeAspect="1"/>
          </p:cNvPicPr>
          <p:nvPr userDrawn="1"/>
        </p:nvPicPr>
        <p:blipFill rotWithShape="1">
          <a:blip r:embed="rId6"/>
          <a:srcRect b="16071"/>
          <a:stretch/>
        </p:blipFill>
        <p:spPr>
          <a:xfrm>
            <a:off x="7301978" y="1124531"/>
            <a:ext cx="4456790" cy="5755865"/>
          </a:xfrm>
          <a:prstGeom prst="rect">
            <a:avLst/>
          </a:prstGeom>
        </p:spPr>
      </p:pic>
      <p:pic>
        <p:nvPicPr>
          <p:cNvPr id="2" name="Picture 1">
            <a:extLst>
              <a:ext uri="{FF2B5EF4-FFF2-40B4-BE49-F238E27FC236}">
                <a16:creationId xmlns:a16="http://schemas.microsoft.com/office/drawing/2014/main" id="{A7FBE1CB-D6D0-ADCC-1BEA-E1A9D7439873}"/>
              </a:ext>
            </a:extLst>
          </p:cNvPr>
          <p:cNvPicPr>
            <a:picLocks noChangeAspect="1"/>
          </p:cNvPicPr>
          <p:nvPr userDrawn="1"/>
        </p:nvPicPr>
        <p:blipFill rotWithShape="1">
          <a:blip r:embed="rId7" cstate="print">
            <a:extLst>
              <a:ext uri="{28A0092B-C50C-407E-A947-70E740481C1C}">
                <a14:useLocalDpi xmlns:a14="http://schemas.microsoft.com/office/drawing/2010/main"/>
              </a:ext>
            </a:extLst>
          </a:blip>
          <a:srcRect l="-1" r="-1905"/>
          <a:stretch/>
        </p:blipFill>
        <p:spPr>
          <a:xfrm>
            <a:off x="86316" y="6563633"/>
            <a:ext cx="212781" cy="223436"/>
          </a:xfrm>
          <a:prstGeom prst="rect">
            <a:avLst/>
          </a:prstGeom>
        </p:spPr>
      </p:pic>
    </p:spTree>
    <p:extLst>
      <p:ext uri="{BB962C8B-B14F-4D97-AF65-F5344CB8AC3E}">
        <p14:creationId xmlns:p14="http://schemas.microsoft.com/office/powerpoint/2010/main" val="8320071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5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50000">
                                          <p:cBhvr additive="base">
                                            <p:cTn id="7" dur="750" fill="hold"/>
                                            <p:tgtEl>
                                              <p:spTgt spid="15"/>
                                            </p:tgtEl>
                                            <p:attrNameLst>
                                              <p:attrName>ppt_x</p:attrName>
                                            </p:attrNameLst>
                                          </p:cBhvr>
                                          <p:tavLst>
                                            <p:tav tm="0">
                                              <p:val>
                                                <p:strVal val="#ppt_x"/>
                                              </p:val>
                                            </p:tav>
                                            <p:tav tm="100000">
                                              <p:val>
                                                <p:strVal val="#ppt_x"/>
                                              </p:val>
                                            </p:tav>
                                          </p:tavLst>
                                        </p:anim>
                                        <p:anim calcmode="lin" valueType="num" p14:bounceEnd="50000">
                                          <p:cBhvr additive="base">
                                            <p:cTn id="8" dur="7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ppt_x"/>
                                              </p:val>
                                            </p:tav>
                                            <p:tav tm="100000">
                                              <p:val>
                                                <p:strVal val="#ppt_x"/>
                                              </p:val>
                                            </p:tav>
                                          </p:tavLst>
                                        </p:anim>
                                        <p:anim calcmode="lin" valueType="num">
                                          <p:cBhvr additive="base">
                                            <p:cTn id="8" dur="7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1">
    <p:bg>
      <p:bgPr>
        <a:solidFill>
          <a:schemeClr val="bg1"/>
        </a:solidFill>
        <a:effectLst/>
      </p:bgPr>
    </p:bg>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93CAC823-DCA1-B941-B1F4-19F07C1D840F}"/>
              </a:ext>
            </a:extLst>
          </p:cNvPr>
          <p:cNvSpPr txBox="1"/>
          <p:nvPr userDrawn="1"/>
        </p:nvSpPr>
        <p:spPr>
          <a:xfrm>
            <a:off x="299097" y="6710125"/>
            <a:ext cx="7543800" cy="76944"/>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5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rPr>
              <a:t>This document is </a:t>
            </a:r>
            <a:r>
              <a:rPr kumimoji="0" lang="en-US" sz="500" b="0" i="0" u="sng" strike="noStrike" kern="1200" cap="none" spc="0" normalizeH="0" baseline="0" noProof="0" dirty="0">
                <a:ln>
                  <a:noFill/>
                </a:ln>
                <a:solidFill>
                  <a:srgbClr val="000000"/>
                </a:solidFill>
                <a:effectLst/>
                <a:uLnTx/>
                <a:uFillTx/>
                <a:latin typeface="Arial"/>
                <a:ea typeface="+mn-ea"/>
                <a:cs typeface="Arial" panose="020B0604020202020204" pitchFamily="34" charset="0"/>
              </a:rPr>
              <a:t>not</a:t>
            </a:r>
            <a:r>
              <a:rPr kumimoji="0" lang="en-US" sz="50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sp>
        <p:nvSpPr>
          <p:cNvPr id="9" name="Rectangle 8">
            <a:extLst>
              <a:ext uri="{FF2B5EF4-FFF2-40B4-BE49-F238E27FC236}">
                <a16:creationId xmlns:a16="http://schemas.microsoft.com/office/drawing/2014/main" id="{1FB335E5-E3A9-554F-9583-FCF52E32CA49}"/>
              </a:ext>
            </a:extLst>
          </p:cNvPr>
          <p:cNvSpPr/>
          <p:nvPr userDrawn="1"/>
        </p:nvSpPr>
        <p:spPr>
          <a:xfrm flipH="1">
            <a:off x="-1" y="1832"/>
            <a:ext cx="12192000" cy="7292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dirty="0">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F053EB5F-E86F-764B-B541-25910F53C931}"/>
              </a:ext>
            </a:extLst>
          </p:cNvPr>
          <p:cNvSpPr/>
          <p:nvPr userDrawn="1"/>
        </p:nvSpPr>
        <p:spPr>
          <a:xfrm flipH="1">
            <a:off x="9814421" y="0"/>
            <a:ext cx="2377574" cy="73109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dirty="0">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99720FC5-C508-6548-A851-69BA656C1BA7}"/>
              </a:ext>
            </a:extLst>
          </p:cNvPr>
          <p:cNvSpPr/>
          <p:nvPr userDrawn="1"/>
        </p:nvSpPr>
        <p:spPr>
          <a:xfrm flipH="1">
            <a:off x="9592329" y="2380"/>
            <a:ext cx="222090" cy="728714"/>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dirty="0">
              <a:latin typeface="Arial" panose="020B0604020202020204" pitchFamily="34" charset="0"/>
              <a:cs typeface="Arial" panose="020B0604020202020204" pitchFamily="34" charset="0"/>
            </a:endParaRPr>
          </a:p>
        </p:txBody>
      </p:sp>
      <p:pic>
        <p:nvPicPr>
          <p:cNvPr id="20" name="Picture 19" descr="Logo&#10;&#10;Description automatically generated">
            <a:extLst>
              <a:ext uri="{FF2B5EF4-FFF2-40B4-BE49-F238E27FC236}">
                <a16:creationId xmlns:a16="http://schemas.microsoft.com/office/drawing/2014/main" id="{5CCE6F48-EEEA-7648-B5F3-F7764BEE3C02}"/>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396408" y="65848"/>
            <a:ext cx="1213600" cy="599396"/>
          </a:xfrm>
          <a:prstGeom prst="rect">
            <a:avLst/>
          </a:prstGeom>
        </p:spPr>
      </p:pic>
      <p:sp>
        <p:nvSpPr>
          <p:cNvPr id="13" name="Slide Number Placeholder 5">
            <a:extLst>
              <a:ext uri="{FF2B5EF4-FFF2-40B4-BE49-F238E27FC236}">
                <a16:creationId xmlns:a16="http://schemas.microsoft.com/office/drawing/2014/main" id="{6AC7D20D-B3F3-5342-92D0-F9BF21A5D189}"/>
              </a:ext>
            </a:extLst>
          </p:cNvPr>
          <p:cNvSpPr>
            <a:spLocks noGrp="1"/>
          </p:cNvSpPr>
          <p:nvPr>
            <p:ph type="sldNum" sz="quarter" idx="4"/>
          </p:nvPr>
        </p:nvSpPr>
        <p:spPr>
          <a:xfrm>
            <a:off x="11535508" y="6670430"/>
            <a:ext cx="616365" cy="134414"/>
          </a:xfrm>
          <a:prstGeom prst="rect">
            <a:avLst/>
          </a:prstGeom>
        </p:spPr>
        <p:txBody>
          <a:bodyPr vert="horz" lIns="91440" tIns="45720" rIns="91440" bIns="45720" rtlCol="0" anchor="ctr">
            <a:noAutofit/>
          </a:bodyPr>
          <a:lstStyle>
            <a:lvl1pPr algn="r">
              <a:defRPr sz="900" b="1">
                <a:solidFill>
                  <a:schemeClr val="bg1">
                    <a:lumMod val="50000"/>
                  </a:schemeClr>
                </a:solidFill>
              </a:defRPr>
            </a:lvl1pPr>
          </a:lstStyle>
          <a:p>
            <a:fld id="{1661BA67-2496-BC42-B2D2-763B605DA9A7}" type="slidenum">
              <a:rPr lang="en-US" smtClean="0"/>
              <a:pPr/>
              <a:t>‹#›</a:t>
            </a:fld>
            <a:endParaRPr lang="en-US" sz="900" dirty="0"/>
          </a:p>
        </p:txBody>
      </p:sp>
      <p:sp>
        <p:nvSpPr>
          <p:cNvPr id="16" name="Content Placeholder 4">
            <a:extLst>
              <a:ext uri="{FF2B5EF4-FFF2-40B4-BE49-F238E27FC236}">
                <a16:creationId xmlns:a16="http://schemas.microsoft.com/office/drawing/2014/main" id="{980677A5-717F-B3DC-BFB5-F637731A938A}"/>
              </a:ext>
            </a:extLst>
          </p:cNvPr>
          <p:cNvSpPr>
            <a:spLocks noGrp="1"/>
          </p:cNvSpPr>
          <p:nvPr>
            <p:ph sz="quarter" idx="11"/>
          </p:nvPr>
        </p:nvSpPr>
        <p:spPr>
          <a:xfrm>
            <a:off x="284165" y="885826"/>
            <a:ext cx="11594319" cy="5157166"/>
          </a:xfrm>
          <a:prstGeom prst="rect">
            <a:avLst/>
          </a:prstGeom>
        </p:spPr>
        <p:txBody>
          <a:bodyPr anchor="t">
            <a:noAutofit/>
          </a:bodyPr>
          <a:lstStyle>
            <a:lvl1pPr>
              <a:buClr>
                <a:schemeClr val="accent1"/>
              </a:buClr>
              <a:buFont typeface="Arial" panose="020B0604020202020204" pitchFamily="34" charset="0"/>
              <a:buChar char="•"/>
              <a:defRPr sz="2400">
                <a:solidFill>
                  <a:schemeClr val="tx1">
                    <a:lumMod val="50000"/>
                  </a:schemeClr>
                </a:solidFill>
              </a:defRPr>
            </a:lvl1pPr>
            <a:lvl2pPr>
              <a:buClr>
                <a:schemeClr val="accent1"/>
              </a:buClr>
              <a:buFont typeface="Arial" panose="020B0604020202020204" pitchFamily="34" charset="0"/>
              <a:buChar char="•"/>
              <a:defRPr sz="2000">
                <a:solidFill>
                  <a:schemeClr val="tx1">
                    <a:lumMod val="50000"/>
                  </a:schemeClr>
                </a:solidFill>
              </a:defRPr>
            </a:lvl2pPr>
            <a:lvl3pPr>
              <a:buClr>
                <a:schemeClr val="accent1"/>
              </a:buClr>
              <a:buFont typeface="Arial" panose="020B0604020202020204" pitchFamily="34" charset="0"/>
              <a:buChar char="•"/>
              <a:defRPr sz="1800">
                <a:solidFill>
                  <a:schemeClr val="tx1">
                    <a:lumMod val="50000"/>
                  </a:schemeClr>
                </a:solidFill>
              </a:defRPr>
            </a:lvl3pPr>
            <a:lvl4pPr>
              <a:buClr>
                <a:schemeClr val="accent1"/>
              </a:buClr>
              <a:buFont typeface="Arial" panose="020B0604020202020204" pitchFamily="34" charset="0"/>
              <a:buChar char="•"/>
              <a:defRPr sz="1600">
                <a:solidFill>
                  <a:schemeClr val="tx1">
                    <a:lumMod val="50000"/>
                  </a:schemeClr>
                </a:solidFill>
              </a:defRPr>
            </a:lvl4pPr>
            <a:lvl5pPr>
              <a:buClr>
                <a:schemeClr val="accent1"/>
              </a:buClr>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72BEFD4B-6AE5-DA0A-8D5A-F6621B1A7C88}"/>
              </a:ext>
            </a:extLst>
          </p:cNvPr>
          <p:cNvSpPr>
            <a:spLocks noGrp="1"/>
          </p:cNvSpPr>
          <p:nvPr>
            <p:ph type="title"/>
          </p:nvPr>
        </p:nvSpPr>
        <p:spPr>
          <a:xfrm>
            <a:off x="284165" y="2463"/>
            <a:ext cx="9308160" cy="726252"/>
          </a:xfrm>
        </p:spPr>
        <p:txBody>
          <a:bodyPr>
            <a:noAutofit/>
          </a:bodyPr>
          <a:lstStyle>
            <a:lvl1pPr>
              <a:defRPr sz="2800">
                <a:solidFill>
                  <a:schemeClr val="bg1"/>
                </a:solidFill>
              </a:defRPr>
            </a:lvl1pPr>
          </a:lstStyle>
          <a:p>
            <a:r>
              <a:rPr lang="en-US"/>
              <a:t>Click to edit Master title style</a:t>
            </a:r>
            <a:endParaRPr lang="en-US" dirty="0"/>
          </a:p>
        </p:txBody>
      </p:sp>
      <p:pic>
        <p:nvPicPr>
          <p:cNvPr id="3" name="Picture 2">
            <a:extLst>
              <a:ext uri="{FF2B5EF4-FFF2-40B4-BE49-F238E27FC236}">
                <a16:creationId xmlns:a16="http://schemas.microsoft.com/office/drawing/2014/main" id="{DDBE3C5F-05C9-DE17-9AF2-C8AFA43A38AB}"/>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l="-1" r="-1905"/>
          <a:stretch/>
        </p:blipFill>
        <p:spPr>
          <a:xfrm>
            <a:off x="86316" y="6563633"/>
            <a:ext cx="212781" cy="223436"/>
          </a:xfrm>
          <a:prstGeom prst="rect">
            <a:avLst/>
          </a:prstGeom>
        </p:spPr>
      </p:pic>
    </p:spTree>
    <p:extLst>
      <p:ext uri="{BB962C8B-B14F-4D97-AF65-F5344CB8AC3E}">
        <p14:creationId xmlns:p14="http://schemas.microsoft.com/office/powerpoint/2010/main" val="865385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Drk BG">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208AA3E-81EF-904A-95E4-388CB3ACB949}"/>
              </a:ext>
            </a:extLst>
          </p:cNvPr>
          <p:cNvSpPr/>
          <p:nvPr userDrawn="1"/>
        </p:nvSpPr>
        <p:spPr>
          <a:xfrm>
            <a:off x="-1" y="0"/>
            <a:ext cx="12192001" cy="68722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0" name="TextBox 9">
            <a:extLst>
              <a:ext uri="{FF2B5EF4-FFF2-40B4-BE49-F238E27FC236}">
                <a16:creationId xmlns:a16="http://schemas.microsoft.com/office/drawing/2014/main" id="{BF810ED6-365F-264D-84F4-766823E5D243}"/>
              </a:ext>
            </a:extLst>
          </p:cNvPr>
          <p:cNvSpPr txBox="1"/>
          <p:nvPr userDrawn="1"/>
        </p:nvSpPr>
        <p:spPr>
          <a:xfrm>
            <a:off x="65996" y="6364417"/>
            <a:ext cx="7543800" cy="84639"/>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This document is </a:t>
            </a:r>
            <a:r>
              <a:rPr kumimoji="0" lang="en-US" sz="550" b="0" i="0" u="sng" strike="noStrike" kern="1200" cap="none" spc="0" normalizeH="0" baseline="0" noProof="0" dirty="0">
                <a:ln>
                  <a:noFill/>
                </a:ln>
                <a:solidFill>
                  <a:schemeClr val="bg1"/>
                </a:solidFill>
                <a:effectLst/>
                <a:uLnTx/>
                <a:uFillTx/>
                <a:latin typeface="Arial"/>
                <a:ea typeface="+mn-ea"/>
                <a:cs typeface="Arial" panose="020B0604020202020204" pitchFamily="34" charset="0"/>
              </a:rPr>
              <a:t>not</a:t>
            </a: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pic>
        <p:nvPicPr>
          <p:cNvPr id="23" name="Picture 22" descr="Background pattern&#10;&#10;Description automatically generated">
            <a:extLst>
              <a:ext uri="{FF2B5EF4-FFF2-40B4-BE49-F238E27FC236}">
                <a16:creationId xmlns:a16="http://schemas.microsoft.com/office/drawing/2014/main" id="{06D655AD-40B3-5F41-99BB-6D6F2893938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6502085"/>
            <a:ext cx="7303060" cy="355915"/>
          </a:xfrm>
          <a:prstGeom prst="rect">
            <a:avLst/>
          </a:prstGeom>
        </p:spPr>
      </p:pic>
      <p:pic>
        <p:nvPicPr>
          <p:cNvPr id="24" name="Picture 23" descr="Background pattern&#10;&#10;Description automatically generated">
            <a:extLst>
              <a:ext uri="{FF2B5EF4-FFF2-40B4-BE49-F238E27FC236}">
                <a16:creationId xmlns:a16="http://schemas.microsoft.com/office/drawing/2014/main" id="{33515B0F-9E16-0A4B-AA06-3BD4C2E5792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95564" y="6502085"/>
            <a:ext cx="4896435" cy="370187"/>
          </a:xfrm>
          <a:prstGeom prst="rect">
            <a:avLst/>
          </a:prstGeom>
        </p:spPr>
      </p:pic>
      <p:pic>
        <p:nvPicPr>
          <p:cNvPr id="7" name="Picture 6" descr="Logo, icon, company name&#10;&#10;Description automatically generated">
            <a:extLst>
              <a:ext uri="{FF2B5EF4-FFF2-40B4-BE49-F238E27FC236}">
                <a16:creationId xmlns:a16="http://schemas.microsoft.com/office/drawing/2014/main" id="{E61A8692-A243-5B47-A43F-C32F1321FAA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361961" y="5523217"/>
            <a:ext cx="1516523" cy="748374"/>
          </a:xfrm>
          <a:prstGeom prst="rect">
            <a:avLst/>
          </a:prstGeom>
        </p:spPr>
      </p:pic>
      <p:sp>
        <p:nvSpPr>
          <p:cNvPr id="11" name="Content Placeholder 4">
            <a:extLst>
              <a:ext uri="{FF2B5EF4-FFF2-40B4-BE49-F238E27FC236}">
                <a16:creationId xmlns:a16="http://schemas.microsoft.com/office/drawing/2014/main" id="{BBFBC502-41A2-0D42-8920-8BE7AAEABE07}"/>
              </a:ext>
            </a:extLst>
          </p:cNvPr>
          <p:cNvSpPr>
            <a:spLocks noGrp="1"/>
          </p:cNvSpPr>
          <p:nvPr>
            <p:ph sz="quarter" idx="11"/>
          </p:nvPr>
        </p:nvSpPr>
        <p:spPr>
          <a:xfrm>
            <a:off x="284165" y="885826"/>
            <a:ext cx="11594319" cy="5157166"/>
          </a:xfrm>
          <a:prstGeom prst="rect">
            <a:avLst/>
          </a:prstGeom>
        </p:spPr>
        <p:txBody>
          <a:bodyPr anchor="t">
            <a:noAutofit/>
          </a:bodyPr>
          <a:lstStyle>
            <a:lvl1pPr>
              <a:buClr>
                <a:schemeClr val="accent1"/>
              </a:buClr>
              <a:buFont typeface="Arial" panose="020B0604020202020204" pitchFamily="34" charset="0"/>
              <a:buChar char="•"/>
              <a:defRPr sz="2400">
                <a:solidFill>
                  <a:schemeClr val="bg1"/>
                </a:solidFill>
              </a:defRPr>
            </a:lvl1pPr>
            <a:lvl2pPr>
              <a:buClr>
                <a:schemeClr val="accent1"/>
              </a:buClr>
              <a:buFont typeface="Arial" panose="020B0604020202020204" pitchFamily="34" charset="0"/>
              <a:buChar char="•"/>
              <a:defRPr sz="2000">
                <a:solidFill>
                  <a:schemeClr val="bg1"/>
                </a:solidFill>
              </a:defRPr>
            </a:lvl2pPr>
            <a:lvl3pPr>
              <a:buClr>
                <a:schemeClr val="accent1"/>
              </a:buClr>
              <a:buFont typeface="Arial" panose="020B0604020202020204" pitchFamily="34" charset="0"/>
              <a:buChar char="•"/>
              <a:defRPr sz="1800">
                <a:solidFill>
                  <a:schemeClr val="bg1"/>
                </a:solidFill>
              </a:defRPr>
            </a:lvl3pPr>
            <a:lvl4pPr>
              <a:buClr>
                <a:schemeClr val="accent1"/>
              </a:buClr>
              <a:buFont typeface="Arial" panose="020B0604020202020204" pitchFamily="34" charset="0"/>
              <a:buChar char="•"/>
              <a:defRPr sz="1600">
                <a:solidFill>
                  <a:schemeClr val="bg1"/>
                </a:solidFill>
              </a:defRPr>
            </a:lvl4pPr>
            <a:lvl5pPr>
              <a:buClr>
                <a:schemeClr val="accent1"/>
              </a:buClr>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8D95B75B-7EBD-D7B2-158A-895D86FFFCF0}"/>
              </a:ext>
            </a:extLst>
          </p:cNvPr>
          <p:cNvSpPr>
            <a:spLocks noGrp="1"/>
          </p:cNvSpPr>
          <p:nvPr>
            <p:ph type="title"/>
          </p:nvPr>
        </p:nvSpPr>
        <p:spPr>
          <a:xfrm>
            <a:off x="284165" y="3890"/>
            <a:ext cx="11594318" cy="735216"/>
          </a:xfrm>
        </p:spPr>
        <p:txBody>
          <a:bodyPr>
            <a:noAutofit/>
          </a:bodyPr>
          <a:lstStyle>
            <a:lvl1pPr>
              <a:defRPr sz="2800">
                <a:solidFill>
                  <a:schemeClr val="bg1"/>
                </a:solidFill>
              </a:defRPr>
            </a:lvl1pPr>
          </a:lstStyle>
          <a:p>
            <a:r>
              <a:rPr lang="en-US"/>
              <a:t>Click to edit Master title style</a:t>
            </a:r>
            <a:endParaRPr lang="en-US" dirty="0"/>
          </a:p>
        </p:txBody>
      </p:sp>
      <p:pic>
        <p:nvPicPr>
          <p:cNvPr id="3" name="Picture 2">
            <a:extLst>
              <a:ext uri="{FF2B5EF4-FFF2-40B4-BE49-F238E27FC236}">
                <a16:creationId xmlns:a16="http://schemas.microsoft.com/office/drawing/2014/main" id="{93C701D4-D5D9-7D9C-D855-9DBCB6A4F60B}"/>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l="-1" r="-1905"/>
          <a:stretch/>
        </p:blipFill>
        <p:spPr>
          <a:xfrm>
            <a:off x="86316" y="6563633"/>
            <a:ext cx="212781" cy="223436"/>
          </a:xfrm>
          <a:prstGeom prst="rect">
            <a:avLst/>
          </a:prstGeom>
        </p:spPr>
      </p:pic>
    </p:spTree>
    <p:extLst>
      <p:ext uri="{BB962C8B-B14F-4D97-AF65-F5344CB8AC3E}">
        <p14:creationId xmlns:p14="http://schemas.microsoft.com/office/powerpoint/2010/main" val="16283271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ntent Drk BG 2">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208AA3E-81EF-904A-95E4-388CB3ACB949}"/>
              </a:ext>
            </a:extLst>
          </p:cNvPr>
          <p:cNvSpPr/>
          <p:nvPr userDrawn="1"/>
        </p:nvSpPr>
        <p:spPr>
          <a:xfrm>
            <a:off x="-1" y="0"/>
            <a:ext cx="12192001" cy="6872272"/>
          </a:xfrm>
          <a:prstGeom prst="rect">
            <a:avLst/>
          </a:prstGeom>
          <a:solidFill>
            <a:srgbClr val="1033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0" name="TextBox 9">
            <a:extLst>
              <a:ext uri="{FF2B5EF4-FFF2-40B4-BE49-F238E27FC236}">
                <a16:creationId xmlns:a16="http://schemas.microsoft.com/office/drawing/2014/main" id="{BF810ED6-365F-264D-84F4-766823E5D243}"/>
              </a:ext>
            </a:extLst>
          </p:cNvPr>
          <p:cNvSpPr txBox="1"/>
          <p:nvPr userDrawn="1"/>
        </p:nvSpPr>
        <p:spPr>
          <a:xfrm>
            <a:off x="65996" y="6364417"/>
            <a:ext cx="7543800" cy="84639"/>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This document is </a:t>
            </a:r>
            <a:r>
              <a:rPr kumimoji="0" lang="en-US" sz="550" b="0" i="0" u="sng" strike="noStrike" kern="1200" cap="none" spc="0" normalizeH="0" baseline="0" noProof="0" dirty="0">
                <a:ln>
                  <a:noFill/>
                </a:ln>
                <a:solidFill>
                  <a:schemeClr val="bg1"/>
                </a:solidFill>
                <a:effectLst/>
                <a:uLnTx/>
                <a:uFillTx/>
                <a:latin typeface="Arial"/>
                <a:ea typeface="+mn-ea"/>
                <a:cs typeface="Arial" panose="020B0604020202020204" pitchFamily="34" charset="0"/>
              </a:rPr>
              <a:t>not</a:t>
            </a: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pic>
        <p:nvPicPr>
          <p:cNvPr id="23" name="Picture 22" descr="Background pattern&#10;&#10;Description automatically generated">
            <a:extLst>
              <a:ext uri="{FF2B5EF4-FFF2-40B4-BE49-F238E27FC236}">
                <a16:creationId xmlns:a16="http://schemas.microsoft.com/office/drawing/2014/main" id="{06D655AD-40B3-5F41-99BB-6D6F2893938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6502085"/>
            <a:ext cx="7303060" cy="355915"/>
          </a:xfrm>
          <a:prstGeom prst="rect">
            <a:avLst/>
          </a:prstGeom>
        </p:spPr>
      </p:pic>
      <p:pic>
        <p:nvPicPr>
          <p:cNvPr id="24" name="Picture 23" descr="Background pattern&#10;&#10;Description automatically generated">
            <a:extLst>
              <a:ext uri="{FF2B5EF4-FFF2-40B4-BE49-F238E27FC236}">
                <a16:creationId xmlns:a16="http://schemas.microsoft.com/office/drawing/2014/main" id="{33515B0F-9E16-0A4B-AA06-3BD4C2E5792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95564" y="6502085"/>
            <a:ext cx="4896435" cy="370187"/>
          </a:xfrm>
          <a:prstGeom prst="rect">
            <a:avLst/>
          </a:prstGeom>
        </p:spPr>
      </p:pic>
      <p:pic>
        <p:nvPicPr>
          <p:cNvPr id="2" name="Picture 1">
            <a:extLst>
              <a:ext uri="{FF2B5EF4-FFF2-40B4-BE49-F238E27FC236}">
                <a16:creationId xmlns:a16="http://schemas.microsoft.com/office/drawing/2014/main" id="{F2A79BF1-8B67-A425-BB8F-D3B4C078ED1E}"/>
              </a:ext>
            </a:extLst>
          </p:cNvPr>
          <p:cNvPicPr>
            <a:picLocks noChangeAspect="1"/>
          </p:cNvPicPr>
          <p:nvPr userDrawn="1"/>
        </p:nvPicPr>
        <p:blipFill rotWithShape="1">
          <a:blip r:embed="rId4"/>
          <a:srcRect l="7500" r="19486" b="11158"/>
          <a:stretch/>
        </p:blipFill>
        <p:spPr>
          <a:xfrm>
            <a:off x="3645100" y="0"/>
            <a:ext cx="7616457" cy="5996540"/>
          </a:xfrm>
          <a:prstGeom prst="rect">
            <a:avLst/>
          </a:prstGeom>
        </p:spPr>
      </p:pic>
      <p:grpSp>
        <p:nvGrpSpPr>
          <p:cNvPr id="3" name="Group 2">
            <a:extLst>
              <a:ext uri="{FF2B5EF4-FFF2-40B4-BE49-F238E27FC236}">
                <a16:creationId xmlns:a16="http://schemas.microsoft.com/office/drawing/2014/main" id="{50A40667-E6CC-DB63-220F-1571C1D41441}"/>
              </a:ext>
            </a:extLst>
          </p:cNvPr>
          <p:cNvGrpSpPr/>
          <p:nvPr userDrawn="1"/>
        </p:nvGrpSpPr>
        <p:grpSpPr>
          <a:xfrm>
            <a:off x="700969" y="2501658"/>
            <a:ext cx="2814532" cy="1854684"/>
            <a:chOff x="940396" y="4573691"/>
            <a:chExt cx="2542370" cy="1675338"/>
          </a:xfrm>
        </p:grpSpPr>
        <p:pic>
          <p:nvPicPr>
            <p:cNvPr id="4" name="Picture 3" descr="Logo&#10;&#10;Description automatically generated">
              <a:extLst>
                <a:ext uri="{FF2B5EF4-FFF2-40B4-BE49-F238E27FC236}">
                  <a16:creationId xmlns:a16="http://schemas.microsoft.com/office/drawing/2014/main" id="{10D330B7-4EEA-E608-E622-BFE2ECB80C73}"/>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940396" y="5828300"/>
              <a:ext cx="2491753" cy="420729"/>
            </a:xfrm>
            <a:prstGeom prst="rect">
              <a:avLst/>
            </a:prstGeom>
          </p:spPr>
        </p:pic>
        <p:pic>
          <p:nvPicPr>
            <p:cNvPr id="5" name="Picture 4" descr="Logo, icon, company name&#10;&#10;Description automatically generated">
              <a:extLst>
                <a:ext uri="{FF2B5EF4-FFF2-40B4-BE49-F238E27FC236}">
                  <a16:creationId xmlns:a16="http://schemas.microsoft.com/office/drawing/2014/main" id="{8DB2C173-21C9-981A-6A90-CEEF8A6D7B0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40396" y="4573691"/>
              <a:ext cx="2542370" cy="1254609"/>
            </a:xfrm>
            <a:prstGeom prst="rect">
              <a:avLst/>
            </a:prstGeom>
          </p:spPr>
        </p:pic>
      </p:grpSp>
      <p:pic>
        <p:nvPicPr>
          <p:cNvPr id="7" name="Picture 6">
            <a:extLst>
              <a:ext uri="{FF2B5EF4-FFF2-40B4-BE49-F238E27FC236}">
                <a16:creationId xmlns:a16="http://schemas.microsoft.com/office/drawing/2014/main" id="{A6A8A3A5-90E3-4BFB-EB88-CAB82571B796}"/>
              </a:ext>
            </a:extLst>
          </p:cNvPr>
          <p:cNvPicPr>
            <a:picLocks noChangeAspect="1"/>
          </p:cNvPicPr>
          <p:nvPr userDrawn="1"/>
        </p:nvPicPr>
        <p:blipFill rotWithShape="1">
          <a:blip r:embed="rId7" cstate="print">
            <a:extLst>
              <a:ext uri="{28A0092B-C50C-407E-A947-70E740481C1C}">
                <a14:useLocalDpi xmlns:a14="http://schemas.microsoft.com/office/drawing/2010/main"/>
              </a:ext>
            </a:extLst>
          </a:blip>
          <a:srcRect l="-1" r="-1905"/>
          <a:stretch/>
        </p:blipFill>
        <p:spPr>
          <a:xfrm>
            <a:off x="86316" y="6563633"/>
            <a:ext cx="212781" cy="223436"/>
          </a:xfrm>
          <a:prstGeom prst="rect">
            <a:avLst/>
          </a:prstGeom>
        </p:spPr>
      </p:pic>
    </p:spTree>
    <p:extLst>
      <p:ext uri="{BB962C8B-B14F-4D97-AF65-F5344CB8AC3E}">
        <p14:creationId xmlns:p14="http://schemas.microsoft.com/office/powerpoint/2010/main" val="40171852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Drk BG 2">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208AA3E-81EF-904A-95E4-388CB3ACB949}"/>
              </a:ext>
            </a:extLst>
          </p:cNvPr>
          <p:cNvSpPr/>
          <p:nvPr userDrawn="1"/>
        </p:nvSpPr>
        <p:spPr>
          <a:xfrm>
            <a:off x="-1" y="0"/>
            <a:ext cx="12192001" cy="68722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0" name="TextBox 9">
            <a:extLst>
              <a:ext uri="{FF2B5EF4-FFF2-40B4-BE49-F238E27FC236}">
                <a16:creationId xmlns:a16="http://schemas.microsoft.com/office/drawing/2014/main" id="{BF810ED6-365F-264D-84F4-766823E5D243}"/>
              </a:ext>
            </a:extLst>
          </p:cNvPr>
          <p:cNvSpPr txBox="1"/>
          <p:nvPr userDrawn="1"/>
        </p:nvSpPr>
        <p:spPr>
          <a:xfrm>
            <a:off x="65996" y="6364417"/>
            <a:ext cx="7543800" cy="84639"/>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This document is </a:t>
            </a:r>
            <a:r>
              <a:rPr kumimoji="0" lang="en-US" sz="550" b="0" i="0" u="sng" strike="noStrike" kern="1200" cap="none" spc="0" normalizeH="0" baseline="0" noProof="0" dirty="0">
                <a:ln>
                  <a:noFill/>
                </a:ln>
                <a:solidFill>
                  <a:schemeClr val="bg1"/>
                </a:solidFill>
                <a:effectLst/>
                <a:uLnTx/>
                <a:uFillTx/>
                <a:latin typeface="Arial"/>
                <a:ea typeface="+mn-ea"/>
                <a:cs typeface="Arial" panose="020B0604020202020204" pitchFamily="34" charset="0"/>
              </a:rPr>
              <a:t>not</a:t>
            </a: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pic>
        <p:nvPicPr>
          <p:cNvPr id="23" name="Picture 22" descr="Background pattern&#10;&#10;Description automatically generated">
            <a:extLst>
              <a:ext uri="{FF2B5EF4-FFF2-40B4-BE49-F238E27FC236}">
                <a16:creationId xmlns:a16="http://schemas.microsoft.com/office/drawing/2014/main" id="{06D655AD-40B3-5F41-99BB-6D6F2893938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6502085"/>
            <a:ext cx="7303060" cy="355915"/>
          </a:xfrm>
          <a:prstGeom prst="rect">
            <a:avLst/>
          </a:prstGeom>
        </p:spPr>
      </p:pic>
      <p:pic>
        <p:nvPicPr>
          <p:cNvPr id="24" name="Picture 23" descr="Background pattern&#10;&#10;Description automatically generated">
            <a:extLst>
              <a:ext uri="{FF2B5EF4-FFF2-40B4-BE49-F238E27FC236}">
                <a16:creationId xmlns:a16="http://schemas.microsoft.com/office/drawing/2014/main" id="{33515B0F-9E16-0A4B-AA06-3BD4C2E5792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95564" y="6502085"/>
            <a:ext cx="4896435" cy="370187"/>
          </a:xfrm>
          <a:prstGeom prst="rect">
            <a:avLst/>
          </a:prstGeom>
        </p:spPr>
      </p:pic>
      <p:pic>
        <p:nvPicPr>
          <p:cNvPr id="2" name="Picture 1">
            <a:extLst>
              <a:ext uri="{FF2B5EF4-FFF2-40B4-BE49-F238E27FC236}">
                <a16:creationId xmlns:a16="http://schemas.microsoft.com/office/drawing/2014/main" id="{68234EEC-329A-8EE8-C6B6-3DB322C55CF2}"/>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l="-1" r="-1905"/>
          <a:stretch/>
        </p:blipFill>
        <p:spPr>
          <a:xfrm>
            <a:off x="86316" y="6563633"/>
            <a:ext cx="212781" cy="223436"/>
          </a:xfrm>
          <a:prstGeom prst="rect">
            <a:avLst/>
          </a:prstGeom>
        </p:spPr>
      </p:pic>
    </p:spTree>
    <p:extLst>
      <p:ext uri="{BB962C8B-B14F-4D97-AF65-F5344CB8AC3E}">
        <p14:creationId xmlns:p14="http://schemas.microsoft.com/office/powerpoint/2010/main" val="328100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Drk BG Callout">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208AA3E-81EF-904A-95E4-388CB3ACB949}"/>
              </a:ext>
            </a:extLst>
          </p:cNvPr>
          <p:cNvSpPr/>
          <p:nvPr userDrawn="1"/>
        </p:nvSpPr>
        <p:spPr>
          <a:xfrm>
            <a:off x="-1" y="0"/>
            <a:ext cx="12192001" cy="68722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0" name="TextBox 9">
            <a:extLst>
              <a:ext uri="{FF2B5EF4-FFF2-40B4-BE49-F238E27FC236}">
                <a16:creationId xmlns:a16="http://schemas.microsoft.com/office/drawing/2014/main" id="{BF810ED6-365F-264D-84F4-766823E5D243}"/>
              </a:ext>
            </a:extLst>
          </p:cNvPr>
          <p:cNvSpPr txBox="1"/>
          <p:nvPr userDrawn="1"/>
        </p:nvSpPr>
        <p:spPr>
          <a:xfrm>
            <a:off x="65996" y="6364417"/>
            <a:ext cx="7543800" cy="84639"/>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This document is </a:t>
            </a:r>
            <a:r>
              <a:rPr kumimoji="0" lang="en-US" sz="550" b="0" i="0" u="sng" strike="noStrike" kern="1200" cap="none" spc="0" normalizeH="0" baseline="0" noProof="0" dirty="0">
                <a:ln>
                  <a:noFill/>
                </a:ln>
                <a:solidFill>
                  <a:schemeClr val="bg1"/>
                </a:solidFill>
                <a:effectLst/>
                <a:uLnTx/>
                <a:uFillTx/>
                <a:latin typeface="Arial"/>
                <a:ea typeface="+mn-ea"/>
                <a:cs typeface="Arial" panose="020B0604020202020204" pitchFamily="34" charset="0"/>
              </a:rPr>
              <a:t>not</a:t>
            </a: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pic>
        <p:nvPicPr>
          <p:cNvPr id="23" name="Picture 22" descr="Background pattern&#10;&#10;Description automatically generated">
            <a:extLst>
              <a:ext uri="{FF2B5EF4-FFF2-40B4-BE49-F238E27FC236}">
                <a16:creationId xmlns:a16="http://schemas.microsoft.com/office/drawing/2014/main" id="{06D655AD-40B3-5F41-99BB-6D6F2893938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6502085"/>
            <a:ext cx="7303060" cy="355915"/>
          </a:xfrm>
          <a:prstGeom prst="rect">
            <a:avLst/>
          </a:prstGeom>
        </p:spPr>
      </p:pic>
      <p:pic>
        <p:nvPicPr>
          <p:cNvPr id="24" name="Picture 23" descr="Background pattern&#10;&#10;Description automatically generated">
            <a:extLst>
              <a:ext uri="{FF2B5EF4-FFF2-40B4-BE49-F238E27FC236}">
                <a16:creationId xmlns:a16="http://schemas.microsoft.com/office/drawing/2014/main" id="{33515B0F-9E16-0A4B-AA06-3BD4C2E5792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95564" y="6502085"/>
            <a:ext cx="4896435" cy="370187"/>
          </a:xfrm>
          <a:prstGeom prst="rect">
            <a:avLst/>
          </a:prstGeom>
        </p:spPr>
      </p:pic>
      <p:pic>
        <p:nvPicPr>
          <p:cNvPr id="7" name="Picture 6" descr="Logo, icon, company name&#10;&#10;Description automatically generated">
            <a:extLst>
              <a:ext uri="{FF2B5EF4-FFF2-40B4-BE49-F238E27FC236}">
                <a16:creationId xmlns:a16="http://schemas.microsoft.com/office/drawing/2014/main" id="{E61A8692-A243-5B47-A43F-C32F1321FAA7}"/>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0361961" y="5523217"/>
            <a:ext cx="1516523" cy="748374"/>
          </a:xfrm>
          <a:prstGeom prst="rect">
            <a:avLst/>
          </a:prstGeom>
        </p:spPr>
      </p:pic>
      <p:pic>
        <p:nvPicPr>
          <p:cNvPr id="9" name="Picture 8" descr="A picture containing silhouette&#10;&#10;Description automatically generated">
            <a:extLst>
              <a:ext uri="{FF2B5EF4-FFF2-40B4-BE49-F238E27FC236}">
                <a16:creationId xmlns:a16="http://schemas.microsoft.com/office/drawing/2014/main" id="{9442D282-2BDC-4245-AA00-7AEE691FF067}"/>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t="-22836" b="-7798"/>
          <a:stretch/>
        </p:blipFill>
        <p:spPr>
          <a:xfrm>
            <a:off x="7865534" y="-1035078"/>
            <a:ext cx="4326466" cy="6558295"/>
          </a:xfrm>
          <a:prstGeom prst="rect">
            <a:avLst/>
          </a:prstGeom>
        </p:spPr>
      </p:pic>
      <p:sp>
        <p:nvSpPr>
          <p:cNvPr id="14" name="Content Placeholder 4">
            <a:extLst>
              <a:ext uri="{FF2B5EF4-FFF2-40B4-BE49-F238E27FC236}">
                <a16:creationId xmlns:a16="http://schemas.microsoft.com/office/drawing/2014/main" id="{3E4C10C9-1CF1-FC46-A7C9-55CE7C3E5E4C}"/>
              </a:ext>
            </a:extLst>
          </p:cNvPr>
          <p:cNvSpPr>
            <a:spLocks noGrp="1"/>
          </p:cNvSpPr>
          <p:nvPr>
            <p:ph sz="quarter" idx="12"/>
          </p:nvPr>
        </p:nvSpPr>
        <p:spPr>
          <a:xfrm>
            <a:off x="8149700" y="1234999"/>
            <a:ext cx="3728784" cy="3899528"/>
          </a:xfrm>
          <a:prstGeom prst="rect">
            <a:avLst/>
          </a:prstGeom>
        </p:spPr>
        <p:txBody>
          <a:bodyPr anchor="t">
            <a:noAutofit/>
          </a:bodyPr>
          <a:lstStyle>
            <a:lvl1pPr>
              <a:lnSpc>
                <a:spcPct val="100000"/>
              </a:lnSpc>
              <a:buClr>
                <a:schemeClr val="bg2"/>
              </a:buClr>
              <a:buFont typeface="Arial" panose="020B0604020202020204" pitchFamily="34" charset="0"/>
              <a:buChar char="•"/>
              <a:defRPr sz="2400" b="1">
                <a:solidFill>
                  <a:schemeClr val="bg1"/>
                </a:solidFill>
              </a:defRPr>
            </a:lvl1pPr>
            <a:lvl2pPr>
              <a:lnSpc>
                <a:spcPct val="100000"/>
              </a:lnSpc>
              <a:buClr>
                <a:schemeClr val="bg2"/>
              </a:buClr>
              <a:buFont typeface="Arial" panose="020B0604020202020204" pitchFamily="34" charset="0"/>
              <a:buChar char="•"/>
              <a:defRPr b="1">
                <a:solidFill>
                  <a:schemeClr val="bg1"/>
                </a:solidFill>
              </a:defRPr>
            </a:lvl2pPr>
            <a:lvl3pPr>
              <a:lnSpc>
                <a:spcPct val="100000"/>
              </a:lnSpc>
              <a:buClr>
                <a:schemeClr val="bg2"/>
              </a:buClr>
              <a:buFont typeface="Arial" panose="020B0604020202020204" pitchFamily="34" charset="0"/>
              <a:buChar char="•"/>
              <a:defRPr b="1">
                <a:solidFill>
                  <a:schemeClr val="bg1"/>
                </a:solidFill>
              </a:defRPr>
            </a:lvl3pPr>
            <a:lvl4pPr>
              <a:lnSpc>
                <a:spcPct val="100000"/>
              </a:lnSpc>
              <a:buClr>
                <a:schemeClr val="bg2"/>
              </a:buClr>
              <a:buFont typeface="Arial" panose="020B0604020202020204" pitchFamily="34" charset="0"/>
              <a:buChar char="•"/>
              <a:defRPr b="1">
                <a:solidFill>
                  <a:schemeClr val="bg1"/>
                </a:solidFill>
              </a:defRPr>
            </a:lvl4pPr>
            <a:lvl5pPr>
              <a:lnSpc>
                <a:spcPct val="100000"/>
              </a:lnSpc>
              <a:buClr>
                <a:schemeClr val="bg2"/>
              </a:buClr>
              <a:buFont typeface="Arial" panose="020B0604020202020204" pitchFamily="34" charset="0"/>
              <a:buChar char="•"/>
              <a:defRPr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4">
            <a:extLst>
              <a:ext uri="{FF2B5EF4-FFF2-40B4-BE49-F238E27FC236}">
                <a16:creationId xmlns:a16="http://schemas.microsoft.com/office/drawing/2014/main" id="{CD4DA285-CA64-5D73-B903-C14CD8AEFA7E}"/>
              </a:ext>
            </a:extLst>
          </p:cNvPr>
          <p:cNvSpPr>
            <a:spLocks noGrp="1"/>
          </p:cNvSpPr>
          <p:nvPr>
            <p:ph sz="quarter" idx="11"/>
          </p:nvPr>
        </p:nvSpPr>
        <p:spPr>
          <a:xfrm>
            <a:off x="284165" y="885826"/>
            <a:ext cx="7543801" cy="5157166"/>
          </a:xfrm>
          <a:prstGeom prst="rect">
            <a:avLst/>
          </a:prstGeom>
        </p:spPr>
        <p:txBody>
          <a:bodyPr anchor="t">
            <a:noAutofit/>
          </a:bodyPr>
          <a:lstStyle>
            <a:lvl1pPr>
              <a:buClr>
                <a:schemeClr val="accent1"/>
              </a:buClr>
              <a:buFont typeface="Arial" panose="020B0604020202020204" pitchFamily="34" charset="0"/>
              <a:buChar char="•"/>
              <a:defRPr sz="2400">
                <a:solidFill>
                  <a:schemeClr val="bg1"/>
                </a:solidFill>
              </a:defRPr>
            </a:lvl1pPr>
            <a:lvl2pPr>
              <a:buClr>
                <a:schemeClr val="accent1"/>
              </a:buClr>
              <a:buFont typeface="Arial" panose="020B0604020202020204" pitchFamily="34" charset="0"/>
              <a:buChar char="•"/>
              <a:defRPr sz="2000">
                <a:solidFill>
                  <a:schemeClr val="bg1"/>
                </a:solidFill>
              </a:defRPr>
            </a:lvl2pPr>
            <a:lvl3pPr>
              <a:buClr>
                <a:schemeClr val="accent1"/>
              </a:buClr>
              <a:buFont typeface="Arial" panose="020B0604020202020204" pitchFamily="34" charset="0"/>
              <a:buChar char="•"/>
              <a:defRPr sz="1800">
                <a:solidFill>
                  <a:schemeClr val="bg1"/>
                </a:solidFill>
              </a:defRPr>
            </a:lvl3pPr>
            <a:lvl4pPr>
              <a:buClr>
                <a:schemeClr val="accent1"/>
              </a:buClr>
              <a:buFont typeface="Arial" panose="020B0604020202020204" pitchFamily="34" charset="0"/>
              <a:buChar char="•"/>
              <a:defRPr sz="1600">
                <a:solidFill>
                  <a:schemeClr val="bg1"/>
                </a:solidFill>
              </a:defRPr>
            </a:lvl4pPr>
            <a:lvl5pPr>
              <a:buClr>
                <a:schemeClr val="accent1"/>
              </a:buClr>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2D150F37-7003-D960-8613-D0A59AAB666A}"/>
              </a:ext>
            </a:extLst>
          </p:cNvPr>
          <p:cNvSpPr>
            <a:spLocks noGrp="1"/>
          </p:cNvSpPr>
          <p:nvPr>
            <p:ph type="title"/>
          </p:nvPr>
        </p:nvSpPr>
        <p:spPr>
          <a:xfrm>
            <a:off x="284165" y="9221"/>
            <a:ext cx="7581369" cy="719494"/>
          </a:xfrm>
        </p:spPr>
        <p:txBody>
          <a:bodyPr>
            <a:noAutofit/>
          </a:bodyPr>
          <a:lstStyle>
            <a:lvl1pPr>
              <a:defRPr sz="2800">
                <a:solidFill>
                  <a:schemeClr val="bg1"/>
                </a:solidFill>
              </a:defRPr>
            </a:lvl1pPr>
          </a:lstStyle>
          <a:p>
            <a:r>
              <a:rPr lang="en-US"/>
              <a:t>Click to edit Master title style</a:t>
            </a:r>
            <a:endParaRPr lang="en-US" dirty="0"/>
          </a:p>
        </p:txBody>
      </p:sp>
      <p:pic>
        <p:nvPicPr>
          <p:cNvPr id="3" name="Picture 2">
            <a:extLst>
              <a:ext uri="{FF2B5EF4-FFF2-40B4-BE49-F238E27FC236}">
                <a16:creationId xmlns:a16="http://schemas.microsoft.com/office/drawing/2014/main" id="{425BDFD9-737A-F15E-68AD-3E5C19E7436D}"/>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l="-1" r="-1905"/>
          <a:stretch/>
        </p:blipFill>
        <p:spPr>
          <a:xfrm>
            <a:off x="86316" y="6563633"/>
            <a:ext cx="212781" cy="223436"/>
          </a:xfrm>
          <a:prstGeom prst="rect">
            <a:avLst/>
          </a:prstGeom>
        </p:spPr>
      </p:pic>
    </p:spTree>
    <p:extLst>
      <p:ext uri="{BB962C8B-B14F-4D97-AF65-F5344CB8AC3E}">
        <p14:creationId xmlns:p14="http://schemas.microsoft.com/office/powerpoint/2010/main" val="1764305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ntent Drk BG Callout">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208AA3E-81EF-904A-95E4-388CB3ACB949}"/>
              </a:ext>
            </a:extLst>
          </p:cNvPr>
          <p:cNvSpPr/>
          <p:nvPr userDrawn="1"/>
        </p:nvSpPr>
        <p:spPr>
          <a:xfrm>
            <a:off x="-1" y="0"/>
            <a:ext cx="12192001" cy="68722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 name="Rectangle 2">
            <a:extLst>
              <a:ext uri="{FF2B5EF4-FFF2-40B4-BE49-F238E27FC236}">
                <a16:creationId xmlns:a16="http://schemas.microsoft.com/office/drawing/2014/main" id="{7C65EA46-28CD-238D-8FDE-66DF9EB782DE}"/>
              </a:ext>
            </a:extLst>
          </p:cNvPr>
          <p:cNvSpPr/>
          <p:nvPr userDrawn="1"/>
        </p:nvSpPr>
        <p:spPr>
          <a:xfrm>
            <a:off x="8848165" y="0"/>
            <a:ext cx="3343834" cy="68722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4" name="Slide Number Placeholder 3">
            <a:extLst>
              <a:ext uri="{FF2B5EF4-FFF2-40B4-BE49-F238E27FC236}">
                <a16:creationId xmlns:a16="http://schemas.microsoft.com/office/drawing/2014/main" id="{50FF8E20-F8E9-F93C-0876-8999CA3708ED}"/>
              </a:ext>
            </a:extLst>
          </p:cNvPr>
          <p:cNvSpPr>
            <a:spLocks noGrp="1"/>
          </p:cNvSpPr>
          <p:nvPr>
            <p:ph type="sldNum" sz="quarter" idx="4294967295"/>
          </p:nvPr>
        </p:nvSpPr>
        <p:spPr>
          <a:xfrm>
            <a:off x="11785600" y="6280552"/>
            <a:ext cx="422877" cy="269875"/>
          </a:xfrm>
          <a:prstGeom prst="rect">
            <a:avLst/>
          </a:prstGeom>
        </p:spPr>
        <p:txBody>
          <a:bodyPr>
            <a:noAutofit/>
          </a:bodyPr>
          <a:lstStyle>
            <a:lvl1pPr>
              <a:defRPr sz="900">
                <a:solidFill>
                  <a:schemeClr val="bg1">
                    <a:lumMod val="50000"/>
                  </a:schemeClr>
                </a:solidFill>
                <a:latin typeface="Arial" panose="020B0604020202020204" pitchFamily="34" charset="0"/>
                <a:cs typeface="Arial" panose="020B0604020202020204" pitchFamily="34" charset="0"/>
              </a:defRPr>
            </a:lvl1pPr>
          </a:lstStyle>
          <a:p>
            <a:pPr>
              <a:defRPr/>
            </a:pPr>
            <a:fld id="{1661BA67-2496-BC42-B2D2-763B605DA9A7}" type="slidenum">
              <a:rPr lang="en-US" b="1" smtClean="0"/>
              <a:pPr>
                <a:defRPr/>
              </a:pPr>
              <a:t>‹#›</a:t>
            </a:fld>
            <a:endParaRPr lang="en-US" b="1" dirty="0"/>
          </a:p>
        </p:txBody>
      </p:sp>
      <p:pic>
        <p:nvPicPr>
          <p:cNvPr id="5" name="Picture 4" descr="Logo&#10;&#10;Description automatically generated with medium confidence">
            <a:extLst>
              <a:ext uri="{FF2B5EF4-FFF2-40B4-BE49-F238E27FC236}">
                <a16:creationId xmlns:a16="http://schemas.microsoft.com/office/drawing/2014/main" id="{D84FAABE-A7DA-BC35-8520-99C0D9AC304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0056352" y="5577665"/>
            <a:ext cx="1423765" cy="722395"/>
          </a:xfrm>
          <a:prstGeom prst="rect">
            <a:avLst/>
          </a:prstGeom>
        </p:spPr>
      </p:pic>
      <p:sp>
        <p:nvSpPr>
          <p:cNvPr id="10" name="TextBox 9">
            <a:extLst>
              <a:ext uri="{FF2B5EF4-FFF2-40B4-BE49-F238E27FC236}">
                <a16:creationId xmlns:a16="http://schemas.microsoft.com/office/drawing/2014/main" id="{BF810ED6-365F-264D-84F4-766823E5D243}"/>
              </a:ext>
            </a:extLst>
          </p:cNvPr>
          <p:cNvSpPr txBox="1"/>
          <p:nvPr userDrawn="1"/>
        </p:nvSpPr>
        <p:spPr>
          <a:xfrm>
            <a:off x="65996" y="6364417"/>
            <a:ext cx="7543800" cy="84639"/>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This document is </a:t>
            </a:r>
            <a:r>
              <a:rPr kumimoji="0" lang="en-US" sz="550" b="0" i="0" u="sng" strike="noStrike" kern="1200" cap="none" spc="0" normalizeH="0" baseline="0" noProof="0" dirty="0">
                <a:ln>
                  <a:noFill/>
                </a:ln>
                <a:solidFill>
                  <a:schemeClr val="bg1"/>
                </a:solidFill>
                <a:effectLst/>
                <a:uLnTx/>
                <a:uFillTx/>
                <a:latin typeface="Arial"/>
                <a:ea typeface="+mn-ea"/>
                <a:cs typeface="Arial" panose="020B0604020202020204" pitchFamily="34" charset="0"/>
              </a:rPr>
              <a:t>not</a:t>
            </a: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pic>
        <p:nvPicPr>
          <p:cNvPr id="23" name="Picture 22" descr="Background pattern&#10;&#10;Description automatically generated">
            <a:extLst>
              <a:ext uri="{FF2B5EF4-FFF2-40B4-BE49-F238E27FC236}">
                <a16:creationId xmlns:a16="http://schemas.microsoft.com/office/drawing/2014/main" id="{06D655AD-40B3-5F41-99BB-6D6F2893938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 y="6502085"/>
            <a:ext cx="7303060" cy="355915"/>
          </a:xfrm>
          <a:prstGeom prst="rect">
            <a:avLst/>
          </a:prstGeom>
        </p:spPr>
      </p:pic>
      <p:pic>
        <p:nvPicPr>
          <p:cNvPr id="24" name="Picture 23" descr="Background pattern&#10;&#10;Description automatically generated">
            <a:extLst>
              <a:ext uri="{FF2B5EF4-FFF2-40B4-BE49-F238E27FC236}">
                <a16:creationId xmlns:a16="http://schemas.microsoft.com/office/drawing/2014/main" id="{33515B0F-9E16-0A4B-AA06-3BD4C2E57924}"/>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295564" y="6502085"/>
            <a:ext cx="4896435" cy="370187"/>
          </a:xfrm>
          <a:prstGeom prst="rect">
            <a:avLst/>
          </a:prstGeom>
        </p:spPr>
      </p:pic>
      <p:pic>
        <p:nvPicPr>
          <p:cNvPr id="9" name="Picture 8" descr="A picture containing silhouette&#10;&#10;Description automatically generated">
            <a:extLst>
              <a:ext uri="{FF2B5EF4-FFF2-40B4-BE49-F238E27FC236}">
                <a16:creationId xmlns:a16="http://schemas.microsoft.com/office/drawing/2014/main" id="{9442D282-2BDC-4245-AA00-7AEE691FF067}"/>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t="-22836" b="-7798"/>
          <a:stretch/>
        </p:blipFill>
        <p:spPr>
          <a:xfrm>
            <a:off x="7865534" y="-1035078"/>
            <a:ext cx="4326466" cy="6558295"/>
          </a:xfrm>
          <a:prstGeom prst="rect">
            <a:avLst/>
          </a:prstGeom>
        </p:spPr>
      </p:pic>
      <p:sp>
        <p:nvSpPr>
          <p:cNvPr id="14" name="Content Placeholder 4">
            <a:extLst>
              <a:ext uri="{FF2B5EF4-FFF2-40B4-BE49-F238E27FC236}">
                <a16:creationId xmlns:a16="http://schemas.microsoft.com/office/drawing/2014/main" id="{3E4C10C9-1CF1-FC46-A7C9-55CE7C3E5E4C}"/>
              </a:ext>
            </a:extLst>
          </p:cNvPr>
          <p:cNvSpPr>
            <a:spLocks noGrp="1"/>
          </p:cNvSpPr>
          <p:nvPr>
            <p:ph sz="quarter" idx="12"/>
          </p:nvPr>
        </p:nvSpPr>
        <p:spPr>
          <a:xfrm>
            <a:off x="8149700" y="1234999"/>
            <a:ext cx="3728784" cy="3899528"/>
          </a:xfrm>
          <a:prstGeom prst="rect">
            <a:avLst/>
          </a:prstGeom>
        </p:spPr>
        <p:txBody>
          <a:bodyPr anchor="t">
            <a:noAutofit/>
          </a:bodyPr>
          <a:lstStyle>
            <a:lvl1pPr>
              <a:lnSpc>
                <a:spcPct val="100000"/>
              </a:lnSpc>
              <a:buClr>
                <a:schemeClr val="bg2"/>
              </a:buClr>
              <a:buFont typeface="Arial" panose="020B0604020202020204" pitchFamily="34" charset="0"/>
              <a:buChar char="•"/>
              <a:defRPr sz="2400" b="1">
                <a:solidFill>
                  <a:schemeClr val="bg1"/>
                </a:solidFill>
              </a:defRPr>
            </a:lvl1pPr>
            <a:lvl2pPr>
              <a:lnSpc>
                <a:spcPct val="100000"/>
              </a:lnSpc>
              <a:buClr>
                <a:schemeClr val="bg2"/>
              </a:buClr>
              <a:buFont typeface="Arial" panose="020B0604020202020204" pitchFamily="34" charset="0"/>
              <a:buChar char="•"/>
              <a:defRPr b="1">
                <a:solidFill>
                  <a:schemeClr val="bg1"/>
                </a:solidFill>
              </a:defRPr>
            </a:lvl2pPr>
            <a:lvl3pPr>
              <a:lnSpc>
                <a:spcPct val="100000"/>
              </a:lnSpc>
              <a:buClr>
                <a:schemeClr val="bg2"/>
              </a:buClr>
              <a:buFont typeface="Arial" panose="020B0604020202020204" pitchFamily="34" charset="0"/>
              <a:buChar char="•"/>
              <a:defRPr b="1">
                <a:solidFill>
                  <a:schemeClr val="bg1"/>
                </a:solidFill>
              </a:defRPr>
            </a:lvl3pPr>
            <a:lvl4pPr>
              <a:lnSpc>
                <a:spcPct val="100000"/>
              </a:lnSpc>
              <a:buClr>
                <a:schemeClr val="bg2"/>
              </a:buClr>
              <a:buFont typeface="Arial" panose="020B0604020202020204" pitchFamily="34" charset="0"/>
              <a:buChar char="•"/>
              <a:defRPr b="1">
                <a:solidFill>
                  <a:schemeClr val="bg1"/>
                </a:solidFill>
              </a:defRPr>
            </a:lvl4pPr>
            <a:lvl5pPr>
              <a:lnSpc>
                <a:spcPct val="100000"/>
              </a:lnSpc>
              <a:buClr>
                <a:schemeClr val="bg2"/>
              </a:buClr>
              <a:buFont typeface="Arial" panose="020B0604020202020204" pitchFamily="34" charset="0"/>
              <a:buChar char="•"/>
              <a:defRPr b="1">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4">
            <a:extLst>
              <a:ext uri="{FF2B5EF4-FFF2-40B4-BE49-F238E27FC236}">
                <a16:creationId xmlns:a16="http://schemas.microsoft.com/office/drawing/2014/main" id="{CD4DA285-CA64-5D73-B903-C14CD8AEFA7E}"/>
              </a:ext>
            </a:extLst>
          </p:cNvPr>
          <p:cNvSpPr>
            <a:spLocks noGrp="1"/>
          </p:cNvSpPr>
          <p:nvPr>
            <p:ph sz="quarter" idx="11"/>
          </p:nvPr>
        </p:nvSpPr>
        <p:spPr>
          <a:xfrm>
            <a:off x="284165" y="885826"/>
            <a:ext cx="7543801" cy="5157166"/>
          </a:xfrm>
          <a:prstGeom prst="rect">
            <a:avLst/>
          </a:prstGeom>
        </p:spPr>
        <p:txBody>
          <a:bodyPr anchor="t">
            <a:noAutofit/>
          </a:bodyPr>
          <a:lstStyle>
            <a:lvl1pPr>
              <a:buClr>
                <a:schemeClr val="accent1"/>
              </a:buClr>
              <a:buFont typeface="Arial" panose="020B0604020202020204" pitchFamily="34" charset="0"/>
              <a:buChar char="•"/>
              <a:defRPr sz="2400">
                <a:solidFill>
                  <a:schemeClr val="bg1"/>
                </a:solidFill>
              </a:defRPr>
            </a:lvl1pPr>
            <a:lvl2pPr>
              <a:buClr>
                <a:schemeClr val="accent1"/>
              </a:buClr>
              <a:buFont typeface="Arial" panose="020B0604020202020204" pitchFamily="34" charset="0"/>
              <a:buChar char="•"/>
              <a:defRPr sz="2000">
                <a:solidFill>
                  <a:schemeClr val="bg1"/>
                </a:solidFill>
              </a:defRPr>
            </a:lvl2pPr>
            <a:lvl3pPr>
              <a:buClr>
                <a:schemeClr val="accent1"/>
              </a:buClr>
              <a:buFont typeface="Arial" panose="020B0604020202020204" pitchFamily="34" charset="0"/>
              <a:buChar char="•"/>
              <a:defRPr sz="1800">
                <a:solidFill>
                  <a:schemeClr val="bg1"/>
                </a:solidFill>
              </a:defRPr>
            </a:lvl3pPr>
            <a:lvl4pPr>
              <a:buClr>
                <a:schemeClr val="accent1"/>
              </a:buClr>
              <a:buFont typeface="Arial" panose="020B0604020202020204" pitchFamily="34" charset="0"/>
              <a:buChar char="•"/>
              <a:defRPr sz="1600">
                <a:solidFill>
                  <a:schemeClr val="bg1"/>
                </a:solidFill>
              </a:defRPr>
            </a:lvl4pPr>
            <a:lvl5pPr>
              <a:buClr>
                <a:schemeClr val="accent1"/>
              </a:buClr>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2" name="Title 1">
            <a:extLst>
              <a:ext uri="{FF2B5EF4-FFF2-40B4-BE49-F238E27FC236}">
                <a16:creationId xmlns:a16="http://schemas.microsoft.com/office/drawing/2014/main" id="{2D150F37-7003-D960-8613-D0A59AAB666A}"/>
              </a:ext>
            </a:extLst>
          </p:cNvPr>
          <p:cNvSpPr>
            <a:spLocks noGrp="1"/>
          </p:cNvSpPr>
          <p:nvPr>
            <p:ph type="title"/>
          </p:nvPr>
        </p:nvSpPr>
        <p:spPr>
          <a:xfrm>
            <a:off x="284165" y="9221"/>
            <a:ext cx="7581369" cy="719494"/>
          </a:xfrm>
        </p:spPr>
        <p:txBody>
          <a:bodyPr>
            <a:noAutofit/>
          </a:bodyPr>
          <a:lstStyle>
            <a:lvl1pPr>
              <a:defRPr sz="2800">
                <a:solidFill>
                  <a:schemeClr val="bg1"/>
                </a:solidFill>
              </a:defRPr>
            </a:lvl1pPr>
          </a:lstStyle>
          <a:p>
            <a:r>
              <a:rPr lang="en-US"/>
              <a:t>Click to edit Master title style</a:t>
            </a:r>
            <a:endParaRPr lang="en-US" dirty="0"/>
          </a:p>
        </p:txBody>
      </p:sp>
      <p:pic>
        <p:nvPicPr>
          <p:cNvPr id="6" name="Picture 5">
            <a:extLst>
              <a:ext uri="{FF2B5EF4-FFF2-40B4-BE49-F238E27FC236}">
                <a16:creationId xmlns:a16="http://schemas.microsoft.com/office/drawing/2014/main" id="{4AAA673B-4CDF-C18C-0D6C-635CF70FD720}"/>
              </a:ext>
            </a:extLst>
          </p:cNvPr>
          <p:cNvPicPr>
            <a:picLocks noChangeAspect="1"/>
          </p:cNvPicPr>
          <p:nvPr userDrawn="1"/>
        </p:nvPicPr>
        <p:blipFill rotWithShape="1">
          <a:blip r:embed="rId6" cstate="print">
            <a:extLst>
              <a:ext uri="{28A0092B-C50C-407E-A947-70E740481C1C}">
                <a14:useLocalDpi xmlns:a14="http://schemas.microsoft.com/office/drawing/2010/main"/>
              </a:ext>
            </a:extLst>
          </a:blip>
          <a:srcRect l="-1" r="-1905"/>
          <a:stretch/>
        </p:blipFill>
        <p:spPr>
          <a:xfrm>
            <a:off x="86316" y="6563633"/>
            <a:ext cx="212781" cy="223436"/>
          </a:xfrm>
          <a:prstGeom prst="rect">
            <a:avLst/>
          </a:prstGeom>
        </p:spPr>
      </p:pic>
    </p:spTree>
    <p:extLst>
      <p:ext uri="{BB962C8B-B14F-4D97-AF65-F5344CB8AC3E}">
        <p14:creationId xmlns:p14="http://schemas.microsoft.com/office/powerpoint/2010/main" val="70161368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Drk BG white">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208AA3E-81EF-904A-95E4-388CB3ACB949}"/>
              </a:ext>
            </a:extLst>
          </p:cNvPr>
          <p:cNvSpPr/>
          <p:nvPr userDrawn="1"/>
        </p:nvSpPr>
        <p:spPr>
          <a:xfrm>
            <a:off x="-1" y="0"/>
            <a:ext cx="12192001" cy="68722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3" name="Rectangle 2">
            <a:extLst>
              <a:ext uri="{FF2B5EF4-FFF2-40B4-BE49-F238E27FC236}">
                <a16:creationId xmlns:a16="http://schemas.microsoft.com/office/drawing/2014/main" id="{88324A0E-E7F3-C5A5-1209-1D81355CC034}"/>
              </a:ext>
            </a:extLst>
          </p:cNvPr>
          <p:cNvSpPr/>
          <p:nvPr userDrawn="1"/>
        </p:nvSpPr>
        <p:spPr>
          <a:xfrm>
            <a:off x="8848165" y="0"/>
            <a:ext cx="3343834" cy="68722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dirty="0"/>
          </a:p>
        </p:txBody>
      </p:sp>
      <p:sp>
        <p:nvSpPr>
          <p:cNvPr id="10" name="TextBox 9">
            <a:extLst>
              <a:ext uri="{FF2B5EF4-FFF2-40B4-BE49-F238E27FC236}">
                <a16:creationId xmlns:a16="http://schemas.microsoft.com/office/drawing/2014/main" id="{BF810ED6-365F-264D-84F4-766823E5D243}"/>
              </a:ext>
            </a:extLst>
          </p:cNvPr>
          <p:cNvSpPr txBox="1"/>
          <p:nvPr userDrawn="1"/>
        </p:nvSpPr>
        <p:spPr>
          <a:xfrm>
            <a:off x="65996" y="6364417"/>
            <a:ext cx="7543800" cy="84639"/>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This document is </a:t>
            </a:r>
            <a:r>
              <a:rPr kumimoji="0" lang="en-US" sz="550" b="0" i="0" u="sng" strike="noStrike" kern="1200" cap="none" spc="0" normalizeH="0" baseline="0" noProof="0" dirty="0">
                <a:ln>
                  <a:noFill/>
                </a:ln>
                <a:solidFill>
                  <a:schemeClr val="bg1"/>
                </a:solidFill>
                <a:effectLst/>
                <a:uLnTx/>
                <a:uFillTx/>
                <a:latin typeface="Arial"/>
                <a:ea typeface="+mn-ea"/>
                <a:cs typeface="Arial" panose="020B0604020202020204" pitchFamily="34" charset="0"/>
              </a:rPr>
              <a:t>not</a:t>
            </a: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pic>
        <p:nvPicPr>
          <p:cNvPr id="23" name="Picture 22" descr="Background pattern&#10;&#10;Description automatically generated">
            <a:extLst>
              <a:ext uri="{FF2B5EF4-FFF2-40B4-BE49-F238E27FC236}">
                <a16:creationId xmlns:a16="http://schemas.microsoft.com/office/drawing/2014/main" id="{06D655AD-40B3-5F41-99BB-6D6F2893938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 y="6502085"/>
            <a:ext cx="7303060" cy="355915"/>
          </a:xfrm>
          <a:prstGeom prst="rect">
            <a:avLst/>
          </a:prstGeom>
        </p:spPr>
      </p:pic>
      <p:pic>
        <p:nvPicPr>
          <p:cNvPr id="24" name="Picture 23" descr="Background pattern&#10;&#10;Description automatically generated">
            <a:extLst>
              <a:ext uri="{FF2B5EF4-FFF2-40B4-BE49-F238E27FC236}">
                <a16:creationId xmlns:a16="http://schemas.microsoft.com/office/drawing/2014/main" id="{33515B0F-9E16-0A4B-AA06-3BD4C2E5792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295564" y="6502085"/>
            <a:ext cx="4896435" cy="370187"/>
          </a:xfrm>
          <a:prstGeom prst="rect">
            <a:avLst/>
          </a:prstGeom>
        </p:spPr>
      </p:pic>
      <p:sp>
        <p:nvSpPr>
          <p:cNvPr id="11" name="Content Placeholder 4">
            <a:extLst>
              <a:ext uri="{FF2B5EF4-FFF2-40B4-BE49-F238E27FC236}">
                <a16:creationId xmlns:a16="http://schemas.microsoft.com/office/drawing/2014/main" id="{BBFBC502-41A2-0D42-8920-8BE7AAEABE07}"/>
              </a:ext>
            </a:extLst>
          </p:cNvPr>
          <p:cNvSpPr>
            <a:spLocks noGrp="1"/>
          </p:cNvSpPr>
          <p:nvPr>
            <p:ph sz="quarter" idx="11"/>
          </p:nvPr>
        </p:nvSpPr>
        <p:spPr>
          <a:xfrm>
            <a:off x="284166" y="885826"/>
            <a:ext cx="7649599" cy="5157166"/>
          </a:xfrm>
          <a:prstGeom prst="rect">
            <a:avLst/>
          </a:prstGeom>
        </p:spPr>
        <p:txBody>
          <a:bodyPr anchor="t">
            <a:noAutofit/>
          </a:bodyPr>
          <a:lstStyle>
            <a:lvl1pPr>
              <a:buClr>
                <a:schemeClr val="accent1"/>
              </a:buClr>
              <a:buFont typeface="Arial" panose="020B0604020202020204" pitchFamily="34" charset="0"/>
              <a:buChar char="•"/>
              <a:defRPr sz="2400">
                <a:solidFill>
                  <a:schemeClr val="bg1"/>
                </a:solidFill>
              </a:defRPr>
            </a:lvl1pPr>
            <a:lvl2pPr>
              <a:buClr>
                <a:schemeClr val="accent1"/>
              </a:buClr>
              <a:buFont typeface="Arial" panose="020B0604020202020204" pitchFamily="34" charset="0"/>
              <a:buChar char="•"/>
              <a:defRPr sz="2000">
                <a:solidFill>
                  <a:schemeClr val="bg1"/>
                </a:solidFill>
              </a:defRPr>
            </a:lvl2pPr>
            <a:lvl3pPr>
              <a:buClr>
                <a:schemeClr val="accent1"/>
              </a:buClr>
              <a:buFont typeface="Arial" panose="020B0604020202020204" pitchFamily="34" charset="0"/>
              <a:buChar char="•"/>
              <a:defRPr sz="1800">
                <a:solidFill>
                  <a:schemeClr val="bg1"/>
                </a:solidFill>
              </a:defRPr>
            </a:lvl3pPr>
            <a:lvl4pPr>
              <a:buClr>
                <a:schemeClr val="accent1"/>
              </a:buClr>
              <a:buFont typeface="Arial" panose="020B0604020202020204" pitchFamily="34" charset="0"/>
              <a:buChar char="•"/>
              <a:defRPr sz="1600">
                <a:solidFill>
                  <a:schemeClr val="bg1"/>
                </a:solidFill>
              </a:defRPr>
            </a:lvl4pPr>
            <a:lvl5pPr>
              <a:buClr>
                <a:schemeClr val="accent1"/>
              </a:buClr>
              <a:buFont typeface="Arial" panose="020B0604020202020204" pitchFamily="34" charset="0"/>
              <a:buChar cha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p:txBody>
      </p:sp>
      <p:pic>
        <p:nvPicPr>
          <p:cNvPr id="2" name="Picture 1">
            <a:extLst>
              <a:ext uri="{FF2B5EF4-FFF2-40B4-BE49-F238E27FC236}">
                <a16:creationId xmlns:a16="http://schemas.microsoft.com/office/drawing/2014/main" id="{6435C220-FE5F-4BDB-0D0E-1421615BDBAA}"/>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l="-1" r="-1905"/>
          <a:stretch/>
        </p:blipFill>
        <p:spPr>
          <a:xfrm>
            <a:off x="86316" y="6563633"/>
            <a:ext cx="212781" cy="223436"/>
          </a:xfrm>
          <a:prstGeom prst="rect">
            <a:avLst/>
          </a:prstGeom>
        </p:spPr>
      </p:pic>
      <p:pic>
        <p:nvPicPr>
          <p:cNvPr id="4" name="Picture 3" descr="Logo&#10;&#10;Description automatically generated with medium confidence">
            <a:extLst>
              <a:ext uri="{FF2B5EF4-FFF2-40B4-BE49-F238E27FC236}">
                <a16:creationId xmlns:a16="http://schemas.microsoft.com/office/drawing/2014/main" id="{4E2429B6-D068-8E8A-25C2-AD0E27FA4D2A}"/>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10056352" y="5577665"/>
            <a:ext cx="1423765" cy="722395"/>
          </a:xfrm>
          <a:prstGeom prst="rect">
            <a:avLst/>
          </a:prstGeom>
        </p:spPr>
      </p:pic>
      <p:sp>
        <p:nvSpPr>
          <p:cNvPr id="5" name="Title 4">
            <a:extLst>
              <a:ext uri="{FF2B5EF4-FFF2-40B4-BE49-F238E27FC236}">
                <a16:creationId xmlns:a16="http://schemas.microsoft.com/office/drawing/2014/main" id="{3EF040DE-35EE-D4E9-1F79-D463369344CA}"/>
              </a:ext>
            </a:extLst>
          </p:cNvPr>
          <p:cNvSpPr>
            <a:spLocks noGrp="1"/>
          </p:cNvSpPr>
          <p:nvPr>
            <p:ph type="title"/>
          </p:nvPr>
        </p:nvSpPr>
        <p:spPr>
          <a:xfrm>
            <a:off x="299097" y="-6501"/>
            <a:ext cx="7649599" cy="728714"/>
          </a:xfrm>
        </p:spPr>
        <p:txBody>
          <a:bodyPr>
            <a:noAutofit/>
          </a:bodyPr>
          <a:lstStyle>
            <a:lvl1pPr>
              <a:defRPr sz="28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17150432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Drk Blue Callout">
    <p:bg>
      <p:bgPr>
        <a:solidFill>
          <a:schemeClr val="bg1"/>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F25A6D5F-87AB-114E-85C4-62AE50976864}"/>
              </a:ext>
            </a:extLst>
          </p:cNvPr>
          <p:cNvSpPr/>
          <p:nvPr userDrawn="1"/>
        </p:nvSpPr>
        <p:spPr>
          <a:xfrm flipH="1">
            <a:off x="-40127" y="-114299"/>
            <a:ext cx="3565204" cy="6986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dirty="0">
              <a:latin typeface="Arial" panose="020B0604020202020204" pitchFamily="34" charset="0"/>
              <a:cs typeface="Arial" panose="020B0604020202020204" pitchFamily="34" charset="0"/>
            </a:endParaRPr>
          </a:p>
        </p:txBody>
      </p:sp>
      <p:sp>
        <p:nvSpPr>
          <p:cNvPr id="14" name="TextBox 13">
            <a:extLst>
              <a:ext uri="{FF2B5EF4-FFF2-40B4-BE49-F238E27FC236}">
                <a16:creationId xmlns:a16="http://schemas.microsoft.com/office/drawing/2014/main" id="{61C1256D-DFB4-6242-9907-E940AE63313A}"/>
              </a:ext>
            </a:extLst>
          </p:cNvPr>
          <p:cNvSpPr txBox="1"/>
          <p:nvPr userDrawn="1"/>
        </p:nvSpPr>
        <p:spPr>
          <a:xfrm>
            <a:off x="3742444" y="6725763"/>
            <a:ext cx="7543800" cy="84639"/>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55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rPr>
              <a:t>This document is </a:t>
            </a:r>
            <a:r>
              <a:rPr kumimoji="0" lang="en-US" sz="550" b="0" i="0" u="sng" strike="noStrike" kern="1200" cap="none" spc="0" normalizeH="0" baseline="0" noProof="0" dirty="0">
                <a:ln>
                  <a:noFill/>
                </a:ln>
                <a:solidFill>
                  <a:srgbClr val="000000"/>
                </a:solidFill>
                <a:effectLst/>
                <a:uLnTx/>
                <a:uFillTx/>
                <a:latin typeface="Arial"/>
                <a:ea typeface="+mn-ea"/>
                <a:cs typeface="Arial" panose="020B0604020202020204" pitchFamily="34" charset="0"/>
              </a:rPr>
              <a:t>not</a:t>
            </a:r>
            <a:r>
              <a:rPr kumimoji="0" lang="en-US" sz="550" b="0" i="0" u="none" strike="noStrike" kern="1200" cap="none" spc="0" normalizeH="0" baseline="0" noProof="0" dirty="0">
                <a:ln>
                  <a:noFill/>
                </a:ln>
                <a:solidFill>
                  <a:srgbClr val="000000"/>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sp>
        <p:nvSpPr>
          <p:cNvPr id="23" name="2. Slide Title">
            <a:extLst>
              <a:ext uri="{FF2B5EF4-FFF2-40B4-BE49-F238E27FC236}">
                <a16:creationId xmlns:a16="http://schemas.microsoft.com/office/drawing/2014/main" id="{FF71828E-A9CA-644E-978A-290AB598FCE0}"/>
              </a:ext>
            </a:extLst>
          </p:cNvPr>
          <p:cNvSpPr>
            <a:spLocks noGrp="1"/>
          </p:cNvSpPr>
          <p:nvPr>
            <p:ph type="title" hasCustomPrompt="1"/>
            <p:custDataLst>
              <p:tags r:id="rId1"/>
            </p:custDataLst>
          </p:nvPr>
        </p:nvSpPr>
        <p:spPr>
          <a:xfrm>
            <a:off x="554736" y="1405054"/>
            <a:ext cx="2514600" cy="2108757"/>
          </a:xfrm>
          <a:prstGeom prst="rect">
            <a:avLst/>
          </a:prstGeom>
        </p:spPr>
        <p:txBody>
          <a:bodyPr anchor="b">
            <a:noAutofit/>
          </a:bodyPr>
          <a:lstStyle>
            <a:lvl1pPr>
              <a:defRPr sz="3500">
                <a:solidFill>
                  <a:schemeClr val="bg1"/>
                </a:solidFill>
              </a:defRPr>
            </a:lvl1pPr>
          </a:lstStyle>
          <a:p>
            <a:r>
              <a:rPr lang="en-US" dirty="0"/>
              <a:t>Click to Add Title</a:t>
            </a:r>
          </a:p>
        </p:txBody>
      </p:sp>
      <p:sp>
        <p:nvSpPr>
          <p:cNvPr id="24" name="3. Subtitle">
            <a:extLst>
              <a:ext uri="{FF2B5EF4-FFF2-40B4-BE49-F238E27FC236}">
                <a16:creationId xmlns:a16="http://schemas.microsoft.com/office/drawing/2014/main" id="{F9C875AD-62A7-E640-98D6-E36B20E08DC0}"/>
              </a:ext>
            </a:extLst>
          </p:cNvPr>
          <p:cNvSpPr>
            <a:spLocks noGrp="1"/>
          </p:cNvSpPr>
          <p:nvPr>
            <p:ph type="subTitle" idx="1" hasCustomPrompt="1"/>
            <p:custDataLst>
              <p:tags r:id="rId2"/>
            </p:custDataLst>
          </p:nvPr>
        </p:nvSpPr>
        <p:spPr>
          <a:xfrm>
            <a:off x="554736" y="3659645"/>
            <a:ext cx="2514600" cy="395045"/>
          </a:xfrm>
          <a:prstGeom prst="rect">
            <a:avLst/>
          </a:prstGeom>
        </p:spPr>
        <p:txBody>
          <a:bodyPr wrap="square">
            <a:noAutofit/>
          </a:bodyPr>
          <a:lstStyle>
            <a:lvl1pPr marL="0" indent="0" algn="l">
              <a:buNone/>
              <a:defRPr sz="1800" b="1" i="0">
                <a:solidFill>
                  <a:schemeClr val="accent1"/>
                </a:solidFill>
                <a:latin typeface="Arial" panose="020B0604020202020204" pitchFamily="34" charset="0"/>
                <a:cs typeface="Arial" panose="020B0604020202020204" pitchFamily="34" charset="0"/>
              </a:defRPr>
            </a:lvl1pPr>
            <a:lvl2pPr marL="457167" indent="0" algn="ctr">
              <a:buNone/>
              <a:defRPr sz="2000"/>
            </a:lvl2pPr>
            <a:lvl3pPr marL="914332" indent="0" algn="ctr">
              <a:buNone/>
              <a:defRPr sz="1800"/>
            </a:lvl3pPr>
            <a:lvl4pPr marL="1371498" indent="0" algn="ctr">
              <a:buNone/>
              <a:defRPr sz="1600"/>
            </a:lvl4pPr>
            <a:lvl5pPr marL="1828664" indent="0" algn="ctr">
              <a:buNone/>
              <a:defRPr sz="1600"/>
            </a:lvl5pPr>
            <a:lvl6pPr marL="2285830" indent="0" algn="ctr">
              <a:buNone/>
              <a:defRPr sz="1600"/>
            </a:lvl6pPr>
            <a:lvl7pPr marL="2742994" indent="0" algn="ctr">
              <a:buNone/>
              <a:defRPr sz="1600"/>
            </a:lvl7pPr>
            <a:lvl8pPr marL="3200160" indent="0" algn="ctr">
              <a:buNone/>
              <a:defRPr sz="1600"/>
            </a:lvl8pPr>
            <a:lvl9pPr marL="3657327" indent="0" algn="ctr">
              <a:buNone/>
              <a:defRPr sz="1600"/>
            </a:lvl9pPr>
          </a:lstStyle>
          <a:p>
            <a:r>
              <a:rPr lang="en-US" dirty="0"/>
              <a:t>Click to Edit</a:t>
            </a:r>
          </a:p>
        </p:txBody>
      </p:sp>
      <p:sp>
        <p:nvSpPr>
          <p:cNvPr id="26" name="Content Placeholder 4">
            <a:extLst>
              <a:ext uri="{FF2B5EF4-FFF2-40B4-BE49-F238E27FC236}">
                <a16:creationId xmlns:a16="http://schemas.microsoft.com/office/drawing/2014/main" id="{DDB9243A-BC92-FF4F-93C0-85C47EA581E5}"/>
              </a:ext>
            </a:extLst>
          </p:cNvPr>
          <p:cNvSpPr>
            <a:spLocks noGrp="1"/>
          </p:cNvSpPr>
          <p:nvPr>
            <p:ph sz="quarter" idx="10"/>
          </p:nvPr>
        </p:nvSpPr>
        <p:spPr>
          <a:xfrm>
            <a:off x="3948113" y="997586"/>
            <a:ext cx="7857807" cy="5565774"/>
          </a:xfrm>
          <a:prstGeom prst="rect">
            <a:avLst/>
          </a:prstGeom>
        </p:spPr>
        <p:txBody>
          <a:bodyPr anchor="t">
            <a:noAutofit/>
          </a:bodyPr>
          <a:lstStyle>
            <a:lvl1pPr>
              <a:buClr>
                <a:schemeClr val="accent1"/>
              </a:buClr>
              <a:buFont typeface="Arial" panose="020B0604020202020204" pitchFamily="34" charset="0"/>
              <a:buChar char="•"/>
              <a:defRPr>
                <a:solidFill>
                  <a:schemeClr val="tx1">
                    <a:lumMod val="50000"/>
                  </a:schemeClr>
                </a:solidFill>
              </a:defRPr>
            </a:lvl1pPr>
            <a:lvl2pPr>
              <a:buClr>
                <a:schemeClr val="accent1"/>
              </a:buClr>
              <a:buFont typeface="Arial" panose="020B0604020202020204" pitchFamily="34" charset="0"/>
              <a:buChar char="•"/>
              <a:defRPr>
                <a:solidFill>
                  <a:schemeClr val="tx1">
                    <a:lumMod val="50000"/>
                  </a:schemeClr>
                </a:solidFill>
              </a:defRPr>
            </a:lvl2pPr>
            <a:lvl3pPr>
              <a:buClr>
                <a:schemeClr val="accent1"/>
              </a:buClr>
              <a:buFont typeface="Arial" panose="020B0604020202020204" pitchFamily="34" charset="0"/>
              <a:buChar char="•"/>
              <a:defRPr>
                <a:solidFill>
                  <a:schemeClr val="tx1">
                    <a:lumMod val="50000"/>
                  </a:schemeClr>
                </a:solidFill>
              </a:defRPr>
            </a:lvl3pPr>
            <a:lvl4pPr>
              <a:buClr>
                <a:schemeClr val="accent1"/>
              </a:buClr>
              <a:buFont typeface="Arial" panose="020B0604020202020204" pitchFamily="34" charset="0"/>
              <a:buChar char="•"/>
              <a:defRPr>
                <a:solidFill>
                  <a:schemeClr val="tx1">
                    <a:lumMod val="50000"/>
                  </a:schemeClr>
                </a:solidFill>
              </a:defRPr>
            </a:lvl4pPr>
            <a:lvl5pPr>
              <a:buClr>
                <a:schemeClr val="accent1"/>
              </a:buClr>
              <a:buFont typeface="Arial" panose="020B0604020202020204" pitchFamily="34" charset="0"/>
              <a:buChar char="•"/>
              <a:defRPr>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Slide Number Placeholder 5">
            <a:extLst>
              <a:ext uri="{FF2B5EF4-FFF2-40B4-BE49-F238E27FC236}">
                <a16:creationId xmlns:a16="http://schemas.microsoft.com/office/drawing/2014/main" id="{28A4EE39-E0E4-A74C-A07B-8393C5941E9D}"/>
              </a:ext>
            </a:extLst>
          </p:cNvPr>
          <p:cNvSpPr>
            <a:spLocks noGrp="1"/>
          </p:cNvSpPr>
          <p:nvPr>
            <p:ph type="sldNum" sz="quarter" idx="4"/>
          </p:nvPr>
        </p:nvSpPr>
        <p:spPr>
          <a:xfrm>
            <a:off x="11535508" y="6670430"/>
            <a:ext cx="616365" cy="134414"/>
          </a:xfrm>
          <a:prstGeom prst="rect">
            <a:avLst/>
          </a:prstGeom>
        </p:spPr>
        <p:txBody>
          <a:bodyPr vert="horz" lIns="91440" tIns="45720" rIns="91440" bIns="45720" rtlCol="0" anchor="ctr">
            <a:noAutofit/>
          </a:bodyPr>
          <a:lstStyle>
            <a:lvl1pPr algn="r">
              <a:defRPr sz="900" b="1">
                <a:solidFill>
                  <a:schemeClr val="bg1">
                    <a:lumMod val="50000"/>
                  </a:schemeClr>
                </a:solidFill>
              </a:defRPr>
            </a:lvl1pPr>
          </a:lstStyle>
          <a:p>
            <a:fld id="{1661BA67-2496-BC42-B2D2-763B605DA9A7}" type="slidenum">
              <a:rPr lang="en-US" smtClean="0"/>
              <a:pPr/>
              <a:t>‹#›</a:t>
            </a:fld>
            <a:endParaRPr lang="en-US" sz="900" dirty="0"/>
          </a:p>
        </p:txBody>
      </p:sp>
      <p:sp>
        <p:nvSpPr>
          <p:cNvPr id="2" name="TextBox 1">
            <a:extLst>
              <a:ext uri="{FF2B5EF4-FFF2-40B4-BE49-F238E27FC236}">
                <a16:creationId xmlns:a16="http://schemas.microsoft.com/office/drawing/2014/main" id="{35B5A730-6DB7-1645-B8D3-B2D775A786BD}"/>
              </a:ext>
            </a:extLst>
          </p:cNvPr>
          <p:cNvSpPr txBox="1"/>
          <p:nvPr userDrawn="1"/>
        </p:nvSpPr>
        <p:spPr>
          <a:xfrm>
            <a:off x="-2485292" y="-1336431"/>
            <a:ext cx="184731" cy="369332"/>
          </a:xfrm>
          <a:prstGeom prst="rect">
            <a:avLst/>
          </a:prstGeom>
          <a:noFill/>
        </p:spPr>
        <p:txBody>
          <a:bodyPr wrap="none" rtlCol="0">
            <a:noAutofit/>
          </a:bodyPr>
          <a:lstStyle/>
          <a:p>
            <a:endParaRPr lang="en-US" dirty="0"/>
          </a:p>
        </p:txBody>
      </p:sp>
      <p:sp>
        <p:nvSpPr>
          <p:cNvPr id="17" name="Rectangle 16">
            <a:extLst>
              <a:ext uri="{FF2B5EF4-FFF2-40B4-BE49-F238E27FC236}">
                <a16:creationId xmlns:a16="http://schemas.microsoft.com/office/drawing/2014/main" id="{69DA59EF-B353-D349-834E-6E83E50A823F}"/>
              </a:ext>
            </a:extLst>
          </p:cNvPr>
          <p:cNvSpPr/>
          <p:nvPr userDrawn="1"/>
        </p:nvSpPr>
        <p:spPr>
          <a:xfrm flipH="1">
            <a:off x="3457854" y="-99925"/>
            <a:ext cx="99118" cy="69865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4000" b="1" dirty="0">
              <a:latin typeface="Arial" panose="020B0604020202020204" pitchFamily="34" charset="0"/>
              <a:cs typeface="Arial" panose="020B0604020202020204" pitchFamily="34" charset="0"/>
            </a:endParaRPr>
          </a:p>
        </p:txBody>
      </p:sp>
      <p:pic>
        <p:nvPicPr>
          <p:cNvPr id="20" name="Picture 19" descr="Logo, company name&#10;&#10;Description automatically generated">
            <a:extLst>
              <a:ext uri="{FF2B5EF4-FFF2-40B4-BE49-F238E27FC236}">
                <a16:creationId xmlns:a16="http://schemas.microsoft.com/office/drawing/2014/main" id="{25FBD3EB-B72A-D649-A07E-74B1F86BC93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002435" y="184762"/>
            <a:ext cx="1412858" cy="732963"/>
          </a:xfrm>
          <a:prstGeom prst="rect">
            <a:avLst/>
          </a:prstGeom>
        </p:spPr>
      </p:pic>
      <p:sp>
        <p:nvSpPr>
          <p:cNvPr id="11" name="Text Placeholder 15">
            <a:extLst>
              <a:ext uri="{FF2B5EF4-FFF2-40B4-BE49-F238E27FC236}">
                <a16:creationId xmlns:a16="http://schemas.microsoft.com/office/drawing/2014/main" id="{B2B66A97-D290-353A-0AE3-A1998F1CB75E}"/>
              </a:ext>
            </a:extLst>
          </p:cNvPr>
          <p:cNvSpPr>
            <a:spLocks noGrp="1"/>
          </p:cNvSpPr>
          <p:nvPr>
            <p:ph type="body" sz="quarter" idx="11" hasCustomPrompt="1"/>
          </p:nvPr>
        </p:nvSpPr>
        <p:spPr>
          <a:xfrm>
            <a:off x="3945490" y="296522"/>
            <a:ext cx="7857807" cy="701064"/>
          </a:xfrm>
          <a:prstGeom prst="rect">
            <a:avLst/>
          </a:prstGeom>
        </p:spPr>
        <p:txBody>
          <a:bodyPr>
            <a:noAutofit/>
          </a:bodyPr>
          <a:lstStyle>
            <a:lvl1pPr marL="0" indent="0" algn="l">
              <a:buNone/>
              <a:defRPr sz="2800" b="1" i="0">
                <a:solidFill>
                  <a:schemeClr val="accent2"/>
                </a:solidFill>
                <a:latin typeface="Arial" panose="020B0604020202020204" pitchFamily="34" charset="0"/>
                <a:cs typeface="Arial" panose="020B0604020202020204" pitchFamily="34" charset="0"/>
              </a:defRPr>
            </a:lvl1pPr>
          </a:lstStyle>
          <a:p>
            <a:pPr lvl="0"/>
            <a:r>
              <a:rPr lang="en-US" dirty="0"/>
              <a:t>Double-click to edit</a:t>
            </a:r>
          </a:p>
        </p:txBody>
      </p:sp>
      <p:pic>
        <p:nvPicPr>
          <p:cNvPr id="3" name="Picture 2">
            <a:extLst>
              <a:ext uri="{FF2B5EF4-FFF2-40B4-BE49-F238E27FC236}">
                <a16:creationId xmlns:a16="http://schemas.microsoft.com/office/drawing/2014/main" id="{124CD3E2-D39F-045B-27BF-92C671BC9FD3}"/>
              </a:ext>
            </a:extLst>
          </p:cNvPr>
          <p:cNvPicPr>
            <a:picLocks noChangeAspect="1"/>
          </p:cNvPicPr>
          <p:nvPr userDrawn="1"/>
        </p:nvPicPr>
        <p:blipFill rotWithShape="1">
          <a:blip r:embed="rId5" cstate="print">
            <a:extLst>
              <a:ext uri="{28A0092B-C50C-407E-A947-70E740481C1C}">
                <a14:useLocalDpi xmlns:a14="http://schemas.microsoft.com/office/drawing/2010/main"/>
              </a:ext>
            </a:extLst>
          </a:blip>
          <a:srcRect l="-1" r="-1905"/>
          <a:stretch/>
        </p:blipFill>
        <p:spPr>
          <a:xfrm>
            <a:off x="86316" y="6563633"/>
            <a:ext cx="212781" cy="223436"/>
          </a:xfrm>
          <a:prstGeom prst="rect">
            <a:avLst/>
          </a:prstGeom>
        </p:spPr>
      </p:pic>
    </p:spTree>
    <p:extLst>
      <p:ext uri="{BB962C8B-B14F-4D97-AF65-F5344CB8AC3E}">
        <p14:creationId xmlns:p14="http://schemas.microsoft.com/office/powerpoint/2010/main" val="40126090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_Title Slide 3">
    <p:bg>
      <p:bgPr>
        <a:solidFill>
          <a:schemeClr val="bg1"/>
        </a:solidFill>
        <a:effectLst/>
      </p:bgPr>
    </p:bg>
    <p:spTree>
      <p:nvGrpSpPr>
        <p:cNvPr id="1" name=""/>
        <p:cNvGrpSpPr/>
        <p:nvPr/>
      </p:nvGrpSpPr>
      <p:grpSpPr>
        <a:xfrm>
          <a:off x="0" y="0"/>
          <a:ext cx="0" cy="0"/>
          <a:chOff x="0" y="0"/>
          <a:chExt cx="0" cy="0"/>
        </a:xfrm>
      </p:grpSpPr>
      <p:pic>
        <p:nvPicPr>
          <p:cNvPr id="2" name="Picture 1" descr="A blue background with a white center&#10;&#10;Description automatically generated">
            <a:extLst>
              <a:ext uri="{FF2B5EF4-FFF2-40B4-BE49-F238E27FC236}">
                <a16:creationId xmlns:a16="http://schemas.microsoft.com/office/drawing/2014/main" id="{E3635E0E-21F8-56ED-8D33-98AD58A108BF}"/>
              </a:ext>
            </a:extLst>
          </p:cNvPr>
          <p:cNvPicPr>
            <a:picLocks noChangeAspect="1"/>
          </p:cNvPicPr>
          <p:nvPr userDrawn="1"/>
        </p:nvPicPr>
        <p:blipFill>
          <a:blip r:embed="rId2"/>
          <a:stretch>
            <a:fillRect/>
          </a:stretch>
        </p:blipFill>
        <p:spPr>
          <a:xfrm>
            <a:off x="268948" y="223521"/>
            <a:ext cx="11679212" cy="6408532"/>
          </a:xfrm>
          <a:prstGeom prst="rect">
            <a:avLst/>
          </a:prstGeom>
        </p:spPr>
      </p:pic>
      <p:pic>
        <p:nvPicPr>
          <p:cNvPr id="40" name="Picture 39" descr="A picture containing curtain, furniture&#10;&#10;Description automatically generated">
            <a:extLst>
              <a:ext uri="{FF2B5EF4-FFF2-40B4-BE49-F238E27FC236}">
                <a16:creationId xmlns:a16="http://schemas.microsoft.com/office/drawing/2014/main" id="{EC6F8BDD-139A-7406-9CD4-9741406E03B6}"/>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b="32490"/>
          <a:stretch/>
        </p:blipFill>
        <p:spPr>
          <a:xfrm>
            <a:off x="7325139" y="2260282"/>
            <a:ext cx="4433629" cy="4605787"/>
          </a:xfrm>
          <a:prstGeom prst="rect">
            <a:avLst/>
          </a:prstGeom>
        </p:spPr>
      </p:pic>
      <p:grpSp>
        <p:nvGrpSpPr>
          <p:cNvPr id="3" name="Group 2">
            <a:extLst>
              <a:ext uri="{FF2B5EF4-FFF2-40B4-BE49-F238E27FC236}">
                <a16:creationId xmlns:a16="http://schemas.microsoft.com/office/drawing/2014/main" id="{6AB286E4-4ABC-C1D3-E4DF-417D4485A455}"/>
              </a:ext>
            </a:extLst>
          </p:cNvPr>
          <p:cNvGrpSpPr/>
          <p:nvPr userDrawn="1"/>
        </p:nvGrpSpPr>
        <p:grpSpPr>
          <a:xfrm>
            <a:off x="8339960" y="-1630"/>
            <a:ext cx="3866526" cy="6879094"/>
            <a:chOff x="8339960" y="-1630"/>
            <a:chExt cx="3866526" cy="6879094"/>
          </a:xfrm>
        </p:grpSpPr>
        <p:sp>
          <p:nvSpPr>
            <p:cNvPr id="4" name="Freeform 3">
              <a:extLst>
                <a:ext uri="{FF2B5EF4-FFF2-40B4-BE49-F238E27FC236}">
                  <a16:creationId xmlns:a16="http://schemas.microsoft.com/office/drawing/2014/main" id="{D6A19A2D-6B35-70F8-C8E8-D70034812A95}"/>
                </a:ext>
              </a:extLst>
            </p:cNvPr>
            <p:cNvSpPr/>
            <p:nvPr/>
          </p:nvSpPr>
          <p:spPr>
            <a:xfrm>
              <a:off x="8339960" y="-1630"/>
              <a:ext cx="3863616" cy="3935761"/>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 name="connsiteX0" fmla="*/ 0 w 1729151"/>
                <a:gd name="connsiteY0" fmla="*/ 0 h 1680603"/>
                <a:gd name="connsiteX1" fmla="*/ 1721402 w 1729151"/>
                <a:gd name="connsiteY1" fmla="*/ 1680603 h 1680603"/>
                <a:gd name="connsiteX2" fmla="*/ 1729151 w 1729151"/>
                <a:gd name="connsiteY2" fmla="*/ 692 h 1680603"/>
                <a:gd name="connsiteX3" fmla="*/ 0 w 1729151"/>
                <a:gd name="connsiteY3" fmla="*/ 0 h 1680603"/>
              </a:gdLst>
              <a:ahLst/>
              <a:cxnLst>
                <a:cxn ang="0">
                  <a:pos x="connsiteX0" y="connsiteY0"/>
                </a:cxn>
                <a:cxn ang="0">
                  <a:pos x="connsiteX1" y="connsiteY1"/>
                </a:cxn>
                <a:cxn ang="0">
                  <a:pos x="connsiteX2" y="connsiteY2"/>
                </a:cxn>
                <a:cxn ang="0">
                  <a:pos x="connsiteX3" y="connsiteY3"/>
                </a:cxn>
              </a:cxnLst>
              <a:rect l="l" t="t" r="r" b="b"/>
              <a:pathLst>
                <a:path w="1729151" h="1680603">
                  <a:moveTo>
                    <a:pt x="0" y="0"/>
                  </a:moveTo>
                  <a:lnTo>
                    <a:pt x="1721402" y="1680603"/>
                  </a:lnTo>
                  <a:lnTo>
                    <a:pt x="1729151" y="692"/>
                  </a:lnTo>
                  <a:lnTo>
                    <a:pt x="0" y="0"/>
                  </a:lnTo>
                  <a:close/>
                </a:path>
              </a:pathLst>
            </a:custGeom>
            <a:solidFill>
              <a:schemeClr val="accent1">
                <a:alpha val="401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4">
              <a:extLst>
                <a:ext uri="{FF2B5EF4-FFF2-40B4-BE49-F238E27FC236}">
                  <a16:creationId xmlns:a16="http://schemas.microsoft.com/office/drawing/2014/main" id="{2F81A142-D211-C1C5-9354-9049D9EF1394}"/>
                </a:ext>
              </a:extLst>
            </p:cNvPr>
            <p:cNvSpPr/>
            <p:nvPr userDrawn="1"/>
          </p:nvSpPr>
          <p:spPr>
            <a:xfrm rot="5400000">
              <a:off x="8447178" y="3118157"/>
              <a:ext cx="3838021" cy="3680594"/>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 name="connsiteX0" fmla="*/ 0 w 1754529"/>
                <a:gd name="connsiteY0" fmla="*/ 1269 h 1679911"/>
                <a:gd name="connsiteX1" fmla="*/ 1746780 w 1754529"/>
                <a:gd name="connsiteY1" fmla="*/ 1679911 h 1679911"/>
                <a:gd name="connsiteX2" fmla="*/ 1754529 w 1754529"/>
                <a:gd name="connsiteY2" fmla="*/ 0 h 1679911"/>
                <a:gd name="connsiteX3" fmla="*/ 0 w 1754529"/>
                <a:gd name="connsiteY3" fmla="*/ 1269 h 1679911"/>
                <a:gd name="connsiteX0" fmla="*/ 0 w 1751764"/>
                <a:gd name="connsiteY0" fmla="*/ 4033 h 1679911"/>
                <a:gd name="connsiteX1" fmla="*/ 1744015 w 1751764"/>
                <a:gd name="connsiteY1" fmla="*/ 1679911 h 1679911"/>
                <a:gd name="connsiteX2" fmla="*/ 1751764 w 1751764"/>
                <a:gd name="connsiteY2" fmla="*/ 0 h 1679911"/>
                <a:gd name="connsiteX3" fmla="*/ 0 w 1751764"/>
                <a:gd name="connsiteY3" fmla="*/ 4033 h 1679911"/>
              </a:gdLst>
              <a:ahLst/>
              <a:cxnLst>
                <a:cxn ang="0">
                  <a:pos x="connsiteX0" y="connsiteY0"/>
                </a:cxn>
                <a:cxn ang="0">
                  <a:pos x="connsiteX1" y="connsiteY1"/>
                </a:cxn>
                <a:cxn ang="0">
                  <a:pos x="connsiteX2" y="connsiteY2"/>
                </a:cxn>
                <a:cxn ang="0">
                  <a:pos x="connsiteX3" y="connsiteY3"/>
                </a:cxn>
              </a:cxnLst>
              <a:rect l="l" t="t" r="r" b="b"/>
              <a:pathLst>
                <a:path w="1751764" h="1679911">
                  <a:moveTo>
                    <a:pt x="0" y="4033"/>
                  </a:moveTo>
                  <a:lnTo>
                    <a:pt x="1744015" y="1679911"/>
                  </a:lnTo>
                  <a:lnTo>
                    <a:pt x="1751764" y="0"/>
                  </a:lnTo>
                  <a:lnTo>
                    <a:pt x="0" y="4033"/>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Freeform 5">
            <a:extLst>
              <a:ext uri="{FF2B5EF4-FFF2-40B4-BE49-F238E27FC236}">
                <a16:creationId xmlns:a16="http://schemas.microsoft.com/office/drawing/2014/main" id="{D06A01BE-5CD2-CBEE-A374-B050983008D2}"/>
              </a:ext>
            </a:extLst>
          </p:cNvPr>
          <p:cNvSpPr/>
          <p:nvPr userDrawn="1"/>
        </p:nvSpPr>
        <p:spPr>
          <a:xfrm>
            <a:off x="10601286" y="-4111"/>
            <a:ext cx="1602290" cy="1545832"/>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 name="connsiteX0" fmla="*/ 0 w 1741266"/>
              <a:gd name="connsiteY0" fmla="*/ 20361 h 1679911"/>
              <a:gd name="connsiteX1" fmla="*/ 1733517 w 1741266"/>
              <a:gd name="connsiteY1" fmla="*/ 1679911 h 1679911"/>
              <a:gd name="connsiteX2" fmla="*/ 1741266 w 1741266"/>
              <a:gd name="connsiteY2" fmla="*/ 0 h 1679911"/>
              <a:gd name="connsiteX3" fmla="*/ 0 w 1741266"/>
              <a:gd name="connsiteY3" fmla="*/ 20361 h 1679911"/>
              <a:gd name="connsiteX0" fmla="*/ 0 w 1741266"/>
              <a:gd name="connsiteY0" fmla="*/ 7097 h 1679911"/>
              <a:gd name="connsiteX1" fmla="*/ 1733517 w 1741266"/>
              <a:gd name="connsiteY1" fmla="*/ 1679911 h 1679911"/>
              <a:gd name="connsiteX2" fmla="*/ 1741266 w 1741266"/>
              <a:gd name="connsiteY2" fmla="*/ 0 h 1679911"/>
              <a:gd name="connsiteX3" fmla="*/ 0 w 1741266"/>
              <a:gd name="connsiteY3" fmla="*/ 7097 h 1679911"/>
            </a:gdLst>
            <a:ahLst/>
            <a:cxnLst>
              <a:cxn ang="0">
                <a:pos x="connsiteX0" y="connsiteY0"/>
              </a:cxn>
              <a:cxn ang="0">
                <a:pos x="connsiteX1" y="connsiteY1"/>
              </a:cxn>
              <a:cxn ang="0">
                <a:pos x="connsiteX2" y="connsiteY2"/>
              </a:cxn>
              <a:cxn ang="0">
                <a:pos x="connsiteX3" y="connsiteY3"/>
              </a:cxn>
            </a:cxnLst>
            <a:rect l="l" t="t" r="r" b="b"/>
            <a:pathLst>
              <a:path w="1741266" h="1679911">
                <a:moveTo>
                  <a:pt x="0" y="7097"/>
                </a:moveTo>
                <a:lnTo>
                  <a:pt x="1733517" y="1679911"/>
                </a:lnTo>
                <a:lnTo>
                  <a:pt x="1741266" y="0"/>
                </a:lnTo>
                <a:lnTo>
                  <a:pt x="0" y="7097"/>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34DB6B91-9EF6-74B7-76DC-819596B07082}"/>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l="-1" r="-1905"/>
          <a:stretch/>
        </p:blipFill>
        <p:spPr>
          <a:xfrm>
            <a:off x="53963" y="6648157"/>
            <a:ext cx="161022" cy="169085"/>
          </a:xfrm>
          <a:prstGeom prst="rect">
            <a:avLst/>
          </a:prstGeom>
        </p:spPr>
      </p:pic>
      <p:sp>
        <p:nvSpPr>
          <p:cNvPr id="8" name="TextBox 7">
            <a:extLst>
              <a:ext uri="{FF2B5EF4-FFF2-40B4-BE49-F238E27FC236}">
                <a16:creationId xmlns:a16="http://schemas.microsoft.com/office/drawing/2014/main" id="{72E39BEF-11E6-0C5A-0027-DF4143054578}"/>
              </a:ext>
            </a:extLst>
          </p:cNvPr>
          <p:cNvSpPr txBox="1"/>
          <p:nvPr userDrawn="1"/>
        </p:nvSpPr>
        <p:spPr>
          <a:xfrm>
            <a:off x="333443" y="6702707"/>
            <a:ext cx="7543800" cy="84639"/>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550" b="0" i="0" u="none" strike="noStrike" kern="1200" cap="none" spc="0" normalizeH="0" baseline="0" noProof="0" dirty="0">
                <a:ln>
                  <a:noFill/>
                </a:ln>
                <a:solidFill>
                  <a:schemeClr val="tx1">
                    <a:lumMod val="50000"/>
                  </a:schemeClr>
                </a:solidFill>
                <a:effectLst/>
                <a:uLnTx/>
                <a:uFillTx/>
                <a:latin typeface="Arial"/>
                <a:ea typeface="+mn-ea"/>
                <a:cs typeface="Arial" panose="020B0604020202020204" pitchFamily="34" charset="0"/>
              </a:rPr>
              <a:t>This document is </a:t>
            </a:r>
            <a:r>
              <a:rPr kumimoji="0" lang="en-US" sz="550" b="0" i="0" u="sng" strike="noStrike" kern="1200" cap="none" spc="0" normalizeH="0" baseline="0" noProof="0" dirty="0">
                <a:ln>
                  <a:noFill/>
                </a:ln>
                <a:solidFill>
                  <a:schemeClr val="tx1">
                    <a:lumMod val="50000"/>
                  </a:schemeClr>
                </a:solidFill>
                <a:effectLst/>
                <a:uLnTx/>
                <a:uFillTx/>
                <a:latin typeface="Arial"/>
                <a:ea typeface="+mn-ea"/>
                <a:cs typeface="Arial" panose="020B0604020202020204" pitchFamily="34" charset="0"/>
              </a:rPr>
              <a:t>not</a:t>
            </a:r>
            <a:r>
              <a:rPr kumimoji="0" lang="en-US" sz="550" b="0" i="0" u="none" strike="noStrike" kern="1200" cap="none" spc="0" normalizeH="0" baseline="0" noProof="0" dirty="0">
                <a:ln>
                  <a:noFill/>
                </a:ln>
                <a:solidFill>
                  <a:schemeClr val="tx1">
                    <a:lumMod val="50000"/>
                  </a:schemeClr>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sp>
        <p:nvSpPr>
          <p:cNvPr id="9" name="Title 1">
            <a:extLst>
              <a:ext uri="{FF2B5EF4-FFF2-40B4-BE49-F238E27FC236}">
                <a16:creationId xmlns:a16="http://schemas.microsoft.com/office/drawing/2014/main" id="{8F7C7993-930E-0685-D4C2-00C3C7824CD1}"/>
              </a:ext>
            </a:extLst>
          </p:cNvPr>
          <p:cNvSpPr>
            <a:spLocks noGrp="1"/>
          </p:cNvSpPr>
          <p:nvPr>
            <p:ph type="title" hasCustomPrompt="1"/>
          </p:nvPr>
        </p:nvSpPr>
        <p:spPr>
          <a:xfrm>
            <a:off x="1044849" y="809362"/>
            <a:ext cx="7115648" cy="2619638"/>
          </a:xfrm>
        </p:spPr>
        <p:txBody>
          <a:bodyPr anchor="t">
            <a:noAutofit/>
          </a:bodyPr>
          <a:lstStyle>
            <a:lvl1pPr>
              <a:lnSpc>
                <a:spcPts val="5680"/>
              </a:lnSpc>
              <a:defRPr sz="5400">
                <a:solidFill>
                  <a:schemeClr val="bg1"/>
                </a:solidFill>
              </a:defRPr>
            </a:lvl1pPr>
          </a:lstStyle>
          <a:p>
            <a:r>
              <a:rPr lang="en-US" dirty="0"/>
              <a:t>Section Title</a:t>
            </a:r>
          </a:p>
        </p:txBody>
      </p:sp>
      <p:pic>
        <p:nvPicPr>
          <p:cNvPr id="35" name="Picture 34" descr="Logo&#10;&#10;Description automatically generated">
            <a:extLst>
              <a:ext uri="{FF2B5EF4-FFF2-40B4-BE49-F238E27FC236}">
                <a16:creationId xmlns:a16="http://schemas.microsoft.com/office/drawing/2014/main" id="{CA9C73F9-47A2-B510-842C-AAD01E9DA8F0}"/>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3834765" y="4625868"/>
            <a:ext cx="1296035" cy="1368028"/>
          </a:xfrm>
          <a:prstGeom prst="rect">
            <a:avLst/>
          </a:prstGeom>
        </p:spPr>
      </p:pic>
      <p:grpSp>
        <p:nvGrpSpPr>
          <p:cNvPr id="36" name="Group 35">
            <a:extLst>
              <a:ext uri="{FF2B5EF4-FFF2-40B4-BE49-F238E27FC236}">
                <a16:creationId xmlns:a16="http://schemas.microsoft.com/office/drawing/2014/main" id="{329339D8-634A-7175-5E04-B35A86440F1C}"/>
              </a:ext>
            </a:extLst>
          </p:cNvPr>
          <p:cNvGrpSpPr/>
          <p:nvPr userDrawn="1"/>
        </p:nvGrpSpPr>
        <p:grpSpPr>
          <a:xfrm>
            <a:off x="1044849" y="4609406"/>
            <a:ext cx="2426947" cy="1599280"/>
            <a:chOff x="940396" y="4573691"/>
            <a:chExt cx="2542370" cy="1675338"/>
          </a:xfrm>
        </p:grpSpPr>
        <p:pic>
          <p:nvPicPr>
            <p:cNvPr id="37" name="Picture 36" descr="Logo&#10;&#10;Description automatically generated">
              <a:extLst>
                <a:ext uri="{FF2B5EF4-FFF2-40B4-BE49-F238E27FC236}">
                  <a16:creationId xmlns:a16="http://schemas.microsoft.com/office/drawing/2014/main" id="{E0AFBB0D-A9D0-9E6D-F201-2A83A5DDE1B7}"/>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940396" y="5828300"/>
              <a:ext cx="2491753" cy="420729"/>
            </a:xfrm>
            <a:prstGeom prst="rect">
              <a:avLst/>
            </a:prstGeom>
          </p:spPr>
        </p:pic>
        <p:pic>
          <p:nvPicPr>
            <p:cNvPr id="38" name="Picture 37" descr="Logo, icon, company name&#10;&#10;Description automatically generated">
              <a:extLst>
                <a:ext uri="{FF2B5EF4-FFF2-40B4-BE49-F238E27FC236}">
                  <a16:creationId xmlns:a16="http://schemas.microsoft.com/office/drawing/2014/main" id="{91D4B6CF-7DA3-79C5-CE0A-ED759866710F}"/>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940396" y="4573691"/>
              <a:ext cx="2542370" cy="1254609"/>
            </a:xfrm>
            <a:prstGeom prst="rect">
              <a:avLst/>
            </a:prstGeom>
          </p:spPr>
        </p:pic>
      </p:grpSp>
      <p:sp>
        <p:nvSpPr>
          <p:cNvPr id="10" name="Slide Number Placeholder 3">
            <a:extLst>
              <a:ext uri="{FF2B5EF4-FFF2-40B4-BE49-F238E27FC236}">
                <a16:creationId xmlns:a16="http://schemas.microsoft.com/office/drawing/2014/main" id="{64C85A87-1D08-EE31-0A83-AA3037C02C14}"/>
              </a:ext>
            </a:extLst>
          </p:cNvPr>
          <p:cNvSpPr txBox="1">
            <a:spLocks/>
          </p:cNvSpPr>
          <p:nvPr userDrawn="1"/>
        </p:nvSpPr>
        <p:spPr>
          <a:xfrm>
            <a:off x="11659838" y="6702014"/>
            <a:ext cx="532161" cy="145424"/>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800" b="1" smtClean="0"/>
              <a:pPr>
                <a:defRPr/>
              </a:pPr>
              <a:t>‹#›</a:t>
            </a:fld>
            <a:endParaRPr lang="en-US" sz="800" b="1" dirty="0"/>
          </a:p>
        </p:txBody>
      </p:sp>
    </p:spTree>
    <p:extLst>
      <p:ext uri="{BB962C8B-B14F-4D97-AF65-F5344CB8AC3E}">
        <p14:creationId xmlns:p14="http://schemas.microsoft.com/office/powerpoint/2010/main" val="24932744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Content Drk BG 2">
    <p:bg>
      <p:bgPr>
        <a:solidFill>
          <a:schemeClr val="bg1"/>
        </a:solidFill>
        <a:effectLst/>
      </p:bgPr>
    </p:bg>
    <p:spTree>
      <p:nvGrpSpPr>
        <p:cNvPr id="1" name=""/>
        <p:cNvGrpSpPr/>
        <p:nvPr/>
      </p:nvGrpSpPr>
      <p:grpSpPr>
        <a:xfrm>
          <a:off x="0" y="0"/>
          <a:ext cx="0" cy="0"/>
          <a:chOff x="0" y="0"/>
          <a:chExt cx="0" cy="0"/>
        </a:xfrm>
      </p:grpSpPr>
      <p:pic>
        <p:nvPicPr>
          <p:cNvPr id="2" name="Picture 1" descr="A blue background with a white center&#10;&#10;Description automatically generated">
            <a:extLst>
              <a:ext uri="{FF2B5EF4-FFF2-40B4-BE49-F238E27FC236}">
                <a16:creationId xmlns:a16="http://schemas.microsoft.com/office/drawing/2014/main" id="{6E438275-987F-27F6-3923-6E657DCCFD48}"/>
              </a:ext>
            </a:extLst>
          </p:cNvPr>
          <p:cNvPicPr>
            <a:picLocks noChangeAspect="1"/>
          </p:cNvPicPr>
          <p:nvPr userDrawn="1"/>
        </p:nvPicPr>
        <p:blipFill>
          <a:blip r:embed="rId2"/>
          <a:stretch>
            <a:fillRect/>
          </a:stretch>
        </p:blipFill>
        <p:spPr>
          <a:xfrm>
            <a:off x="268948" y="223521"/>
            <a:ext cx="11679212" cy="6408532"/>
          </a:xfrm>
          <a:prstGeom prst="rect">
            <a:avLst/>
          </a:prstGeom>
        </p:spPr>
      </p:pic>
      <p:grpSp>
        <p:nvGrpSpPr>
          <p:cNvPr id="5" name="Group 4">
            <a:extLst>
              <a:ext uri="{FF2B5EF4-FFF2-40B4-BE49-F238E27FC236}">
                <a16:creationId xmlns:a16="http://schemas.microsoft.com/office/drawing/2014/main" id="{753A8B38-D932-4CB7-F74D-8D2EE09062B1}"/>
              </a:ext>
            </a:extLst>
          </p:cNvPr>
          <p:cNvGrpSpPr/>
          <p:nvPr userDrawn="1"/>
        </p:nvGrpSpPr>
        <p:grpSpPr>
          <a:xfrm>
            <a:off x="8899470" y="-1628"/>
            <a:ext cx="3307015" cy="6879093"/>
            <a:chOff x="8899470" y="-1628"/>
            <a:chExt cx="3307015" cy="6879093"/>
          </a:xfrm>
        </p:grpSpPr>
        <p:sp>
          <p:nvSpPr>
            <p:cNvPr id="6" name="Freeform 5">
              <a:extLst>
                <a:ext uri="{FF2B5EF4-FFF2-40B4-BE49-F238E27FC236}">
                  <a16:creationId xmlns:a16="http://schemas.microsoft.com/office/drawing/2014/main" id="{B7239EA2-ABC6-5E15-986E-AEFA5D074851}"/>
                </a:ext>
              </a:extLst>
            </p:cNvPr>
            <p:cNvSpPr/>
            <p:nvPr/>
          </p:nvSpPr>
          <p:spPr>
            <a:xfrm>
              <a:off x="10417136" y="-1628"/>
              <a:ext cx="1786438" cy="1819796"/>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 name="connsiteX0" fmla="*/ 0 w 1729151"/>
                <a:gd name="connsiteY0" fmla="*/ 0 h 1680603"/>
                <a:gd name="connsiteX1" fmla="*/ 1721402 w 1729151"/>
                <a:gd name="connsiteY1" fmla="*/ 1680603 h 1680603"/>
                <a:gd name="connsiteX2" fmla="*/ 1729151 w 1729151"/>
                <a:gd name="connsiteY2" fmla="*/ 692 h 1680603"/>
                <a:gd name="connsiteX3" fmla="*/ 0 w 1729151"/>
                <a:gd name="connsiteY3" fmla="*/ 0 h 1680603"/>
              </a:gdLst>
              <a:ahLst/>
              <a:cxnLst>
                <a:cxn ang="0">
                  <a:pos x="connsiteX0" y="connsiteY0"/>
                </a:cxn>
                <a:cxn ang="0">
                  <a:pos x="connsiteX1" y="connsiteY1"/>
                </a:cxn>
                <a:cxn ang="0">
                  <a:pos x="connsiteX2" y="connsiteY2"/>
                </a:cxn>
                <a:cxn ang="0">
                  <a:pos x="connsiteX3" y="connsiteY3"/>
                </a:cxn>
              </a:cxnLst>
              <a:rect l="l" t="t" r="r" b="b"/>
              <a:pathLst>
                <a:path w="1729151" h="1680603">
                  <a:moveTo>
                    <a:pt x="0" y="0"/>
                  </a:moveTo>
                  <a:lnTo>
                    <a:pt x="1721402" y="1680603"/>
                  </a:lnTo>
                  <a:lnTo>
                    <a:pt x="1729151" y="692"/>
                  </a:lnTo>
                  <a:lnTo>
                    <a:pt x="0" y="0"/>
                  </a:lnTo>
                  <a:close/>
                </a:path>
              </a:pathLst>
            </a:custGeom>
            <a:solidFill>
              <a:schemeClr val="accent1">
                <a:alpha val="401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a:extLst>
                <a:ext uri="{FF2B5EF4-FFF2-40B4-BE49-F238E27FC236}">
                  <a16:creationId xmlns:a16="http://schemas.microsoft.com/office/drawing/2014/main" id="{49EE8672-733F-2A63-2715-C8B92B01DFCD}"/>
                </a:ext>
              </a:extLst>
            </p:cNvPr>
            <p:cNvSpPr/>
            <p:nvPr userDrawn="1"/>
          </p:nvSpPr>
          <p:spPr>
            <a:xfrm rot="5400000">
              <a:off x="8828746" y="3499726"/>
              <a:ext cx="3448463" cy="3307015"/>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 name="connsiteX0" fmla="*/ 0 w 1754529"/>
                <a:gd name="connsiteY0" fmla="*/ 1269 h 1679911"/>
                <a:gd name="connsiteX1" fmla="*/ 1746780 w 1754529"/>
                <a:gd name="connsiteY1" fmla="*/ 1679911 h 1679911"/>
                <a:gd name="connsiteX2" fmla="*/ 1754529 w 1754529"/>
                <a:gd name="connsiteY2" fmla="*/ 0 h 1679911"/>
                <a:gd name="connsiteX3" fmla="*/ 0 w 1754529"/>
                <a:gd name="connsiteY3" fmla="*/ 1269 h 1679911"/>
                <a:gd name="connsiteX0" fmla="*/ 0 w 1751764"/>
                <a:gd name="connsiteY0" fmla="*/ 4033 h 1679911"/>
                <a:gd name="connsiteX1" fmla="*/ 1744015 w 1751764"/>
                <a:gd name="connsiteY1" fmla="*/ 1679911 h 1679911"/>
                <a:gd name="connsiteX2" fmla="*/ 1751764 w 1751764"/>
                <a:gd name="connsiteY2" fmla="*/ 0 h 1679911"/>
                <a:gd name="connsiteX3" fmla="*/ 0 w 1751764"/>
                <a:gd name="connsiteY3" fmla="*/ 4033 h 1679911"/>
              </a:gdLst>
              <a:ahLst/>
              <a:cxnLst>
                <a:cxn ang="0">
                  <a:pos x="connsiteX0" y="connsiteY0"/>
                </a:cxn>
                <a:cxn ang="0">
                  <a:pos x="connsiteX1" y="connsiteY1"/>
                </a:cxn>
                <a:cxn ang="0">
                  <a:pos x="connsiteX2" y="connsiteY2"/>
                </a:cxn>
                <a:cxn ang="0">
                  <a:pos x="connsiteX3" y="connsiteY3"/>
                </a:cxn>
              </a:cxnLst>
              <a:rect l="l" t="t" r="r" b="b"/>
              <a:pathLst>
                <a:path w="1751764" h="1679911">
                  <a:moveTo>
                    <a:pt x="0" y="4033"/>
                  </a:moveTo>
                  <a:lnTo>
                    <a:pt x="1744015" y="1679911"/>
                  </a:lnTo>
                  <a:lnTo>
                    <a:pt x="1751764" y="0"/>
                  </a:lnTo>
                  <a:lnTo>
                    <a:pt x="0" y="4033"/>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0" name="Picture 9">
            <a:extLst>
              <a:ext uri="{FF2B5EF4-FFF2-40B4-BE49-F238E27FC236}">
                <a16:creationId xmlns:a16="http://schemas.microsoft.com/office/drawing/2014/main" id="{708DA195-9FA9-FEAD-E824-9C5AC193286B}"/>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l="-1" r="-1905"/>
          <a:stretch/>
        </p:blipFill>
        <p:spPr>
          <a:xfrm>
            <a:off x="53963" y="6648157"/>
            <a:ext cx="161022" cy="169085"/>
          </a:xfrm>
          <a:prstGeom prst="rect">
            <a:avLst/>
          </a:prstGeom>
        </p:spPr>
      </p:pic>
      <p:sp>
        <p:nvSpPr>
          <p:cNvPr id="11" name="TextBox 10">
            <a:extLst>
              <a:ext uri="{FF2B5EF4-FFF2-40B4-BE49-F238E27FC236}">
                <a16:creationId xmlns:a16="http://schemas.microsoft.com/office/drawing/2014/main" id="{AB08DD6D-0828-9880-7E97-832608A72C42}"/>
              </a:ext>
            </a:extLst>
          </p:cNvPr>
          <p:cNvSpPr txBox="1"/>
          <p:nvPr userDrawn="1"/>
        </p:nvSpPr>
        <p:spPr>
          <a:xfrm>
            <a:off x="333443" y="6702707"/>
            <a:ext cx="7543800" cy="84639"/>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550" b="0" i="0" u="none" strike="noStrike" kern="1200" cap="none" spc="0" normalizeH="0" baseline="0" noProof="0" dirty="0">
                <a:ln>
                  <a:noFill/>
                </a:ln>
                <a:solidFill>
                  <a:schemeClr val="tx1">
                    <a:lumMod val="50000"/>
                  </a:schemeClr>
                </a:solidFill>
                <a:effectLst/>
                <a:uLnTx/>
                <a:uFillTx/>
                <a:latin typeface="Arial"/>
                <a:ea typeface="+mn-ea"/>
                <a:cs typeface="Arial" panose="020B0604020202020204" pitchFamily="34" charset="0"/>
              </a:rPr>
              <a:t>This document is </a:t>
            </a:r>
            <a:r>
              <a:rPr kumimoji="0" lang="en-US" sz="550" b="0" i="0" u="sng" strike="noStrike" kern="1200" cap="none" spc="0" normalizeH="0" baseline="0" noProof="0" dirty="0">
                <a:ln>
                  <a:noFill/>
                </a:ln>
                <a:solidFill>
                  <a:schemeClr val="tx1">
                    <a:lumMod val="50000"/>
                  </a:schemeClr>
                </a:solidFill>
                <a:effectLst/>
                <a:uLnTx/>
                <a:uFillTx/>
                <a:latin typeface="Arial"/>
                <a:ea typeface="+mn-ea"/>
                <a:cs typeface="Arial" panose="020B0604020202020204" pitchFamily="34" charset="0"/>
              </a:rPr>
              <a:t>not</a:t>
            </a:r>
            <a:r>
              <a:rPr kumimoji="0" lang="en-US" sz="550" b="0" i="0" u="none" strike="noStrike" kern="1200" cap="none" spc="0" normalizeH="0" baseline="0" noProof="0" dirty="0">
                <a:ln>
                  <a:noFill/>
                </a:ln>
                <a:solidFill>
                  <a:schemeClr val="tx1">
                    <a:lumMod val="50000"/>
                  </a:schemeClr>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sp>
        <p:nvSpPr>
          <p:cNvPr id="12" name="Freeform 11">
            <a:extLst>
              <a:ext uri="{FF2B5EF4-FFF2-40B4-BE49-F238E27FC236}">
                <a16:creationId xmlns:a16="http://schemas.microsoft.com/office/drawing/2014/main" id="{6317DBD9-5909-7074-32BD-98E21469456D}"/>
              </a:ext>
            </a:extLst>
          </p:cNvPr>
          <p:cNvSpPr/>
          <p:nvPr userDrawn="1"/>
        </p:nvSpPr>
        <p:spPr>
          <a:xfrm>
            <a:off x="11450798" y="-4110"/>
            <a:ext cx="752777" cy="726252"/>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 name="connsiteX0" fmla="*/ 0 w 1741266"/>
              <a:gd name="connsiteY0" fmla="*/ 20361 h 1679911"/>
              <a:gd name="connsiteX1" fmla="*/ 1733517 w 1741266"/>
              <a:gd name="connsiteY1" fmla="*/ 1679911 h 1679911"/>
              <a:gd name="connsiteX2" fmla="*/ 1741266 w 1741266"/>
              <a:gd name="connsiteY2" fmla="*/ 0 h 1679911"/>
              <a:gd name="connsiteX3" fmla="*/ 0 w 1741266"/>
              <a:gd name="connsiteY3" fmla="*/ 20361 h 1679911"/>
              <a:gd name="connsiteX0" fmla="*/ 0 w 1741266"/>
              <a:gd name="connsiteY0" fmla="*/ 7097 h 1679911"/>
              <a:gd name="connsiteX1" fmla="*/ 1733517 w 1741266"/>
              <a:gd name="connsiteY1" fmla="*/ 1679911 h 1679911"/>
              <a:gd name="connsiteX2" fmla="*/ 1741266 w 1741266"/>
              <a:gd name="connsiteY2" fmla="*/ 0 h 1679911"/>
              <a:gd name="connsiteX3" fmla="*/ 0 w 1741266"/>
              <a:gd name="connsiteY3" fmla="*/ 7097 h 1679911"/>
            </a:gdLst>
            <a:ahLst/>
            <a:cxnLst>
              <a:cxn ang="0">
                <a:pos x="connsiteX0" y="connsiteY0"/>
              </a:cxn>
              <a:cxn ang="0">
                <a:pos x="connsiteX1" y="connsiteY1"/>
              </a:cxn>
              <a:cxn ang="0">
                <a:pos x="connsiteX2" y="connsiteY2"/>
              </a:cxn>
              <a:cxn ang="0">
                <a:pos x="connsiteX3" y="connsiteY3"/>
              </a:cxn>
            </a:cxnLst>
            <a:rect l="l" t="t" r="r" b="b"/>
            <a:pathLst>
              <a:path w="1741266" h="1679911">
                <a:moveTo>
                  <a:pt x="0" y="7097"/>
                </a:moveTo>
                <a:lnTo>
                  <a:pt x="1733517" y="1679911"/>
                </a:lnTo>
                <a:lnTo>
                  <a:pt x="1741266" y="0"/>
                </a:lnTo>
                <a:lnTo>
                  <a:pt x="0" y="7097"/>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 name="Content Placeholder 4">
            <a:extLst>
              <a:ext uri="{FF2B5EF4-FFF2-40B4-BE49-F238E27FC236}">
                <a16:creationId xmlns:a16="http://schemas.microsoft.com/office/drawing/2014/main" id="{34AAFE6D-9F36-E987-EE90-9595CEB6FC27}"/>
              </a:ext>
            </a:extLst>
          </p:cNvPr>
          <p:cNvSpPr>
            <a:spLocks noGrp="1"/>
          </p:cNvSpPr>
          <p:nvPr>
            <p:ph sz="quarter" idx="11"/>
          </p:nvPr>
        </p:nvSpPr>
        <p:spPr>
          <a:xfrm>
            <a:off x="438913" y="1300028"/>
            <a:ext cx="11338559" cy="4883391"/>
          </a:xfrm>
          <a:prstGeom prst="rect">
            <a:avLst/>
          </a:prstGeom>
        </p:spPr>
        <p:txBody>
          <a:bodyPr anchor="t">
            <a:noAutofit/>
          </a:bodyPr>
          <a:lstStyle>
            <a:lvl1pPr>
              <a:lnSpc>
                <a:spcPct val="100000"/>
              </a:lnSpc>
              <a:buClr>
                <a:schemeClr val="accent1"/>
              </a:buClr>
              <a:buFont typeface="Arial" panose="020B0604020202020204" pitchFamily="34" charset="0"/>
              <a:buChar char="•"/>
              <a:defRPr sz="2400">
                <a:solidFill>
                  <a:schemeClr val="bg1"/>
                </a:solidFill>
              </a:defRPr>
            </a:lvl1pPr>
            <a:lvl2pPr>
              <a:lnSpc>
                <a:spcPct val="100000"/>
              </a:lnSpc>
              <a:buClr>
                <a:schemeClr val="accent1"/>
              </a:buClr>
              <a:buFont typeface="Arial" panose="020B0604020202020204" pitchFamily="34" charset="0"/>
              <a:buChar char="•"/>
              <a:defRPr sz="2000">
                <a:solidFill>
                  <a:schemeClr val="bg1"/>
                </a:solidFill>
              </a:defRPr>
            </a:lvl2pPr>
            <a:lvl3pPr>
              <a:lnSpc>
                <a:spcPct val="100000"/>
              </a:lnSpc>
              <a:buClr>
                <a:schemeClr val="accent1"/>
              </a:buClr>
              <a:buFont typeface="Arial" panose="020B0604020202020204" pitchFamily="34" charset="0"/>
              <a:buChar char="•"/>
              <a:defRPr sz="1800">
                <a:solidFill>
                  <a:schemeClr val="bg1"/>
                </a:solidFill>
              </a:defRPr>
            </a:lvl3pPr>
            <a:lvl4pPr>
              <a:lnSpc>
                <a:spcPct val="100000"/>
              </a:lnSpc>
              <a:buClr>
                <a:schemeClr val="accent1"/>
              </a:buClr>
              <a:buFont typeface="Arial" panose="020B0604020202020204" pitchFamily="34" charset="0"/>
              <a:buChar char="•"/>
              <a:defRPr sz="1600">
                <a:solidFill>
                  <a:schemeClr val="bg1"/>
                </a:solidFill>
              </a:defRPr>
            </a:lvl4pPr>
            <a:lvl5pPr>
              <a:buClr>
                <a:schemeClr val="accent1"/>
              </a:buClr>
              <a:buFont typeface="Arial" panose="020B0604020202020204" pitchFamily="34" charset="0"/>
              <a:buChar cha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4" name="Title 1">
            <a:extLst>
              <a:ext uri="{FF2B5EF4-FFF2-40B4-BE49-F238E27FC236}">
                <a16:creationId xmlns:a16="http://schemas.microsoft.com/office/drawing/2014/main" id="{2CE9FAAD-C932-0FED-8058-0E7820DCB2F3}"/>
              </a:ext>
            </a:extLst>
          </p:cNvPr>
          <p:cNvSpPr>
            <a:spLocks noGrp="1"/>
          </p:cNvSpPr>
          <p:nvPr>
            <p:ph type="title"/>
          </p:nvPr>
        </p:nvSpPr>
        <p:spPr>
          <a:xfrm>
            <a:off x="438912" y="426614"/>
            <a:ext cx="11338559" cy="726252"/>
          </a:xfrm>
        </p:spPr>
        <p:txBody>
          <a:bodyPr>
            <a:noAutofit/>
          </a:bodyPr>
          <a:lstStyle>
            <a:lvl1pPr>
              <a:defRPr sz="3200">
                <a:solidFill>
                  <a:schemeClr val="bg1"/>
                </a:solidFill>
              </a:defRPr>
            </a:lvl1pPr>
          </a:lstStyle>
          <a:p>
            <a:r>
              <a:rPr lang="en-US" dirty="0"/>
              <a:t>Click to edit Master title style</a:t>
            </a:r>
          </a:p>
        </p:txBody>
      </p:sp>
      <p:grpSp>
        <p:nvGrpSpPr>
          <p:cNvPr id="8" name="Group 7">
            <a:extLst>
              <a:ext uri="{FF2B5EF4-FFF2-40B4-BE49-F238E27FC236}">
                <a16:creationId xmlns:a16="http://schemas.microsoft.com/office/drawing/2014/main" id="{EC77498B-E1C1-2E16-73D6-6C783945D477}"/>
              </a:ext>
            </a:extLst>
          </p:cNvPr>
          <p:cNvGrpSpPr/>
          <p:nvPr userDrawn="1"/>
        </p:nvGrpSpPr>
        <p:grpSpPr>
          <a:xfrm>
            <a:off x="10199239" y="5422604"/>
            <a:ext cx="1801261" cy="1210123"/>
            <a:chOff x="462377" y="4514906"/>
            <a:chExt cx="2141926" cy="1438989"/>
          </a:xfrm>
        </p:grpSpPr>
        <p:sp>
          <p:nvSpPr>
            <p:cNvPr id="9" name="Oval 8">
              <a:extLst>
                <a:ext uri="{FF2B5EF4-FFF2-40B4-BE49-F238E27FC236}">
                  <a16:creationId xmlns:a16="http://schemas.microsoft.com/office/drawing/2014/main" id="{9ED18786-55B7-1605-8168-C37AAF434BF2}"/>
                </a:ext>
              </a:extLst>
            </p:cNvPr>
            <p:cNvSpPr/>
            <p:nvPr/>
          </p:nvSpPr>
          <p:spPr>
            <a:xfrm>
              <a:off x="940654" y="4514906"/>
              <a:ext cx="1162319" cy="116231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A red circle on a black background&#10;&#10;Description automatically generated">
              <a:extLst>
                <a:ext uri="{FF2B5EF4-FFF2-40B4-BE49-F238E27FC236}">
                  <a16:creationId xmlns:a16="http://schemas.microsoft.com/office/drawing/2014/main" id="{FEE18670-24C0-DB78-8C2E-EB630A61221D}"/>
                </a:ext>
              </a:extLst>
            </p:cNvPr>
            <p:cNvPicPr>
              <a:picLocks noChangeAspect="1"/>
            </p:cNvPicPr>
            <p:nvPr/>
          </p:nvPicPr>
          <p:blipFill>
            <a:blip r:embed="rId4"/>
            <a:stretch>
              <a:fillRect/>
            </a:stretch>
          </p:blipFill>
          <p:spPr>
            <a:xfrm>
              <a:off x="462377" y="4583595"/>
              <a:ext cx="2141926" cy="1370300"/>
            </a:xfrm>
            <a:prstGeom prst="rect">
              <a:avLst/>
            </a:prstGeom>
          </p:spPr>
        </p:pic>
      </p:grpSp>
    </p:spTree>
    <p:extLst>
      <p:ext uri="{BB962C8B-B14F-4D97-AF65-F5344CB8AC3E}">
        <p14:creationId xmlns:p14="http://schemas.microsoft.com/office/powerpoint/2010/main" val="9909795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Slide 3">
    <p:bg>
      <p:bgPr>
        <a:solidFill>
          <a:schemeClr val="bg1"/>
        </a:solidFill>
        <a:effectLst/>
      </p:bgPr>
    </p:bg>
    <p:spTree>
      <p:nvGrpSpPr>
        <p:cNvPr id="1" name=""/>
        <p:cNvGrpSpPr/>
        <p:nvPr/>
      </p:nvGrpSpPr>
      <p:grpSpPr>
        <a:xfrm>
          <a:off x="0" y="0"/>
          <a:ext cx="0" cy="0"/>
          <a:chOff x="0" y="0"/>
          <a:chExt cx="0" cy="0"/>
        </a:xfrm>
      </p:grpSpPr>
      <p:sp>
        <p:nvSpPr>
          <p:cNvPr id="39" name="Freeform 38">
            <a:extLst>
              <a:ext uri="{FF2B5EF4-FFF2-40B4-BE49-F238E27FC236}">
                <a16:creationId xmlns:a16="http://schemas.microsoft.com/office/drawing/2014/main" id="{07E775FC-2B06-E33A-3061-E1980A265431}"/>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234696 w 12192000"/>
              <a:gd name="connsiteY5" fmla="*/ 219456 h 6858000"/>
              <a:gd name="connsiteX6" fmla="*/ 234696 w 12192000"/>
              <a:gd name="connsiteY6" fmla="*/ 6620256 h 6858000"/>
              <a:gd name="connsiteX7" fmla="*/ 11957304 w 12192000"/>
              <a:gd name="connsiteY7" fmla="*/ 6620256 h 6858000"/>
              <a:gd name="connsiteX8" fmla="*/ 11957304 w 12192000"/>
              <a:gd name="connsiteY8" fmla="*/ 219456 h 6858000"/>
              <a:gd name="connsiteX9" fmla="*/ 234696 w 12192000"/>
              <a:gd name="connsiteY9" fmla="*/ 21945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234696" y="219456"/>
                </a:moveTo>
                <a:lnTo>
                  <a:pt x="234696" y="6620256"/>
                </a:lnTo>
                <a:lnTo>
                  <a:pt x="11957304" y="6620256"/>
                </a:lnTo>
                <a:lnTo>
                  <a:pt x="11957304" y="219456"/>
                </a:lnTo>
                <a:lnTo>
                  <a:pt x="234696" y="219456"/>
                </a:lnTo>
                <a:close/>
              </a:path>
            </a:pathLst>
          </a:custGeom>
          <a:solidFill>
            <a:schemeClr val="accent2"/>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40" name="Rectangle 39">
            <a:extLst>
              <a:ext uri="{FF2B5EF4-FFF2-40B4-BE49-F238E27FC236}">
                <a16:creationId xmlns:a16="http://schemas.microsoft.com/office/drawing/2014/main" id="{15A7FE3C-8813-0C04-4841-B7E3E70709D7}"/>
              </a:ext>
            </a:extLst>
          </p:cNvPr>
          <p:cNvSpPr/>
          <p:nvPr userDrawn="1"/>
        </p:nvSpPr>
        <p:spPr>
          <a:xfrm>
            <a:off x="239222" y="218364"/>
            <a:ext cx="11716217" cy="64110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8F7C7993-930E-0685-D4C2-00C3C7824CD1}"/>
              </a:ext>
            </a:extLst>
          </p:cNvPr>
          <p:cNvSpPr>
            <a:spLocks noGrp="1"/>
          </p:cNvSpPr>
          <p:nvPr>
            <p:ph type="title" hasCustomPrompt="1"/>
          </p:nvPr>
        </p:nvSpPr>
        <p:spPr>
          <a:xfrm>
            <a:off x="1044849" y="1002992"/>
            <a:ext cx="7115648" cy="2619638"/>
          </a:xfrm>
        </p:spPr>
        <p:txBody>
          <a:bodyPr anchor="t">
            <a:noAutofit/>
          </a:bodyPr>
          <a:lstStyle>
            <a:lvl1pPr>
              <a:lnSpc>
                <a:spcPts val="5680"/>
              </a:lnSpc>
              <a:defRPr sz="5400">
                <a:solidFill>
                  <a:schemeClr val="accent2"/>
                </a:solidFill>
              </a:defRPr>
            </a:lvl1pPr>
          </a:lstStyle>
          <a:p>
            <a:r>
              <a:rPr lang="en-US" dirty="0"/>
              <a:t>Section Title</a:t>
            </a:r>
          </a:p>
        </p:txBody>
      </p:sp>
      <p:pic>
        <p:nvPicPr>
          <p:cNvPr id="25" name="Picture 24" descr="A picture containing curtain, furniture&#10;&#10;Description automatically generated">
            <a:extLst>
              <a:ext uri="{FF2B5EF4-FFF2-40B4-BE49-F238E27FC236}">
                <a16:creationId xmlns:a16="http://schemas.microsoft.com/office/drawing/2014/main" id="{5A83985B-2A27-1DDD-63AD-C59A41CA155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b="32490"/>
          <a:stretch/>
        </p:blipFill>
        <p:spPr>
          <a:xfrm>
            <a:off x="7325139" y="2260282"/>
            <a:ext cx="4433629" cy="4605787"/>
          </a:xfrm>
          <a:prstGeom prst="rect">
            <a:avLst/>
          </a:prstGeom>
        </p:spPr>
      </p:pic>
      <p:pic>
        <p:nvPicPr>
          <p:cNvPr id="7" name="Picture 6">
            <a:extLst>
              <a:ext uri="{FF2B5EF4-FFF2-40B4-BE49-F238E27FC236}">
                <a16:creationId xmlns:a16="http://schemas.microsoft.com/office/drawing/2014/main" id="{032F05F1-0474-DE3F-F85E-C3472D12AD68}"/>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l="-1" r="-1905"/>
          <a:stretch/>
        </p:blipFill>
        <p:spPr>
          <a:xfrm>
            <a:off x="53963" y="6648157"/>
            <a:ext cx="161022" cy="169085"/>
          </a:xfrm>
          <a:prstGeom prst="rect">
            <a:avLst/>
          </a:prstGeom>
        </p:spPr>
      </p:pic>
      <p:sp>
        <p:nvSpPr>
          <p:cNvPr id="8" name="TextBox 7">
            <a:extLst>
              <a:ext uri="{FF2B5EF4-FFF2-40B4-BE49-F238E27FC236}">
                <a16:creationId xmlns:a16="http://schemas.microsoft.com/office/drawing/2014/main" id="{B1B4473C-FB80-E62E-8ED7-A79C5BD5B030}"/>
              </a:ext>
            </a:extLst>
          </p:cNvPr>
          <p:cNvSpPr txBox="1"/>
          <p:nvPr userDrawn="1"/>
        </p:nvSpPr>
        <p:spPr>
          <a:xfrm>
            <a:off x="293102" y="6702707"/>
            <a:ext cx="7543800" cy="84639"/>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This document is </a:t>
            </a:r>
            <a:r>
              <a:rPr kumimoji="0" lang="en-US" sz="550" b="0" i="0" u="sng" strike="noStrike" kern="1200" cap="none" spc="0" normalizeH="0" baseline="0" noProof="0" dirty="0">
                <a:ln>
                  <a:noFill/>
                </a:ln>
                <a:solidFill>
                  <a:schemeClr val="bg1"/>
                </a:solidFill>
                <a:effectLst/>
                <a:uLnTx/>
                <a:uFillTx/>
                <a:latin typeface="Arial"/>
                <a:ea typeface="+mn-ea"/>
                <a:cs typeface="Arial" panose="020B0604020202020204" pitchFamily="34" charset="0"/>
              </a:rPr>
              <a:t>not</a:t>
            </a: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grpSp>
        <p:nvGrpSpPr>
          <p:cNvPr id="16" name="Group 15">
            <a:extLst>
              <a:ext uri="{FF2B5EF4-FFF2-40B4-BE49-F238E27FC236}">
                <a16:creationId xmlns:a16="http://schemas.microsoft.com/office/drawing/2014/main" id="{09AE8A42-20F5-EF78-46D6-6BA683B6CABB}"/>
              </a:ext>
            </a:extLst>
          </p:cNvPr>
          <p:cNvGrpSpPr/>
          <p:nvPr userDrawn="1"/>
        </p:nvGrpSpPr>
        <p:grpSpPr>
          <a:xfrm>
            <a:off x="8339960" y="-4111"/>
            <a:ext cx="3866526" cy="6881575"/>
            <a:chOff x="8339960" y="-4111"/>
            <a:chExt cx="3866526" cy="6881575"/>
          </a:xfrm>
        </p:grpSpPr>
        <p:sp>
          <p:nvSpPr>
            <p:cNvPr id="19" name="Freeform 18">
              <a:extLst>
                <a:ext uri="{FF2B5EF4-FFF2-40B4-BE49-F238E27FC236}">
                  <a16:creationId xmlns:a16="http://schemas.microsoft.com/office/drawing/2014/main" id="{54BA0196-FABA-703A-64D8-C06E984E3AEE}"/>
                </a:ext>
              </a:extLst>
            </p:cNvPr>
            <p:cNvSpPr/>
            <p:nvPr/>
          </p:nvSpPr>
          <p:spPr>
            <a:xfrm>
              <a:off x="8339960" y="-1630"/>
              <a:ext cx="3863616" cy="3935761"/>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 name="connsiteX0" fmla="*/ 0 w 1729151"/>
                <a:gd name="connsiteY0" fmla="*/ 0 h 1680603"/>
                <a:gd name="connsiteX1" fmla="*/ 1721402 w 1729151"/>
                <a:gd name="connsiteY1" fmla="*/ 1680603 h 1680603"/>
                <a:gd name="connsiteX2" fmla="*/ 1729151 w 1729151"/>
                <a:gd name="connsiteY2" fmla="*/ 692 h 1680603"/>
                <a:gd name="connsiteX3" fmla="*/ 0 w 1729151"/>
                <a:gd name="connsiteY3" fmla="*/ 0 h 1680603"/>
              </a:gdLst>
              <a:ahLst/>
              <a:cxnLst>
                <a:cxn ang="0">
                  <a:pos x="connsiteX0" y="connsiteY0"/>
                </a:cxn>
                <a:cxn ang="0">
                  <a:pos x="connsiteX1" y="connsiteY1"/>
                </a:cxn>
                <a:cxn ang="0">
                  <a:pos x="connsiteX2" y="connsiteY2"/>
                </a:cxn>
                <a:cxn ang="0">
                  <a:pos x="connsiteX3" y="connsiteY3"/>
                </a:cxn>
              </a:cxnLst>
              <a:rect l="l" t="t" r="r" b="b"/>
              <a:pathLst>
                <a:path w="1729151" h="1680603">
                  <a:moveTo>
                    <a:pt x="0" y="0"/>
                  </a:moveTo>
                  <a:lnTo>
                    <a:pt x="1721402" y="1680603"/>
                  </a:lnTo>
                  <a:lnTo>
                    <a:pt x="1729151" y="692"/>
                  </a:lnTo>
                  <a:lnTo>
                    <a:pt x="0" y="0"/>
                  </a:lnTo>
                  <a:close/>
                </a:path>
              </a:pathLst>
            </a:custGeom>
            <a:solidFill>
              <a:schemeClr val="accent1">
                <a:alpha val="401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22">
              <a:extLst>
                <a:ext uri="{FF2B5EF4-FFF2-40B4-BE49-F238E27FC236}">
                  <a16:creationId xmlns:a16="http://schemas.microsoft.com/office/drawing/2014/main" id="{6DD54F96-2039-2D66-2045-504486A17230}"/>
                </a:ext>
              </a:extLst>
            </p:cNvPr>
            <p:cNvSpPr/>
            <p:nvPr/>
          </p:nvSpPr>
          <p:spPr>
            <a:xfrm>
              <a:off x="10342470" y="-4111"/>
              <a:ext cx="1861106" cy="1795528"/>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 name="connsiteX0" fmla="*/ 0 w 1741266"/>
                <a:gd name="connsiteY0" fmla="*/ 20361 h 1679911"/>
                <a:gd name="connsiteX1" fmla="*/ 1733517 w 1741266"/>
                <a:gd name="connsiteY1" fmla="*/ 1679911 h 1679911"/>
                <a:gd name="connsiteX2" fmla="*/ 1741266 w 1741266"/>
                <a:gd name="connsiteY2" fmla="*/ 0 h 1679911"/>
                <a:gd name="connsiteX3" fmla="*/ 0 w 1741266"/>
                <a:gd name="connsiteY3" fmla="*/ 20361 h 1679911"/>
                <a:gd name="connsiteX0" fmla="*/ 0 w 1741266"/>
                <a:gd name="connsiteY0" fmla="*/ 7097 h 1679911"/>
                <a:gd name="connsiteX1" fmla="*/ 1733517 w 1741266"/>
                <a:gd name="connsiteY1" fmla="*/ 1679911 h 1679911"/>
                <a:gd name="connsiteX2" fmla="*/ 1741266 w 1741266"/>
                <a:gd name="connsiteY2" fmla="*/ 0 h 1679911"/>
                <a:gd name="connsiteX3" fmla="*/ 0 w 1741266"/>
                <a:gd name="connsiteY3" fmla="*/ 7097 h 1679911"/>
              </a:gdLst>
              <a:ahLst/>
              <a:cxnLst>
                <a:cxn ang="0">
                  <a:pos x="connsiteX0" y="connsiteY0"/>
                </a:cxn>
                <a:cxn ang="0">
                  <a:pos x="connsiteX1" y="connsiteY1"/>
                </a:cxn>
                <a:cxn ang="0">
                  <a:pos x="connsiteX2" y="connsiteY2"/>
                </a:cxn>
                <a:cxn ang="0">
                  <a:pos x="connsiteX3" y="connsiteY3"/>
                </a:cxn>
              </a:cxnLst>
              <a:rect l="l" t="t" r="r" b="b"/>
              <a:pathLst>
                <a:path w="1741266" h="1679911">
                  <a:moveTo>
                    <a:pt x="0" y="7097"/>
                  </a:moveTo>
                  <a:lnTo>
                    <a:pt x="1733517" y="1679911"/>
                  </a:lnTo>
                  <a:lnTo>
                    <a:pt x="1741266" y="0"/>
                  </a:lnTo>
                  <a:lnTo>
                    <a:pt x="0" y="7097"/>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23">
              <a:extLst>
                <a:ext uri="{FF2B5EF4-FFF2-40B4-BE49-F238E27FC236}">
                  <a16:creationId xmlns:a16="http://schemas.microsoft.com/office/drawing/2014/main" id="{D1A2ADE1-113D-8C3A-F50E-871B0123A9E6}"/>
                </a:ext>
              </a:extLst>
            </p:cNvPr>
            <p:cNvSpPr/>
            <p:nvPr userDrawn="1"/>
          </p:nvSpPr>
          <p:spPr>
            <a:xfrm rot="5400000">
              <a:off x="8447178" y="3118157"/>
              <a:ext cx="3838021" cy="3680594"/>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 name="connsiteX0" fmla="*/ 0 w 1754529"/>
                <a:gd name="connsiteY0" fmla="*/ 1269 h 1679911"/>
                <a:gd name="connsiteX1" fmla="*/ 1746780 w 1754529"/>
                <a:gd name="connsiteY1" fmla="*/ 1679911 h 1679911"/>
                <a:gd name="connsiteX2" fmla="*/ 1754529 w 1754529"/>
                <a:gd name="connsiteY2" fmla="*/ 0 h 1679911"/>
                <a:gd name="connsiteX3" fmla="*/ 0 w 1754529"/>
                <a:gd name="connsiteY3" fmla="*/ 1269 h 1679911"/>
                <a:gd name="connsiteX0" fmla="*/ 0 w 1751764"/>
                <a:gd name="connsiteY0" fmla="*/ 4033 h 1679911"/>
                <a:gd name="connsiteX1" fmla="*/ 1744015 w 1751764"/>
                <a:gd name="connsiteY1" fmla="*/ 1679911 h 1679911"/>
                <a:gd name="connsiteX2" fmla="*/ 1751764 w 1751764"/>
                <a:gd name="connsiteY2" fmla="*/ 0 h 1679911"/>
                <a:gd name="connsiteX3" fmla="*/ 0 w 1751764"/>
                <a:gd name="connsiteY3" fmla="*/ 4033 h 1679911"/>
              </a:gdLst>
              <a:ahLst/>
              <a:cxnLst>
                <a:cxn ang="0">
                  <a:pos x="connsiteX0" y="connsiteY0"/>
                </a:cxn>
                <a:cxn ang="0">
                  <a:pos x="connsiteX1" y="connsiteY1"/>
                </a:cxn>
                <a:cxn ang="0">
                  <a:pos x="connsiteX2" y="connsiteY2"/>
                </a:cxn>
                <a:cxn ang="0">
                  <a:pos x="connsiteX3" y="connsiteY3"/>
                </a:cxn>
              </a:cxnLst>
              <a:rect l="l" t="t" r="r" b="b"/>
              <a:pathLst>
                <a:path w="1751764" h="1679911">
                  <a:moveTo>
                    <a:pt x="0" y="4033"/>
                  </a:moveTo>
                  <a:lnTo>
                    <a:pt x="1744015" y="1679911"/>
                  </a:lnTo>
                  <a:lnTo>
                    <a:pt x="1751764" y="0"/>
                  </a:lnTo>
                  <a:lnTo>
                    <a:pt x="0" y="4033"/>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27" name="Group 26">
            <a:extLst>
              <a:ext uri="{FF2B5EF4-FFF2-40B4-BE49-F238E27FC236}">
                <a16:creationId xmlns:a16="http://schemas.microsoft.com/office/drawing/2014/main" id="{5945D20A-62BF-A90A-811E-63F7D75D73A8}"/>
              </a:ext>
            </a:extLst>
          </p:cNvPr>
          <p:cNvGrpSpPr/>
          <p:nvPr userDrawn="1"/>
        </p:nvGrpSpPr>
        <p:grpSpPr>
          <a:xfrm>
            <a:off x="959785" y="4546746"/>
            <a:ext cx="2467259" cy="1657554"/>
            <a:chOff x="462377" y="4514906"/>
            <a:chExt cx="2141926" cy="1438989"/>
          </a:xfrm>
        </p:grpSpPr>
        <p:sp>
          <p:nvSpPr>
            <p:cNvPr id="29" name="Oval 28">
              <a:extLst>
                <a:ext uri="{FF2B5EF4-FFF2-40B4-BE49-F238E27FC236}">
                  <a16:creationId xmlns:a16="http://schemas.microsoft.com/office/drawing/2014/main" id="{7694D105-DA05-FDE5-1236-11E56228C5FA}"/>
                </a:ext>
              </a:extLst>
            </p:cNvPr>
            <p:cNvSpPr/>
            <p:nvPr/>
          </p:nvSpPr>
          <p:spPr>
            <a:xfrm>
              <a:off x="940654" y="4514906"/>
              <a:ext cx="1162319" cy="116231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0" name="Picture 29" descr="A red circle on a black background&#10;&#10;Description automatically generated">
              <a:extLst>
                <a:ext uri="{FF2B5EF4-FFF2-40B4-BE49-F238E27FC236}">
                  <a16:creationId xmlns:a16="http://schemas.microsoft.com/office/drawing/2014/main" id="{F6B5D7E0-66DF-C954-B5C7-DD17F75D2AFA}"/>
                </a:ext>
              </a:extLst>
            </p:cNvPr>
            <p:cNvPicPr>
              <a:picLocks noChangeAspect="1"/>
            </p:cNvPicPr>
            <p:nvPr/>
          </p:nvPicPr>
          <p:blipFill>
            <a:blip r:embed="rId4"/>
            <a:stretch>
              <a:fillRect/>
            </a:stretch>
          </p:blipFill>
          <p:spPr>
            <a:xfrm>
              <a:off x="462377" y="4583595"/>
              <a:ext cx="2141926" cy="1370300"/>
            </a:xfrm>
            <a:prstGeom prst="rect">
              <a:avLst/>
            </a:prstGeom>
          </p:spPr>
        </p:pic>
      </p:grpSp>
      <p:pic>
        <p:nvPicPr>
          <p:cNvPr id="31" name="Picture 30" descr="Logo&#10;&#10;Description automatically generated">
            <a:extLst>
              <a:ext uri="{FF2B5EF4-FFF2-40B4-BE49-F238E27FC236}">
                <a16:creationId xmlns:a16="http://schemas.microsoft.com/office/drawing/2014/main" id="{386C6092-4786-76E9-BCBE-9B05E315AAA4}"/>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3749701" y="4625868"/>
            <a:ext cx="1296035" cy="1368028"/>
          </a:xfrm>
          <a:prstGeom prst="rect">
            <a:avLst/>
          </a:prstGeom>
        </p:spPr>
      </p:pic>
      <p:sp>
        <p:nvSpPr>
          <p:cNvPr id="2" name="Slide Number Placeholder 3">
            <a:extLst>
              <a:ext uri="{FF2B5EF4-FFF2-40B4-BE49-F238E27FC236}">
                <a16:creationId xmlns:a16="http://schemas.microsoft.com/office/drawing/2014/main" id="{368B87C2-F7C1-4939-F811-0ED665FB11EF}"/>
              </a:ext>
            </a:extLst>
          </p:cNvPr>
          <p:cNvSpPr txBox="1">
            <a:spLocks/>
          </p:cNvSpPr>
          <p:nvPr userDrawn="1"/>
        </p:nvSpPr>
        <p:spPr>
          <a:xfrm>
            <a:off x="11659838" y="6702014"/>
            <a:ext cx="532161" cy="145424"/>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800" b="1" smtClean="0"/>
              <a:pPr>
                <a:defRPr/>
              </a:pPr>
              <a:t>‹#›</a:t>
            </a:fld>
            <a:endParaRPr lang="en-US" sz="800" b="1" dirty="0"/>
          </a:p>
        </p:txBody>
      </p:sp>
    </p:spTree>
    <p:extLst>
      <p:ext uri="{BB962C8B-B14F-4D97-AF65-F5344CB8AC3E}">
        <p14:creationId xmlns:p14="http://schemas.microsoft.com/office/powerpoint/2010/main" val="26385582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2_Content 1">
    <p:bg>
      <p:bgPr>
        <a:solidFill>
          <a:schemeClr val="bg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F7C2B866-CD01-2B36-E42D-E2594C303546}"/>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234696 w 12192000"/>
              <a:gd name="connsiteY5" fmla="*/ 219456 h 6858000"/>
              <a:gd name="connsiteX6" fmla="*/ 234696 w 12192000"/>
              <a:gd name="connsiteY6" fmla="*/ 6620256 h 6858000"/>
              <a:gd name="connsiteX7" fmla="*/ 11957304 w 12192000"/>
              <a:gd name="connsiteY7" fmla="*/ 6620256 h 6858000"/>
              <a:gd name="connsiteX8" fmla="*/ 11957304 w 12192000"/>
              <a:gd name="connsiteY8" fmla="*/ 219456 h 6858000"/>
              <a:gd name="connsiteX9" fmla="*/ 234696 w 12192000"/>
              <a:gd name="connsiteY9" fmla="*/ 21945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234696" y="219456"/>
                </a:moveTo>
                <a:lnTo>
                  <a:pt x="234696" y="6620256"/>
                </a:lnTo>
                <a:lnTo>
                  <a:pt x="11957304" y="6620256"/>
                </a:lnTo>
                <a:lnTo>
                  <a:pt x="11957304" y="219456"/>
                </a:lnTo>
                <a:lnTo>
                  <a:pt x="234696" y="219456"/>
                </a:lnTo>
                <a:close/>
              </a:path>
            </a:pathLst>
          </a:custGeom>
          <a:solidFill>
            <a:schemeClr val="accent2"/>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Rectangle 13">
            <a:extLst>
              <a:ext uri="{FF2B5EF4-FFF2-40B4-BE49-F238E27FC236}">
                <a16:creationId xmlns:a16="http://schemas.microsoft.com/office/drawing/2014/main" id="{415E47EE-BEF5-8969-80C4-1C974F47A7CE}"/>
              </a:ext>
            </a:extLst>
          </p:cNvPr>
          <p:cNvSpPr/>
          <p:nvPr userDrawn="1"/>
        </p:nvSpPr>
        <p:spPr>
          <a:xfrm>
            <a:off x="239222" y="218364"/>
            <a:ext cx="11716217" cy="64110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F22745A9-B4A6-7EEB-C39D-398F1693454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 r="-1905"/>
          <a:stretch/>
        </p:blipFill>
        <p:spPr>
          <a:xfrm>
            <a:off x="53963" y="6648157"/>
            <a:ext cx="161022" cy="169085"/>
          </a:xfrm>
          <a:prstGeom prst="rect">
            <a:avLst/>
          </a:prstGeom>
        </p:spPr>
      </p:pic>
      <p:sp>
        <p:nvSpPr>
          <p:cNvPr id="6" name="TextBox 5">
            <a:extLst>
              <a:ext uri="{FF2B5EF4-FFF2-40B4-BE49-F238E27FC236}">
                <a16:creationId xmlns:a16="http://schemas.microsoft.com/office/drawing/2014/main" id="{856706B3-6E6D-D5DC-55B3-37DCC16A2257}"/>
              </a:ext>
            </a:extLst>
          </p:cNvPr>
          <p:cNvSpPr txBox="1"/>
          <p:nvPr userDrawn="1"/>
        </p:nvSpPr>
        <p:spPr>
          <a:xfrm>
            <a:off x="293102" y="6702707"/>
            <a:ext cx="7543800" cy="84639"/>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This document is </a:t>
            </a:r>
            <a:r>
              <a:rPr kumimoji="0" lang="en-US" sz="550" b="0" i="0" u="sng" strike="noStrike" kern="1200" cap="none" spc="0" normalizeH="0" baseline="0" noProof="0" dirty="0">
                <a:ln>
                  <a:noFill/>
                </a:ln>
                <a:solidFill>
                  <a:schemeClr val="bg1"/>
                </a:solidFill>
                <a:effectLst/>
                <a:uLnTx/>
                <a:uFillTx/>
                <a:latin typeface="Arial"/>
                <a:ea typeface="+mn-ea"/>
                <a:cs typeface="Arial" panose="020B0604020202020204" pitchFamily="34" charset="0"/>
              </a:rPr>
              <a:t>not</a:t>
            </a: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grpSp>
        <p:nvGrpSpPr>
          <p:cNvPr id="7" name="Group 6">
            <a:extLst>
              <a:ext uri="{FF2B5EF4-FFF2-40B4-BE49-F238E27FC236}">
                <a16:creationId xmlns:a16="http://schemas.microsoft.com/office/drawing/2014/main" id="{D26CC7A8-3142-157F-687B-356BA7A3021A}"/>
              </a:ext>
            </a:extLst>
          </p:cNvPr>
          <p:cNvGrpSpPr/>
          <p:nvPr userDrawn="1"/>
        </p:nvGrpSpPr>
        <p:grpSpPr>
          <a:xfrm>
            <a:off x="10597044" y="6079524"/>
            <a:ext cx="1301854" cy="698060"/>
            <a:chOff x="10438424" y="6079524"/>
            <a:chExt cx="1301854" cy="698060"/>
          </a:xfrm>
        </p:grpSpPr>
        <p:sp>
          <p:nvSpPr>
            <p:cNvPr id="8" name="Oval 7">
              <a:extLst>
                <a:ext uri="{FF2B5EF4-FFF2-40B4-BE49-F238E27FC236}">
                  <a16:creationId xmlns:a16="http://schemas.microsoft.com/office/drawing/2014/main" id="{5516722E-9D6F-FC8A-9245-32A9BE052F9F}"/>
                </a:ext>
              </a:extLst>
            </p:cNvPr>
            <p:cNvSpPr/>
            <p:nvPr/>
          </p:nvSpPr>
          <p:spPr>
            <a:xfrm>
              <a:off x="10725665" y="6079524"/>
              <a:ext cx="698060" cy="69806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Logo&#10;&#10;Description automatically generated with medium confidence">
              <a:extLst>
                <a:ext uri="{FF2B5EF4-FFF2-40B4-BE49-F238E27FC236}">
                  <a16:creationId xmlns:a16="http://schemas.microsoft.com/office/drawing/2014/main" id="{7E93B8D8-9E56-62EC-44F8-A264FA27F7C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438424" y="6097317"/>
              <a:ext cx="1301854" cy="660539"/>
            </a:xfrm>
            <a:prstGeom prst="rect">
              <a:avLst/>
            </a:prstGeom>
          </p:spPr>
        </p:pic>
      </p:grpSp>
      <p:sp>
        <p:nvSpPr>
          <p:cNvPr id="2" name="Title 1">
            <a:extLst>
              <a:ext uri="{FF2B5EF4-FFF2-40B4-BE49-F238E27FC236}">
                <a16:creationId xmlns:a16="http://schemas.microsoft.com/office/drawing/2014/main" id="{72BEFD4B-6AE5-DA0A-8D5A-F6621B1A7C88}"/>
              </a:ext>
            </a:extLst>
          </p:cNvPr>
          <p:cNvSpPr>
            <a:spLocks noGrp="1"/>
          </p:cNvSpPr>
          <p:nvPr>
            <p:ph type="title"/>
          </p:nvPr>
        </p:nvSpPr>
        <p:spPr>
          <a:xfrm>
            <a:off x="438912" y="426614"/>
            <a:ext cx="11338559" cy="726252"/>
          </a:xfrm>
        </p:spPr>
        <p:txBody>
          <a:bodyPr>
            <a:noAutofit/>
          </a:bodyPr>
          <a:lstStyle>
            <a:lvl1pPr>
              <a:defRPr sz="3200">
                <a:solidFill>
                  <a:schemeClr val="tx2"/>
                </a:solidFill>
              </a:defRPr>
            </a:lvl1pPr>
          </a:lstStyle>
          <a:p>
            <a:r>
              <a:rPr lang="en-US" dirty="0"/>
              <a:t>Click to edit Master title style</a:t>
            </a:r>
          </a:p>
        </p:txBody>
      </p:sp>
      <p:pic>
        <p:nvPicPr>
          <p:cNvPr id="12" name="Picture 11">
            <a:extLst>
              <a:ext uri="{FF2B5EF4-FFF2-40B4-BE49-F238E27FC236}">
                <a16:creationId xmlns:a16="http://schemas.microsoft.com/office/drawing/2014/main" id="{F824274B-8993-5C11-A137-78AB2551F9AF}"/>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a:ext>
            </a:extLst>
          </a:blip>
          <a:srcRect l="30008" b="25766"/>
          <a:stretch/>
        </p:blipFill>
        <p:spPr bwMode="auto">
          <a:xfrm rot="10800000">
            <a:off x="10941639" y="2894"/>
            <a:ext cx="1244498" cy="875936"/>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3">
            <a:extLst>
              <a:ext uri="{FF2B5EF4-FFF2-40B4-BE49-F238E27FC236}">
                <a16:creationId xmlns:a16="http://schemas.microsoft.com/office/drawing/2014/main" id="{B5265835-D10F-99AF-BCF0-05BC25C75797}"/>
              </a:ext>
            </a:extLst>
          </p:cNvPr>
          <p:cNvSpPr txBox="1">
            <a:spLocks/>
          </p:cNvSpPr>
          <p:nvPr userDrawn="1"/>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800" b="1" smtClean="0"/>
              <a:pPr>
                <a:defRPr/>
              </a:pPr>
              <a:t>‹#›</a:t>
            </a:fld>
            <a:endParaRPr lang="en-US" sz="800" b="1" dirty="0"/>
          </a:p>
        </p:txBody>
      </p:sp>
    </p:spTree>
    <p:extLst>
      <p:ext uri="{BB962C8B-B14F-4D97-AF65-F5344CB8AC3E}">
        <p14:creationId xmlns:p14="http://schemas.microsoft.com/office/powerpoint/2010/main" val="6715964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2">
    <p:bg>
      <p:bgPr>
        <a:solidFill>
          <a:schemeClr val="bg1"/>
        </a:solidFill>
        <a:effectLst/>
      </p:bgPr>
    </p:bg>
    <p:spTree>
      <p:nvGrpSpPr>
        <p:cNvPr id="1" name=""/>
        <p:cNvGrpSpPr/>
        <p:nvPr/>
      </p:nvGrpSpPr>
      <p:grpSpPr>
        <a:xfrm>
          <a:off x="0" y="0"/>
          <a:ext cx="0" cy="0"/>
          <a:chOff x="0" y="0"/>
          <a:chExt cx="0" cy="0"/>
        </a:xfrm>
      </p:grpSpPr>
      <p:sp>
        <p:nvSpPr>
          <p:cNvPr id="30" name="Freeform 29">
            <a:extLst>
              <a:ext uri="{FF2B5EF4-FFF2-40B4-BE49-F238E27FC236}">
                <a16:creationId xmlns:a16="http://schemas.microsoft.com/office/drawing/2014/main" id="{62F6A02C-17BB-D268-8428-AF945667339F}"/>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234696 w 12192000"/>
              <a:gd name="connsiteY5" fmla="*/ 219456 h 6858000"/>
              <a:gd name="connsiteX6" fmla="*/ 234696 w 12192000"/>
              <a:gd name="connsiteY6" fmla="*/ 6620256 h 6858000"/>
              <a:gd name="connsiteX7" fmla="*/ 11957304 w 12192000"/>
              <a:gd name="connsiteY7" fmla="*/ 6620256 h 6858000"/>
              <a:gd name="connsiteX8" fmla="*/ 11957304 w 12192000"/>
              <a:gd name="connsiteY8" fmla="*/ 219456 h 6858000"/>
              <a:gd name="connsiteX9" fmla="*/ 234696 w 12192000"/>
              <a:gd name="connsiteY9" fmla="*/ 21945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234696" y="219456"/>
                </a:moveTo>
                <a:lnTo>
                  <a:pt x="234696" y="6620256"/>
                </a:lnTo>
                <a:lnTo>
                  <a:pt x="11957304" y="6620256"/>
                </a:lnTo>
                <a:lnTo>
                  <a:pt x="11957304" y="219456"/>
                </a:lnTo>
                <a:lnTo>
                  <a:pt x="234696" y="219456"/>
                </a:lnTo>
                <a:close/>
              </a:path>
            </a:pathLst>
          </a:custGeom>
          <a:solidFill>
            <a:schemeClr val="accent2"/>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31" name="Picture 30">
            <a:extLst>
              <a:ext uri="{FF2B5EF4-FFF2-40B4-BE49-F238E27FC236}">
                <a16:creationId xmlns:a16="http://schemas.microsoft.com/office/drawing/2014/main" id="{05CD7673-6B13-C4FC-53D7-F052A01290AB}"/>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 r="-1905"/>
          <a:stretch/>
        </p:blipFill>
        <p:spPr>
          <a:xfrm>
            <a:off x="53963" y="6648157"/>
            <a:ext cx="161022" cy="169085"/>
          </a:xfrm>
          <a:prstGeom prst="rect">
            <a:avLst/>
          </a:prstGeom>
        </p:spPr>
      </p:pic>
      <p:sp>
        <p:nvSpPr>
          <p:cNvPr id="32" name="TextBox 31">
            <a:extLst>
              <a:ext uri="{FF2B5EF4-FFF2-40B4-BE49-F238E27FC236}">
                <a16:creationId xmlns:a16="http://schemas.microsoft.com/office/drawing/2014/main" id="{31A50F25-89AB-1AFA-5E51-AA9BFE19D722}"/>
              </a:ext>
            </a:extLst>
          </p:cNvPr>
          <p:cNvSpPr txBox="1"/>
          <p:nvPr userDrawn="1"/>
        </p:nvSpPr>
        <p:spPr>
          <a:xfrm>
            <a:off x="293102" y="6702707"/>
            <a:ext cx="7543800" cy="84639"/>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This document is </a:t>
            </a:r>
            <a:r>
              <a:rPr kumimoji="0" lang="en-US" sz="550" b="0" i="0" u="sng" strike="noStrike" kern="1200" cap="none" spc="0" normalizeH="0" baseline="0" noProof="0" dirty="0">
                <a:ln>
                  <a:noFill/>
                </a:ln>
                <a:solidFill>
                  <a:schemeClr val="bg1"/>
                </a:solidFill>
                <a:effectLst/>
                <a:uLnTx/>
                <a:uFillTx/>
                <a:latin typeface="Arial"/>
                <a:ea typeface="+mn-ea"/>
                <a:cs typeface="Arial" panose="020B0604020202020204" pitchFamily="34" charset="0"/>
              </a:rPr>
              <a:t>not</a:t>
            </a: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sp>
        <p:nvSpPr>
          <p:cNvPr id="33" name="Rectangle 32">
            <a:extLst>
              <a:ext uri="{FF2B5EF4-FFF2-40B4-BE49-F238E27FC236}">
                <a16:creationId xmlns:a16="http://schemas.microsoft.com/office/drawing/2014/main" id="{123742F2-C01E-DEC2-BB63-F511460BA7EB}"/>
              </a:ext>
            </a:extLst>
          </p:cNvPr>
          <p:cNvSpPr/>
          <p:nvPr userDrawn="1"/>
        </p:nvSpPr>
        <p:spPr>
          <a:xfrm>
            <a:off x="239222" y="218364"/>
            <a:ext cx="11716217" cy="64110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itle 1">
            <a:extLst>
              <a:ext uri="{FF2B5EF4-FFF2-40B4-BE49-F238E27FC236}">
                <a16:creationId xmlns:a16="http://schemas.microsoft.com/office/drawing/2014/main" id="{FE3CA718-3B58-FE4A-AFD1-C1071FEFA8AB}"/>
              </a:ext>
            </a:extLst>
          </p:cNvPr>
          <p:cNvSpPr>
            <a:spLocks noGrp="1"/>
          </p:cNvSpPr>
          <p:nvPr>
            <p:ph type="title"/>
          </p:nvPr>
        </p:nvSpPr>
        <p:spPr>
          <a:xfrm>
            <a:off x="1099062" y="809362"/>
            <a:ext cx="7115648" cy="2619638"/>
          </a:xfrm>
        </p:spPr>
        <p:txBody>
          <a:bodyPr anchor="t">
            <a:noAutofit/>
          </a:bodyPr>
          <a:lstStyle>
            <a:lvl1pPr>
              <a:lnSpc>
                <a:spcPts val="5680"/>
              </a:lnSpc>
              <a:defRPr sz="5400">
                <a:solidFill>
                  <a:schemeClr val="accent2"/>
                </a:solidFill>
              </a:defRPr>
            </a:lvl1pPr>
          </a:lstStyle>
          <a:p>
            <a:r>
              <a:rPr lang="en-US" dirty="0"/>
              <a:t>Click to edit Master title style</a:t>
            </a:r>
          </a:p>
        </p:txBody>
      </p:sp>
      <p:sp>
        <p:nvSpPr>
          <p:cNvPr id="22" name="Text Placeholder 14">
            <a:extLst>
              <a:ext uri="{FF2B5EF4-FFF2-40B4-BE49-F238E27FC236}">
                <a16:creationId xmlns:a16="http://schemas.microsoft.com/office/drawing/2014/main" id="{C830B043-9FB2-804C-9678-B0D866ED480D}"/>
              </a:ext>
            </a:extLst>
          </p:cNvPr>
          <p:cNvSpPr>
            <a:spLocks noGrp="1"/>
          </p:cNvSpPr>
          <p:nvPr>
            <p:ph type="body" sz="quarter" idx="16"/>
          </p:nvPr>
        </p:nvSpPr>
        <p:spPr>
          <a:xfrm>
            <a:off x="1099062" y="3583543"/>
            <a:ext cx="4748368" cy="395430"/>
          </a:xfrm>
          <a:prstGeom prst="rect">
            <a:avLst/>
          </a:prstGeom>
        </p:spPr>
        <p:txBody>
          <a:bodyPr anchor="t">
            <a:noAutofit/>
          </a:bodyPr>
          <a:lstStyle>
            <a:lvl1pPr marL="7938"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1" i="0">
                <a:solidFill>
                  <a:schemeClr val="accent1"/>
                </a:solidFill>
                <a:latin typeface="Arial" panose="020B0604020202020204" pitchFamily="34" charset="0"/>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Master text styles</a:t>
            </a:r>
          </a:p>
        </p:txBody>
      </p:sp>
      <p:grpSp>
        <p:nvGrpSpPr>
          <p:cNvPr id="17" name="Group 16">
            <a:extLst>
              <a:ext uri="{FF2B5EF4-FFF2-40B4-BE49-F238E27FC236}">
                <a16:creationId xmlns:a16="http://schemas.microsoft.com/office/drawing/2014/main" id="{C9C65D31-B881-3E2A-106B-17C7CB388962}"/>
              </a:ext>
            </a:extLst>
          </p:cNvPr>
          <p:cNvGrpSpPr/>
          <p:nvPr userDrawn="1"/>
        </p:nvGrpSpPr>
        <p:grpSpPr>
          <a:xfrm>
            <a:off x="959785" y="4546746"/>
            <a:ext cx="2467259" cy="1657554"/>
            <a:chOff x="462377" y="4514906"/>
            <a:chExt cx="2141926" cy="1438989"/>
          </a:xfrm>
        </p:grpSpPr>
        <p:sp>
          <p:nvSpPr>
            <p:cNvPr id="18" name="Oval 17">
              <a:extLst>
                <a:ext uri="{FF2B5EF4-FFF2-40B4-BE49-F238E27FC236}">
                  <a16:creationId xmlns:a16="http://schemas.microsoft.com/office/drawing/2014/main" id="{D832808D-298A-041F-A5C4-4F7E97AC42B6}"/>
                </a:ext>
              </a:extLst>
            </p:cNvPr>
            <p:cNvSpPr/>
            <p:nvPr/>
          </p:nvSpPr>
          <p:spPr>
            <a:xfrm>
              <a:off x="940654" y="4514906"/>
              <a:ext cx="1162319" cy="116231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descr="A red circle on a black background&#10;&#10;Description automatically generated">
              <a:extLst>
                <a:ext uri="{FF2B5EF4-FFF2-40B4-BE49-F238E27FC236}">
                  <a16:creationId xmlns:a16="http://schemas.microsoft.com/office/drawing/2014/main" id="{27BDC881-F09C-05C6-C726-1B24B0057C63}"/>
                </a:ext>
              </a:extLst>
            </p:cNvPr>
            <p:cNvPicPr>
              <a:picLocks noChangeAspect="1"/>
            </p:cNvPicPr>
            <p:nvPr/>
          </p:nvPicPr>
          <p:blipFill>
            <a:blip r:embed="rId3"/>
            <a:stretch>
              <a:fillRect/>
            </a:stretch>
          </p:blipFill>
          <p:spPr>
            <a:xfrm>
              <a:off x="462377" y="4583595"/>
              <a:ext cx="2141926" cy="1370300"/>
            </a:xfrm>
            <a:prstGeom prst="rect">
              <a:avLst/>
            </a:prstGeom>
          </p:spPr>
        </p:pic>
      </p:grpSp>
      <p:pic>
        <p:nvPicPr>
          <p:cNvPr id="27" name="Picture 26" descr="Logo&#10;&#10;Description automatically generated">
            <a:extLst>
              <a:ext uri="{FF2B5EF4-FFF2-40B4-BE49-F238E27FC236}">
                <a16:creationId xmlns:a16="http://schemas.microsoft.com/office/drawing/2014/main" id="{B899738C-0CAE-5E64-9F6C-DE822D69C25B}"/>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749701" y="4625868"/>
            <a:ext cx="1296035" cy="1368028"/>
          </a:xfrm>
          <a:prstGeom prst="rect">
            <a:avLst/>
          </a:prstGeom>
        </p:spPr>
      </p:pic>
    </p:spTree>
    <p:extLst>
      <p:ext uri="{BB962C8B-B14F-4D97-AF65-F5344CB8AC3E}">
        <p14:creationId xmlns:p14="http://schemas.microsoft.com/office/powerpoint/2010/main" val="35128621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3">
    <p:bg>
      <p:bgPr>
        <a:solidFill>
          <a:schemeClr val="bg1"/>
        </a:solid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85872AAD-21B4-4209-5438-6C731D3B436F}"/>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234696 w 12192000"/>
              <a:gd name="connsiteY5" fmla="*/ 219456 h 6858000"/>
              <a:gd name="connsiteX6" fmla="*/ 234696 w 12192000"/>
              <a:gd name="connsiteY6" fmla="*/ 6620256 h 6858000"/>
              <a:gd name="connsiteX7" fmla="*/ 11957304 w 12192000"/>
              <a:gd name="connsiteY7" fmla="*/ 6620256 h 6858000"/>
              <a:gd name="connsiteX8" fmla="*/ 11957304 w 12192000"/>
              <a:gd name="connsiteY8" fmla="*/ 219456 h 6858000"/>
              <a:gd name="connsiteX9" fmla="*/ 234696 w 12192000"/>
              <a:gd name="connsiteY9" fmla="*/ 21945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234696" y="219456"/>
                </a:moveTo>
                <a:lnTo>
                  <a:pt x="234696" y="6620256"/>
                </a:lnTo>
                <a:lnTo>
                  <a:pt x="11957304" y="6620256"/>
                </a:lnTo>
                <a:lnTo>
                  <a:pt x="11957304" y="219456"/>
                </a:lnTo>
                <a:lnTo>
                  <a:pt x="234696" y="219456"/>
                </a:lnTo>
                <a:close/>
              </a:path>
            </a:pathLst>
          </a:custGeom>
          <a:solidFill>
            <a:schemeClr val="accent2"/>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7" name="Picture 6">
            <a:extLst>
              <a:ext uri="{FF2B5EF4-FFF2-40B4-BE49-F238E27FC236}">
                <a16:creationId xmlns:a16="http://schemas.microsoft.com/office/drawing/2014/main" id="{032F05F1-0474-DE3F-F85E-C3472D12AD68}"/>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 r="-1905"/>
          <a:stretch/>
        </p:blipFill>
        <p:spPr>
          <a:xfrm>
            <a:off x="53963" y="6648157"/>
            <a:ext cx="161022" cy="169085"/>
          </a:xfrm>
          <a:prstGeom prst="rect">
            <a:avLst/>
          </a:prstGeom>
        </p:spPr>
      </p:pic>
      <p:sp>
        <p:nvSpPr>
          <p:cNvPr id="8" name="TextBox 7">
            <a:extLst>
              <a:ext uri="{FF2B5EF4-FFF2-40B4-BE49-F238E27FC236}">
                <a16:creationId xmlns:a16="http://schemas.microsoft.com/office/drawing/2014/main" id="{B1B4473C-FB80-E62E-8ED7-A79C5BD5B030}"/>
              </a:ext>
            </a:extLst>
          </p:cNvPr>
          <p:cNvSpPr txBox="1"/>
          <p:nvPr userDrawn="1"/>
        </p:nvSpPr>
        <p:spPr>
          <a:xfrm>
            <a:off x="293102" y="6702707"/>
            <a:ext cx="7543800" cy="84639"/>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This document is </a:t>
            </a:r>
            <a:r>
              <a:rPr kumimoji="0" lang="en-US" sz="550" b="0" i="0" u="sng" strike="noStrike" kern="1200" cap="none" spc="0" normalizeH="0" baseline="0" noProof="0" dirty="0">
                <a:ln>
                  <a:noFill/>
                </a:ln>
                <a:solidFill>
                  <a:schemeClr val="bg1"/>
                </a:solidFill>
                <a:effectLst/>
                <a:uLnTx/>
                <a:uFillTx/>
                <a:latin typeface="Arial"/>
                <a:ea typeface="+mn-ea"/>
                <a:cs typeface="Arial" panose="020B0604020202020204" pitchFamily="34" charset="0"/>
              </a:rPr>
              <a:t>not</a:t>
            </a: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sp>
        <p:nvSpPr>
          <p:cNvPr id="9" name="Title 1">
            <a:extLst>
              <a:ext uri="{FF2B5EF4-FFF2-40B4-BE49-F238E27FC236}">
                <a16:creationId xmlns:a16="http://schemas.microsoft.com/office/drawing/2014/main" id="{8F7C7993-930E-0685-D4C2-00C3C7824CD1}"/>
              </a:ext>
            </a:extLst>
          </p:cNvPr>
          <p:cNvSpPr>
            <a:spLocks noGrp="1"/>
          </p:cNvSpPr>
          <p:nvPr>
            <p:ph type="title" hasCustomPrompt="1"/>
          </p:nvPr>
        </p:nvSpPr>
        <p:spPr>
          <a:xfrm>
            <a:off x="1044849" y="999287"/>
            <a:ext cx="7115648" cy="2619638"/>
          </a:xfrm>
        </p:spPr>
        <p:txBody>
          <a:bodyPr anchor="t">
            <a:noAutofit/>
          </a:bodyPr>
          <a:lstStyle>
            <a:lvl1pPr>
              <a:lnSpc>
                <a:spcPts val="5680"/>
              </a:lnSpc>
              <a:defRPr sz="5400">
                <a:solidFill>
                  <a:schemeClr val="accent2"/>
                </a:solidFill>
              </a:defRPr>
            </a:lvl1pPr>
          </a:lstStyle>
          <a:p>
            <a:r>
              <a:rPr lang="en-US" dirty="0"/>
              <a:t>Section Title</a:t>
            </a:r>
          </a:p>
        </p:txBody>
      </p:sp>
      <p:grpSp>
        <p:nvGrpSpPr>
          <p:cNvPr id="10" name="Group 9">
            <a:extLst>
              <a:ext uri="{FF2B5EF4-FFF2-40B4-BE49-F238E27FC236}">
                <a16:creationId xmlns:a16="http://schemas.microsoft.com/office/drawing/2014/main" id="{623BD3AF-C687-C657-57A0-DD89A6752553}"/>
              </a:ext>
            </a:extLst>
          </p:cNvPr>
          <p:cNvGrpSpPr/>
          <p:nvPr userDrawn="1"/>
        </p:nvGrpSpPr>
        <p:grpSpPr>
          <a:xfrm>
            <a:off x="959785" y="4546746"/>
            <a:ext cx="2467259" cy="1657554"/>
            <a:chOff x="462377" y="4514906"/>
            <a:chExt cx="2141926" cy="1438989"/>
          </a:xfrm>
        </p:grpSpPr>
        <p:sp>
          <p:nvSpPr>
            <p:cNvPr id="11" name="Oval 10">
              <a:extLst>
                <a:ext uri="{FF2B5EF4-FFF2-40B4-BE49-F238E27FC236}">
                  <a16:creationId xmlns:a16="http://schemas.microsoft.com/office/drawing/2014/main" id="{BE6E1CB5-87E5-3359-48F1-4BB95251160F}"/>
                </a:ext>
              </a:extLst>
            </p:cNvPr>
            <p:cNvSpPr/>
            <p:nvPr/>
          </p:nvSpPr>
          <p:spPr>
            <a:xfrm>
              <a:off x="940654" y="4514906"/>
              <a:ext cx="1162319" cy="116231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12" descr="A red circle on a black background&#10;&#10;Description automatically generated">
              <a:extLst>
                <a:ext uri="{FF2B5EF4-FFF2-40B4-BE49-F238E27FC236}">
                  <a16:creationId xmlns:a16="http://schemas.microsoft.com/office/drawing/2014/main" id="{DC6F06BD-CCE1-7D92-52C2-814EEB7A386C}"/>
                </a:ext>
              </a:extLst>
            </p:cNvPr>
            <p:cNvPicPr>
              <a:picLocks noChangeAspect="1"/>
            </p:cNvPicPr>
            <p:nvPr/>
          </p:nvPicPr>
          <p:blipFill>
            <a:blip r:embed="rId3"/>
            <a:stretch>
              <a:fillRect/>
            </a:stretch>
          </p:blipFill>
          <p:spPr>
            <a:xfrm>
              <a:off x="462377" y="4583595"/>
              <a:ext cx="2141926" cy="1370300"/>
            </a:xfrm>
            <a:prstGeom prst="rect">
              <a:avLst/>
            </a:prstGeom>
          </p:spPr>
        </p:pic>
      </p:grpSp>
      <p:pic>
        <p:nvPicPr>
          <p:cNvPr id="15" name="Picture 14" descr="Logo&#10;&#10;Description automatically generated">
            <a:extLst>
              <a:ext uri="{FF2B5EF4-FFF2-40B4-BE49-F238E27FC236}">
                <a16:creationId xmlns:a16="http://schemas.microsoft.com/office/drawing/2014/main" id="{89F7A574-2A57-3048-B793-1C28A74DC738}"/>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749701" y="4625868"/>
            <a:ext cx="1296035" cy="1368028"/>
          </a:xfrm>
          <a:prstGeom prst="rect">
            <a:avLst/>
          </a:prstGeom>
        </p:spPr>
      </p:pic>
      <p:sp>
        <p:nvSpPr>
          <p:cNvPr id="6" name="Rectangle 5">
            <a:extLst>
              <a:ext uri="{FF2B5EF4-FFF2-40B4-BE49-F238E27FC236}">
                <a16:creationId xmlns:a16="http://schemas.microsoft.com/office/drawing/2014/main" id="{1C0B36FA-4647-5394-EFC0-3DB02F7DC191}"/>
              </a:ext>
            </a:extLst>
          </p:cNvPr>
          <p:cNvSpPr/>
          <p:nvPr userDrawn="1"/>
        </p:nvSpPr>
        <p:spPr>
          <a:xfrm>
            <a:off x="239222" y="218364"/>
            <a:ext cx="11716217" cy="64110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481347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Slide 3">
    <p:bg>
      <p:bgPr>
        <a:solidFill>
          <a:schemeClr val="bg1"/>
        </a:solidFill>
        <a:effectLst/>
      </p:bgPr>
    </p:bg>
    <p:spTree>
      <p:nvGrpSpPr>
        <p:cNvPr id="1" name=""/>
        <p:cNvGrpSpPr/>
        <p:nvPr/>
      </p:nvGrpSpPr>
      <p:grpSpPr>
        <a:xfrm>
          <a:off x="0" y="0"/>
          <a:ext cx="0" cy="0"/>
          <a:chOff x="0" y="0"/>
          <a:chExt cx="0" cy="0"/>
        </a:xfrm>
      </p:grpSpPr>
      <p:pic>
        <p:nvPicPr>
          <p:cNvPr id="2" name="Picture 1" descr="A blue background with a white center&#10;&#10;Description automatically generated">
            <a:extLst>
              <a:ext uri="{FF2B5EF4-FFF2-40B4-BE49-F238E27FC236}">
                <a16:creationId xmlns:a16="http://schemas.microsoft.com/office/drawing/2014/main" id="{9731A23C-617A-F0B8-024D-34E84D578B14}"/>
              </a:ext>
            </a:extLst>
          </p:cNvPr>
          <p:cNvPicPr>
            <a:picLocks noChangeAspect="1"/>
          </p:cNvPicPr>
          <p:nvPr userDrawn="1"/>
        </p:nvPicPr>
        <p:blipFill>
          <a:blip r:embed="rId2"/>
          <a:stretch>
            <a:fillRect/>
          </a:stretch>
        </p:blipFill>
        <p:spPr>
          <a:xfrm>
            <a:off x="268948" y="223521"/>
            <a:ext cx="11679212" cy="6408532"/>
          </a:xfrm>
          <a:prstGeom prst="rect">
            <a:avLst/>
          </a:prstGeom>
        </p:spPr>
      </p:pic>
      <p:grpSp>
        <p:nvGrpSpPr>
          <p:cNvPr id="3" name="Group 2">
            <a:extLst>
              <a:ext uri="{FF2B5EF4-FFF2-40B4-BE49-F238E27FC236}">
                <a16:creationId xmlns:a16="http://schemas.microsoft.com/office/drawing/2014/main" id="{2BC7AAEC-6C42-0A15-281F-E3CA33BD61E1}"/>
              </a:ext>
            </a:extLst>
          </p:cNvPr>
          <p:cNvGrpSpPr/>
          <p:nvPr userDrawn="1"/>
        </p:nvGrpSpPr>
        <p:grpSpPr>
          <a:xfrm>
            <a:off x="8339960" y="-1630"/>
            <a:ext cx="3866526" cy="6879094"/>
            <a:chOff x="8339960" y="-1630"/>
            <a:chExt cx="3866526" cy="6879094"/>
          </a:xfrm>
        </p:grpSpPr>
        <p:sp>
          <p:nvSpPr>
            <p:cNvPr id="4" name="Freeform 3">
              <a:extLst>
                <a:ext uri="{FF2B5EF4-FFF2-40B4-BE49-F238E27FC236}">
                  <a16:creationId xmlns:a16="http://schemas.microsoft.com/office/drawing/2014/main" id="{9016812F-9299-679D-BCBC-10F3E9A7E212}"/>
                </a:ext>
              </a:extLst>
            </p:cNvPr>
            <p:cNvSpPr/>
            <p:nvPr/>
          </p:nvSpPr>
          <p:spPr>
            <a:xfrm>
              <a:off x="8339960" y="-1630"/>
              <a:ext cx="3863616" cy="3935761"/>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 name="connsiteX0" fmla="*/ 0 w 1729151"/>
                <a:gd name="connsiteY0" fmla="*/ 0 h 1680603"/>
                <a:gd name="connsiteX1" fmla="*/ 1721402 w 1729151"/>
                <a:gd name="connsiteY1" fmla="*/ 1680603 h 1680603"/>
                <a:gd name="connsiteX2" fmla="*/ 1729151 w 1729151"/>
                <a:gd name="connsiteY2" fmla="*/ 692 h 1680603"/>
                <a:gd name="connsiteX3" fmla="*/ 0 w 1729151"/>
                <a:gd name="connsiteY3" fmla="*/ 0 h 1680603"/>
              </a:gdLst>
              <a:ahLst/>
              <a:cxnLst>
                <a:cxn ang="0">
                  <a:pos x="connsiteX0" y="connsiteY0"/>
                </a:cxn>
                <a:cxn ang="0">
                  <a:pos x="connsiteX1" y="connsiteY1"/>
                </a:cxn>
                <a:cxn ang="0">
                  <a:pos x="connsiteX2" y="connsiteY2"/>
                </a:cxn>
                <a:cxn ang="0">
                  <a:pos x="connsiteX3" y="connsiteY3"/>
                </a:cxn>
              </a:cxnLst>
              <a:rect l="l" t="t" r="r" b="b"/>
              <a:pathLst>
                <a:path w="1729151" h="1680603">
                  <a:moveTo>
                    <a:pt x="0" y="0"/>
                  </a:moveTo>
                  <a:lnTo>
                    <a:pt x="1721402" y="1680603"/>
                  </a:lnTo>
                  <a:lnTo>
                    <a:pt x="1729151" y="692"/>
                  </a:lnTo>
                  <a:lnTo>
                    <a:pt x="0" y="0"/>
                  </a:lnTo>
                  <a:close/>
                </a:path>
              </a:pathLst>
            </a:custGeom>
            <a:solidFill>
              <a:schemeClr val="accent1">
                <a:alpha val="401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4">
              <a:extLst>
                <a:ext uri="{FF2B5EF4-FFF2-40B4-BE49-F238E27FC236}">
                  <a16:creationId xmlns:a16="http://schemas.microsoft.com/office/drawing/2014/main" id="{E89019A0-6507-88A4-99B9-CAD7112C0555}"/>
                </a:ext>
              </a:extLst>
            </p:cNvPr>
            <p:cNvSpPr/>
            <p:nvPr userDrawn="1"/>
          </p:nvSpPr>
          <p:spPr>
            <a:xfrm rot="5400000">
              <a:off x="8447178" y="3118157"/>
              <a:ext cx="3838021" cy="3680594"/>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 name="connsiteX0" fmla="*/ 0 w 1754529"/>
                <a:gd name="connsiteY0" fmla="*/ 1269 h 1679911"/>
                <a:gd name="connsiteX1" fmla="*/ 1746780 w 1754529"/>
                <a:gd name="connsiteY1" fmla="*/ 1679911 h 1679911"/>
                <a:gd name="connsiteX2" fmla="*/ 1754529 w 1754529"/>
                <a:gd name="connsiteY2" fmla="*/ 0 h 1679911"/>
                <a:gd name="connsiteX3" fmla="*/ 0 w 1754529"/>
                <a:gd name="connsiteY3" fmla="*/ 1269 h 1679911"/>
                <a:gd name="connsiteX0" fmla="*/ 0 w 1751764"/>
                <a:gd name="connsiteY0" fmla="*/ 4033 h 1679911"/>
                <a:gd name="connsiteX1" fmla="*/ 1744015 w 1751764"/>
                <a:gd name="connsiteY1" fmla="*/ 1679911 h 1679911"/>
                <a:gd name="connsiteX2" fmla="*/ 1751764 w 1751764"/>
                <a:gd name="connsiteY2" fmla="*/ 0 h 1679911"/>
                <a:gd name="connsiteX3" fmla="*/ 0 w 1751764"/>
                <a:gd name="connsiteY3" fmla="*/ 4033 h 1679911"/>
              </a:gdLst>
              <a:ahLst/>
              <a:cxnLst>
                <a:cxn ang="0">
                  <a:pos x="connsiteX0" y="connsiteY0"/>
                </a:cxn>
                <a:cxn ang="0">
                  <a:pos x="connsiteX1" y="connsiteY1"/>
                </a:cxn>
                <a:cxn ang="0">
                  <a:pos x="connsiteX2" y="connsiteY2"/>
                </a:cxn>
                <a:cxn ang="0">
                  <a:pos x="connsiteX3" y="connsiteY3"/>
                </a:cxn>
              </a:cxnLst>
              <a:rect l="l" t="t" r="r" b="b"/>
              <a:pathLst>
                <a:path w="1751764" h="1679911">
                  <a:moveTo>
                    <a:pt x="0" y="4033"/>
                  </a:moveTo>
                  <a:lnTo>
                    <a:pt x="1744015" y="1679911"/>
                  </a:lnTo>
                  <a:lnTo>
                    <a:pt x="1751764" y="0"/>
                  </a:lnTo>
                  <a:lnTo>
                    <a:pt x="0" y="4033"/>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Picture 5">
            <a:extLst>
              <a:ext uri="{FF2B5EF4-FFF2-40B4-BE49-F238E27FC236}">
                <a16:creationId xmlns:a16="http://schemas.microsoft.com/office/drawing/2014/main" id="{100AC274-D996-C9B1-15BD-424087DD8AF6}"/>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l="-1" r="-1905"/>
          <a:stretch/>
        </p:blipFill>
        <p:spPr>
          <a:xfrm>
            <a:off x="53963" y="6648157"/>
            <a:ext cx="161022" cy="169085"/>
          </a:xfrm>
          <a:prstGeom prst="rect">
            <a:avLst/>
          </a:prstGeom>
        </p:spPr>
      </p:pic>
      <p:sp>
        <p:nvSpPr>
          <p:cNvPr id="7" name="TextBox 6">
            <a:extLst>
              <a:ext uri="{FF2B5EF4-FFF2-40B4-BE49-F238E27FC236}">
                <a16:creationId xmlns:a16="http://schemas.microsoft.com/office/drawing/2014/main" id="{E6E0C526-3D5C-D8AA-1D36-6049B577408A}"/>
              </a:ext>
            </a:extLst>
          </p:cNvPr>
          <p:cNvSpPr txBox="1"/>
          <p:nvPr userDrawn="1"/>
        </p:nvSpPr>
        <p:spPr>
          <a:xfrm>
            <a:off x="333443" y="6702707"/>
            <a:ext cx="7543800" cy="84639"/>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550" b="0" i="0" u="none" strike="noStrike" kern="1200" cap="none" spc="0" normalizeH="0" baseline="0" noProof="0" dirty="0">
                <a:ln>
                  <a:noFill/>
                </a:ln>
                <a:solidFill>
                  <a:schemeClr val="tx1">
                    <a:lumMod val="50000"/>
                  </a:schemeClr>
                </a:solidFill>
                <a:effectLst/>
                <a:uLnTx/>
                <a:uFillTx/>
                <a:latin typeface="Arial"/>
                <a:ea typeface="+mn-ea"/>
                <a:cs typeface="Arial" panose="020B0604020202020204" pitchFamily="34" charset="0"/>
              </a:rPr>
              <a:t>This document is </a:t>
            </a:r>
            <a:r>
              <a:rPr kumimoji="0" lang="en-US" sz="550" b="0" i="0" u="sng" strike="noStrike" kern="1200" cap="none" spc="0" normalizeH="0" baseline="0" noProof="0" dirty="0">
                <a:ln>
                  <a:noFill/>
                </a:ln>
                <a:solidFill>
                  <a:schemeClr val="tx1">
                    <a:lumMod val="50000"/>
                  </a:schemeClr>
                </a:solidFill>
                <a:effectLst/>
                <a:uLnTx/>
                <a:uFillTx/>
                <a:latin typeface="Arial"/>
                <a:ea typeface="+mn-ea"/>
                <a:cs typeface="Arial" panose="020B0604020202020204" pitchFamily="34" charset="0"/>
              </a:rPr>
              <a:t>not</a:t>
            </a:r>
            <a:r>
              <a:rPr kumimoji="0" lang="en-US" sz="550" b="0" i="0" u="none" strike="noStrike" kern="1200" cap="none" spc="0" normalizeH="0" baseline="0" noProof="0" dirty="0">
                <a:ln>
                  <a:noFill/>
                </a:ln>
                <a:solidFill>
                  <a:schemeClr val="tx1">
                    <a:lumMod val="50000"/>
                  </a:schemeClr>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sp>
        <p:nvSpPr>
          <p:cNvPr id="8" name="Freeform 7">
            <a:extLst>
              <a:ext uri="{FF2B5EF4-FFF2-40B4-BE49-F238E27FC236}">
                <a16:creationId xmlns:a16="http://schemas.microsoft.com/office/drawing/2014/main" id="{0A9C1C60-E4FF-3284-71A4-F1C3091C4BE4}"/>
              </a:ext>
            </a:extLst>
          </p:cNvPr>
          <p:cNvSpPr/>
          <p:nvPr userDrawn="1"/>
        </p:nvSpPr>
        <p:spPr>
          <a:xfrm>
            <a:off x="10601286" y="-4111"/>
            <a:ext cx="1602290" cy="1545832"/>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 name="connsiteX0" fmla="*/ 0 w 1741266"/>
              <a:gd name="connsiteY0" fmla="*/ 20361 h 1679911"/>
              <a:gd name="connsiteX1" fmla="*/ 1733517 w 1741266"/>
              <a:gd name="connsiteY1" fmla="*/ 1679911 h 1679911"/>
              <a:gd name="connsiteX2" fmla="*/ 1741266 w 1741266"/>
              <a:gd name="connsiteY2" fmla="*/ 0 h 1679911"/>
              <a:gd name="connsiteX3" fmla="*/ 0 w 1741266"/>
              <a:gd name="connsiteY3" fmla="*/ 20361 h 1679911"/>
              <a:gd name="connsiteX0" fmla="*/ 0 w 1741266"/>
              <a:gd name="connsiteY0" fmla="*/ 7097 h 1679911"/>
              <a:gd name="connsiteX1" fmla="*/ 1733517 w 1741266"/>
              <a:gd name="connsiteY1" fmla="*/ 1679911 h 1679911"/>
              <a:gd name="connsiteX2" fmla="*/ 1741266 w 1741266"/>
              <a:gd name="connsiteY2" fmla="*/ 0 h 1679911"/>
              <a:gd name="connsiteX3" fmla="*/ 0 w 1741266"/>
              <a:gd name="connsiteY3" fmla="*/ 7097 h 1679911"/>
            </a:gdLst>
            <a:ahLst/>
            <a:cxnLst>
              <a:cxn ang="0">
                <a:pos x="connsiteX0" y="connsiteY0"/>
              </a:cxn>
              <a:cxn ang="0">
                <a:pos x="connsiteX1" y="connsiteY1"/>
              </a:cxn>
              <a:cxn ang="0">
                <a:pos x="connsiteX2" y="connsiteY2"/>
              </a:cxn>
              <a:cxn ang="0">
                <a:pos x="connsiteX3" y="connsiteY3"/>
              </a:cxn>
            </a:cxnLst>
            <a:rect l="l" t="t" r="r" b="b"/>
            <a:pathLst>
              <a:path w="1741266" h="1679911">
                <a:moveTo>
                  <a:pt x="0" y="7097"/>
                </a:moveTo>
                <a:lnTo>
                  <a:pt x="1733517" y="1679911"/>
                </a:lnTo>
                <a:lnTo>
                  <a:pt x="1741266" y="0"/>
                </a:lnTo>
                <a:lnTo>
                  <a:pt x="0" y="7097"/>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35" name="Picture 34" descr="Logo&#10;&#10;Description automatically generated">
            <a:extLst>
              <a:ext uri="{FF2B5EF4-FFF2-40B4-BE49-F238E27FC236}">
                <a16:creationId xmlns:a16="http://schemas.microsoft.com/office/drawing/2014/main" id="{CA9C73F9-47A2-B510-842C-AAD01E9DA8F0}"/>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3834765" y="4625868"/>
            <a:ext cx="1296035" cy="1368028"/>
          </a:xfrm>
          <a:prstGeom prst="rect">
            <a:avLst/>
          </a:prstGeom>
        </p:spPr>
      </p:pic>
      <p:grpSp>
        <p:nvGrpSpPr>
          <p:cNvPr id="36" name="Group 35">
            <a:extLst>
              <a:ext uri="{FF2B5EF4-FFF2-40B4-BE49-F238E27FC236}">
                <a16:creationId xmlns:a16="http://schemas.microsoft.com/office/drawing/2014/main" id="{329339D8-634A-7175-5E04-B35A86440F1C}"/>
              </a:ext>
            </a:extLst>
          </p:cNvPr>
          <p:cNvGrpSpPr/>
          <p:nvPr userDrawn="1"/>
        </p:nvGrpSpPr>
        <p:grpSpPr>
          <a:xfrm>
            <a:off x="1044849" y="4609406"/>
            <a:ext cx="2426947" cy="1599280"/>
            <a:chOff x="940396" y="4573691"/>
            <a:chExt cx="2542370" cy="1675338"/>
          </a:xfrm>
        </p:grpSpPr>
        <p:pic>
          <p:nvPicPr>
            <p:cNvPr id="37" name="Picture 36" descr="Logo&#10;&#10;Description automatically generated">
              <a:extLst>
                <a:ext uri="{FF2B5EF4-FFF2-40B4-BE49-F238E27FC236}">
                  <a16:creationId xmlns:a16="http://schemas.microsoft.com/office/drawing/2014/main" id="{E0AFBB0D-A9D0-9E6D-F201-2A83A5DDE1B7}"/>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940396" y="5828300"/>
              <a:ext cx="2491753" cy="420729"/>
            </a:xfrm>
            <a:prstGeom prst="rect">
              <a:avLst/>
            </a:prstGeom>
          </p:spPr>
        </p:pic>
        <p:pic>
          <p:nvPicPr>
            <p:cNvPr id="38" name="Picture 37" descr="Logo, icon, company name&#10;&#10;Description automatically generated">
              <a:extLst>
                <a:ext uri="{FF2B5EF4-FFF2-40B4-BE49-F238E27FC236}">
                  <a16:creationId xmlns:a16="http://schemas.microsoft.com/office/drawing/2014/main" id="{91D4B6CF-7DA3-79C5-CE0A-ED759866710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40396" y="4573691"/>
              <a:ext cx="2542370" cy="1254609"/>
            </a:xfrm>
            <a:prstGeom prst="rect">
              <a:avLst/>
            </a:prstGeom>
          </p:spPr>
        </p:pic>
      </p:grpSp>
    </p:spTree>
    <p:extLst>
      <p:ext uri="{BB962C8B-B14F-4D97-AF65-F5344CB8AC3E}">
        <p14:creationId xmlns:p14="http://schemas.microsoft.com/office/powerpoint/2010/main" val="14905154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itle Slide 3">
    <p:bg>
      <p:bgPr>
        <a:solidFill>
          <a:schemeClr val="bg1"/>
        </a:solidFill>
        <a:effectLst/>
      </p:bgPr>
    </p:bg>
    <p:spTree>
      <p:nvGrpSpPr>
        <p:cNvPr id="1" name=""/>
        <p:cNvGrpSpPr/>
        <p:nvPr/>
      </p:nvGrpSpPr>
      <p:grpSpPr>
        <a:xfrm>
          <a:off x="0" y="0"/>
          <a:ext cx="0" cy="0"/>
          <a:chOff x="0" y="0"/>
          <a:chExt cx="0" cy="0"/>
        </a:xfrm>
      </p:grpSpPr>
      <p:pic>
        <p:nvPicPr>
          <p:cNvPr id="2" name="Picture 1" descr="A blue background with a white center&#10;&#10;Description automatically generated">
            <a:extLst>
              <a:ext uri="{FF2B5EF4-FFF2-40B4-BE49-F238E27FC236}">
                <a16:creationId xmlns:a16="http://schemas.microsoft.com/office/drawing/2014/main" id="{3518DD2E-C949-FDFE-4715-0ACC2F92EDC1}"/>
              </a:ext>
            </a:extLst>
          </p:cNvPr>
          <p:cNvPicPr>
            <a:picLocks noChangeAspect="1"/>
          </p:cNvPicPr>
          <p:nvPr userDrawn="1"/>
        </p:nvPicPr>
        <p:blipFill>
          <a:blip r:embed="rId2"/>
          <a:stretch>
            <a:fillRect/>
          </a:stretch>
        </p:blipFill>
        <p:spPr>
          <a:xfrm>
            <a:off x="268948" y="223521"/>
            <a:ext cx="11679212" cy="6408532"/>
          </a:xfrm>
          <a:prstGeom prst="rect">
            <a:avLst/>
          </a:prstGeom>
        </p:spPr>
      </p:pic>
      <p:grpSp>
        <p:nvGrpSpPr>
          <p:cNvPr id="3" name="Group 2">
            <a:extLst>
              <a:ext uri="{FF2B5EF4-FFF2-40B4-BE49-F238E27FC236}">
                <a16:creationId xmlns:a16="http://schemas.microsoft.com/office/drawing/2014/main" id="{4A34326F-2D1F-1D8B-EE8A-C97C6515E147}"/>
              </a:ext>
            </a:extLst>
          </p:cNvPr>
          <p:cNvGrpSpPr/>
          <p:nvPr userDrawn="1"/>
        </p:nvGrpSpPr>
        <p:grpSpPr>
          <a:xfrm>
            <a:off x="8339960" y="-1630"/>
            <a:ext cx="3866526" cy="6879094"/>
            <a:chOff x="8339960" y="-1630"/>
            <a:chExt cx="3866526" cy="6879094"/>
          </a:xfrm>
        </p:grpSpPr>
        <p:sp>
          <p:nvSpPr>
            <p:cNvPr id="4" name="Freeform 3">
              <a:extLst>
                <a:ext uri="{FF2B5EF4-FFF2-40B4-BE49-F238E27FC236}">
                  <a16:creationId xmlns:a16="http://schemas.microsoft.com/office/drawing/2014/main" id="{2DDBBCE5-085F-9F76-38BF-28A58F065100}"/>
                </a:ext>
              </a:extLst>
            </p:cNvPr>
            <p:cNvSpPr/>
            <p:nvPr/>
          </p:nvSpPr>
          <p:spPr>
            <a:xfrm>
              <a:off x="8339960" y="-1630"/>
              <a:ext cx="3863616" cy="3935761"/>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 name="connsiteX0" fmla="*/ 0 w 1729151"/>
                <a:gd name="connsiteY0" fmla="*/ 0 h 1680603"/>
                <a:gd name="connsiteX1" fmla="*/ 1721402 w 1729151"/>
                <a:gd name="connsiteY1" fmla="*/ 1680603 h 1680603"/>
                <a:gd name="connsiteX2" fmla="*/ 1729151 w 1729151"/>
                <a:gd name="connsiteY2" fmla="*/ 692 h 1680603"/>
                <a:gd name="connsiteX3" fmla="*/ 0 w 1729151"/>
                <a:gd name="connsiteY3" fmla="*/ 0 h 1680603"/>
              </a:gdLst>
              <a:ahLst/>
              <a:cxnLst>
                <a:cxn ang="0">
                  <a:pos x="connsiteX0" y="connsiteY0"/>
                </a:cxn>
                <a:cxn ang="0">
                  <a:pos x="connsiteX1" y="connsiteY1"/>
                </a:cxn>
                <a:cxn ang="0">
                  <a:pos x="connsiteX2" y="connsiteY2"/>
                </a:cxn>
                <a:cxn ang="0">
                  <a:pos x="connsiteX3" y="connsiteY3"/>
                </a:cxn>
              </a:cxnLst>
              <a:rect l="l" t="t" r="r" b="b"/>
              <a:pathLst>
                <a:path w="1729151" h="1680603">
                  <a:moveTo>
                    <a:pt x="0" y="0"/>
                  </a:moveTo>
                  <a:lnTo>
                    <a:pt x="1721402" y="1680603"/>
                  </a:lnTo>
                  <a:lnTo>
                    <a:pt x="1729151" y="692"/>
                  </a:lnTo>
                  <a:lnTo>
                    <a:pt x="0" y="0"/>
                  </a:lnTo>
                  <a:close/>
                </a:path>
              </a:pathLst>
            </a:custGeom>
            <a:solidFill>
              <a:schemeClr val="accent1">
                <a:alpha val="401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4">
              <a:extLst>
                <a:ext uri="{FF2B5EF4-FFF2-40B4-BE49-F238E27FC236}">
                  <a16:creationId xmlns:a16="http://schemas.microsoft.com/office/drawing/2014/main" id="{C6E18A8E-0F20-1E52-C63C-C72D2D37414D}"/>
                </a:ext>
              </a:extLst>
            </p:cNvPr>
            <p:cNvSpPr/>
            <p:nvPr userDrawn="1"/>
          </p:nvSpPr>
          <p:spPr>
            <a:xfrm rot="5400000">
              <a:off x="8447178" y="3118157"/>
              <a:ext cx="3838021" cy="3680594"/>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 name="connsiteX0" fmla="*/ 0 w 1754529"/>
                <a:gd name="connsiteY0" fmla="*/ 1269 h 1679911"/>
                <a:gd name="connsiteX1" fmla="*/ 1746780 w 1754529"/>
                <a:gd name="connsiteY1" fmla="*/ 1679911 h 1679911"/>
                <a:gd name="connsiteX2" fmla="*/ 1754529 w 1754529"/>
                <a:gd name="connsiteY2" fmla="*/ 0 h 1679911"/>
                <a:gd name="connsiteX3" fmla="*/ 0 w 1754529"/>
                <a:gd name="connsiteY3" fmla="*/ 1269 h 1679911"/>
                <a:gd name="connsiteX0" fmla="*/ 0 w 1751764"/>
                <a:gd name="connsiteY0" fmla="*/ 4033 h 1679911"/>
                <a:gd name="connsiteX1" fmla="*/ 1744015 w 1751764"/>
                <a:gd name="connsiteY1" fmla="*/ 1679911 h 1679911"/>
                <a:gd name="connsiteX2" fmla="*/ 1751764 w 1751764"/>
                <a:gd name="connsiteY2" fmla="*/ 0 h 1679911"/>
                <a:gd name="connsiteX3" fmla="*/ 0 w 1751764"/>
                <a:gd name="connsiteY3" fmla="*/ 4033 h 1679911"/>
              </a:gdLst>
              <a:ahLst/>
              <a:cxnLst>
                <a:cxn ang="0">
                  <a:pos x="connsiteX0" y="connsiteY0"/>
                </a:cxn>
                <a:cxn ang="0">
                  <a:pos x="connsiteX1" y="connsiteY1"/>
                </a:cxn>
                <a:cxn ang="0">
                  <a:pos x="connsiteX2" y="connsiteY2"/>
                </a:cxn>
                <a:cxn ang="0">
                  <a:pos x="connsiteX3" y="connsiteY3"/>
                </a:cxn>
              </a:cxnLst>
              <a:rect l="l" t="t" r="r" b="b"/>
              <a:pathLst>
                <a:path w="1751764" h="1679911">
                  <a:moveTo>
                    <a:pt x="0" y="4033"/>
                  </a:moveTo>
                  <a:lnTo>
                    <a:pt x="1744015" y="1679911"/>
                  </a:lnTo>
                  <a:lnTo>
                    <a:pt x="1751764" y="0"/>
                  </a:lnTo>
                  <a:lnTo>
                    <a:pt x="0" y="4033"/>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Freeform 5">
            <a:extLst>
              <a:ext uri="{FF2B5EF4-FFF2-40B4-BE49-F238E27FC236}">
                <a16:creationId xmlns:a16="http://schemas.microsoft.com/office/drawing/2014/main" id="{2D20A02A-5AEC-DB97-3183-3F9033D9F7CF}"/>
              </a:ext>
            </a:extLst>
          </p:cNvPr>
          <p:cNvSpPr/>
          <p:nvPr userDrawn="1"/>
        </p:nvSpPr>
        <p:spPr>
          <a:xfrm>
            <a:off x="10601286" y="-4111"/>
            <a:ext cx="1602290" cy="1545832"/>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 name="connsiteX0" fmla="*/ 0 w 1741266"/>
              <a:gd name="connsiteY0" fmla="*/ 20361 h 1679911"/>
              <a:gd name="connsiteX1" fmla="*/ 1733517 w 1741266"/>
              <a:gd name="connsiteY1" fmla="*/ 1679911 h 1679911"/>
              <a:gd name="connsiteX2" fmla="*/ 1741266 w 1741266"/>
              <a:gd name="connsiteY2" fmla="*/ 0 h 1679911"/>
              <a:gd name="connsiteX3" fmla="*/ 0 w 1741266"/>
              <a:gd name="connsiteY3" fmla="*/ 20361 h 1679911"/>
              <a:gd name="connsiteX0" fmla="*/ 0 w 1741266"/>
              <a:gd name="connsiteY0" fmla="*/ 7097 h 1679911"/>
              <a:gd name="connsiteX1" fmla="*/ 1733517 w 1741266"/>
              <a:gd name="connsiteY1" fmla="*/ 1679911 h 1679911"/>
              <a:gd name="connsiteX2" fmla="*/ 1741266 w 1741266"/>
              <a:gd name="connsiteY2" fmla="*/ 0 h 1679911"/>
              <a:gd name="connsiteX3" fmla="*/ 0 w 1741266"/>
              <a:gd name="connsiteY3" fmla="*/ 7097 h 1679911"/>
            </a:gdLst>
            <a:ahLst/>
            <a:cxnLst>
              <a:cxn ang="0">
                <a:pos x="connsiteX0" y="connsiteY0"/>
              </a:cxn>
              <a:cxn ang="0">
                <a:pos x="connsiteX1" y="connsiteY1"/>
              </a:cxn>
              <a:cxn ang="0">
                <a:pos x="connsiteX2" y="connsiteY2"/>
              </a:cxn>
              <a:cxn ang="0">
                <a:pos x="connsiteX3" y="connsiteY3"/>
              </a:cxn>
            </a:cxnLst>
            <a:rect l="l" t="t" r="r" b="b"/>
            <a:pathLst>
              <a:path w="1741266" h="1679911">
                <a:moveTo>
                  <a:pt x="0" y="7097"/>
                </a:moveTo>
                <a:lnTo>
                  <a:pt x="1733517" y="1679911"/>
                </a:lnTo>
                <a:lnTo>
                  <a:pt x="1741266" y="0"/>
                </a:lnTo>
                <a:lnTo>
                  <a:pt x="0" y="7097"/>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9" name="Title 1">
            <a:extLst>
              <a:ext uri="{FF2B5EF4-FFF2-40B4-BE49-F238E27FC236}">
                <a16:creationId xmlns:a16="http://schemas.microsoft.com/office/drawing/2014/main" id="{8F7C7993-930E-0685-D4C2-00C3C7824CD1}"/>
              </a:ext>
            </a:extLst>
          </p:cNvPr>
          <p:cNvSpPr>
            <a:spLocks noGrp="1"/>
          </p:cNvSpPr>
          <p:nvPr>
            <p:ph type="title" hasCustomPrompt="1"/>
          </p:nvPr>
        </p:nvSpPr>
        <p:spPr>
          <a:xfrm>
            <a:off x="1044849" y="809362"/>
            <a:ext cx="7115648" cy="2619638"/>
          </a:xfrm>
        </p:spPr>
        <p:txBody>
          <a:bodyPr anchor="t">
            <a:noAutofit/>
          </a:bodyPr>
          <a:lstStyle>
            <a:lvl1pPr>
              <a:lnSpc>
                <a:spcPts val="5680"/>
              </a:lnSpc>
              <a:defRPr sz="5400">
                <a:solidFill>
                  <a:schemeClr val="bg1"/>
                </a:solidFill>
              </a:defRPr>
            </a:lvl1pPr>
          </a:lstStyle>
          <a:p>
            <a:r>
              <a:rPr lang="en-US" dirty="0"/>
              <a:t>Section Title</a:t>
            </a:r>
          </a:p>
        </p:txBody>
      </p:sp>
      <p:pic>
        <p:nvPicPr>
          <p:cNvPr id="35" name="Picture 34" descr="Logo&#10;&#10;Description automatically generated">
            <a:extLst>
              <a:ext uri="{FF2B5EF4-FFF2-40B4-BE49-F238E27FC236}">
                <a16:creationId xmlns:a16="http://schemas.microsoft.com/office/drawing/2014/main" id="{CA9C73F9-47A2-B510-842C-AAD01E9DA8F0}"/>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834765" y="4625868"/>
            <a:ext cx="1296035" cy="1368028"/>
          </a:xfrm>
          <a:prstGeom prst="rect">
            <a:avLst/>
          </a:prstGeom>
        </p:spPr>
      </p:pic>
      <p:pic>
        <p:nvPicPr>
          <p:cNvPr id="18" name="Picture 17">
            <a:extLst>
              <a:ext uri="{FF2B5EF4-FFF2-40B4-BE49-F238E27FC236}">
                <a16:creationId xmlns:a16="http://schemas.microsoft.com/office/drawing/2014/main" id="{696C6211-4026-E1FF-4A42-6DE2D55C8934}"/>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l="-1" r="-1905"/>
          <a:stretch/>
        </p:blipFill>
        <p:spPr>
          <a:xfrm>
            <a:off x="53963" y="6648157"/>
            <a:ext cx="161022" cy="169085"/>
          </a:xfrm>
          <a:prstGeom prst="rect">
            <a:avLst/>
          </a:prstGeom>
        </p:spPr>
      </p:pic>
      <p:grpSp>
        <p:nvGrpSpPr>
          <p:cNvPr id="36" name="Group 35">
            <a:extLst>
              <a:ext uri="{FF2B5EF4-FFF2-40B4-BE49-F238E27FC236}">
                <a16:creationId xmlns:a16="http://schemas.microsoft.com/office/drawing/2014/main" id="{329339D8-634A-7175-5E04-B35A86440F1C}"/>
              </a:ext>
            </a:extLst>
          </p:cNvPr>
          <p:cNvGrpSpPr/>
          <p:nvPr userDrawn="1"/>
        </p:nvGrpSpPr>
        <p:grpSpPr>
          <a:xfrm>
            <a:off x="1044849" y="4609406"/>
            <a:ext cx="2426947" cy="1599280"/>
            <a:chOff x="940396" y="4573691"/>
            <a:chExt cx="2542370" cy="1675338"/>
          </a:xfrm>
        </p:grpSpPr>
        <p:pic>
          <p:nvPicPr>
            <p:cNvPr id="37" name="Picture 36" descr="Logo&#10;&#10;Description automatically generated">
              <a:extLst>
                <a:ext uri="{FF2B5EF4-FFF2-40B4-BE49-F238E27FC236}">
                  <a16:creationId xmlns:a16="http://schemas.microsoft.com/office/drawing/2014/main" id="{E0AFBB0D-A9D0-9E6D-F201-2A83A5DDE1B7}"/>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a:stretch/>
          </p:blipFill>
          <p:spPr>
            <a:xfrm>
              <a:off x="940396" y="5828300"/>
              <a:ext cx="2491753" cy="420729"/>
            </a:xfrm>
            <a:prstGeom prst="rect">
              <a:avLst/>
            </a:prstGeom>
          </p:spPr>
        </p:pic>
        <p:pic>
          <p:nvPicPr>
            <p:cNvPr id="38" name="Picture 37" descr="Logo, icon, company name&#10;&#10;Description automatically generated">
              <a:extLst>
                <a:ext uri="{FF2B5EF4-FFF2-40B4-BE49-F238E27FC236}">
                  <a16:creationId xmlns:a16="http://schemas.microsoft.com/office/drawing/2014/main" id="{91D4B6CF-7DA3-79C5-CE0A-ED759866710F}"/>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940396" y="4573691"/>
              <a:ext cx="2542370" cy="1254609"/>
            </a:xfrm>
            <a:prstGeom prst="rect">
              <a:avLst/>
            </a:prstGeom>
          </p:spPr>
        </p:pic>
      </p:grpSp>
      <p:sp>
        <p:nvSpPr>
          <p:cNvPr id="39" name="TextBox 38">
            <a:extLst>
              <a:ext uri="{FF2B5EF4-FFF2-40B4-BE49-F238E27FC236}">
                <a16:creationId xmlns:a16="http://schemas.microsoft.com/office/drawing/2014/main" id="{1A1D8392-AC64-E3A8-CA7A-2328E17E86F4}"/>
              </a:ext>
            </a:extLst>
          </p:cNvPr>
          <p:cNvSpPr txBox="1"/>
          <p:nvPr userDrawn="1"/>
        </p:nvSpPr>
        <p:spPr>
          <a:xfrm>
            <a:off x="333443" y="6702707"/>
            <a:ext cx="7543800" cy="84639"/>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550" b="0" i="0" u="none" strike="noStrike" kern="1200" cap="none" spc="0" normalizeH="0" baseline="0" noProof="0" dirty="0">
                <a:ln>
                  <a:noFill/>
                </a:ln>
                <a:solidFill>
                  <a:schemeClr val="tx1">
                    <a:lumMod val="50000"/>
                  </a:schemeClr>
                </a:solidFill>
                <a:effectLst/>
                <a:uLnTx/>
                <a:uFillTx/>
                <a:latin typeface="Arial"/>
                <a:ea typeface="+mn-ea"/>
                <a:cs typeface="Arial" panose="020B0604020202020204" pitchFamily="34" charset="0"/>
              </a:rPr>
              <a:t>This document is </a:t>
            </a:r>
            <a:r>
              <a:rPr kumimoji="0" lang="en-US" sz="550" b="0" i="0" u="sng" strike="noStrike" kern="1200" cap="none" spc="0" normalizeH="0" baseline="0" noProof="0" dirty="0">
                <a:ln>
                  <a:noFill/>
                </a:ln>
                <a:solidFill>
                  <a:schemeClr val="tx1">
                    <a:lumMod val="50000"/>
                  </a:schemeClr>
                </a:solidFill>
                <a:effectLst/>
                <a:uLnTx/>
                <a:uFillTx/>
                <a:latin typeface="Arial"/>
                <a:ea typeface="+mn-ea"/>
                <a:cs typeface="Arial" panose="020B0604020202020204" pitchFamily="34" charset="0"/>
              </a:rPr>
              <a:t>not</a:t>
            </a:r>
            <a:r>
              <a:rPr kumimoji="0" lang="en-US" sz="550" b="0" i="0" u="none" strike="noStrike" kern="1200" cap="none" spc="0" normalizeH="0" baseline="0" noProof="0" dirty="0">
                <a:ln>
                  <a:noFill/>
                </a:ln>
                <a:solidFill>
                  <a:schemeClr val="tx1">
                    <a:lumMod val="50000"/>
                  </a:schemeClr>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sp>
        <p:nvSpPr>
          <p:cNvPr id="7" name="Slide Number Placeholder 3">
            <a:extLst>
              <a:ext uri="{FF2B5EF4-FFF2-40B4-BE49-F238E27FC236}">
                <a16:creationId xmlns:a16="http://schemas.microsoft.com/office/drawing/2014/main" id="{458AC630-B0E2-C476-F501-C9ED3B3357F2}"/>
              </a:ext>
            </a:extLst>
          </p:cNvPr>
          <p:cNvSpPr txBox="1">
            <a:spLocks/>
          </p:cNvSpPr>
          <p:nvPr userDrawn="1"/>
        </p:nvSpPr>
        <p:spPr>
          <a:xfrm>
            <a:off x="11659838" y="6702014"/>
            <a:ext cx="532161" cy="145424"/>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800" b="1" smtClean="0"/>
              <a:pPr>
                <a:defRPr/>
              </a:pPr>
              <a:t>‹#›</a:t>
            </a:fld>
            <a:endParaRPr lang="en-US" sz="800" b="1" dirty="0"/>
          </a:p>
        </p:txBody>
      </p:sp>
    </p:spTree>
    <p:extLst>
      <p:ext uri="{BB962C8B-B14F-4D97-AF65-F5344CB8AC3E}">
        <p14:creationId xmlns:p14="http://schemas.microsoft.com/office/powerpoint/2010/main" val="15725152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Title Slide 3">
    <p:bg>
      <p:bgPr>
        <a:solidFill>
          <a:schemeClr val="bg1"/>
        </a:solidFill>
        <a:effectLst/>
      </p:bgPr>
    </p:bg>
    <p:spTree>
      <p:nvGrpSpPr>
        <p:cNvPr id="1" name=""/>
        <p:cNvGrpSpPr/>
        <p:nvPr/>
      </p:nvGrpSpPr>
      <p:grpSpPr>
        <a:xfrm>
          <a:off x="0" y="0"/>
          <a:ext cx="0" cy="0"/>
          <a:chOff x="0" y="0"/>
          <a:chExt cx="0" cy="0"/>
        </a:xfrm>
      </p:grpSpPr>
      <p:pic>
        <p:nvPicPr>
          <p:cNvPr id="2" name="Picture 1" descr="A blue background with a white center&#10;&#10;Description automatically generated">
            <a:extLst>
              <a:ext uri="{FF2B5EF4-FFF2-40B4-BE49-F238E27FC236}">
                <a16:creationId xmlns:a16="http://schemas.microsoft.com/office/drawing/2014/main" id="{E3635E0E-21F8-56ED-8D33-98AD58A108BF}"/>
              </a:ext>
            </a:extLst>
          </p:cNvPr>
          <p:cNvPicPr>
            <a:picLocks noChangeAspect="1"/>
          </p:cNvPicPr>
          <p:nvPr userDrawn="1"/>
        </p:nvPicPr>
        <p:blipFill>
          <a:blip r:embed="rId2"/>
          <a:stretch>
            <a:fillRect/>
          </a:stretch>
        </p:blipFill>
        <p:spPr>
          <a:xfrm>
            <a:off x="268948" y="223521"/>
            <a:ext cx="11679212" cy="6408532"/>
          </a:xfrm>
          <a:prstGeom prst="rect">
            <a:avLst/>
          </a:prstGeom>
        </p:spPr>
      </p:pic>
      <p:pic>
        <p:nvPicPr>
          <p:cNvPr id="40" name="Picture 39" descr="A picture containing curtain, furniture&#10;&#10;Description automatically generated">
            <a:extLst>
              <a:ext uri="{FF2B5EF4-FFF2-40B4-BE49-F238E27FC236}">
                <a16:creationId xmlns:a16="http://schemas.microsoft.com/office/drawing/2014/main" id="{EC6F8BDD-139A-7406-9CD4-9741406E03B6}"/>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b="32490"/>
          <a:stretch/>
        </p:blipFill>
        <p:spPr>
          <a:xfrm>
            <a:off x="7325139" y="2260282"/>
            <a:ext cx="4433629" cy="4605787"/>
          </a:xfrm>
          <a:prstGeom prst="rect">
            <a:avLst/>
          </a:prstGeom>
        </p:spPr>
      </p:pic>
      <p:grpSp>
        <p:nvGrpSpPr>
          <p:cNvPr id="3" name="Group 2">
            <a:extLst>
              <a:ext uri="{FF2B5EF4-FFF2-40B4-BE49-F238E27FC236}">
                <a16:creationId xmlns:a16="http://schemas.microsoft.com/office/drawing/2014/main" id="{6AB286E4-4ABC-C1D3-E4DF-417D4485A455}"/>
              </a:ext>
            </a:extLst>
          </p:cNvPr>
          <p:cNvGrpSpPr/>
          <p:nvPr userDrawn="1"/>
        </p:nvGrpSpPr>
        <p:grpSpPr>
          <a:xfrm>
            <a:off x="8339960" y="-1630"/>
            <a:ext cx="3866526" cy="6879094"/>
            <a:chOff x="8339960" y="-1630"/>
            <a:chExt cx="3866526" cy="6879094"/>
          </a:xfrm>
        </p:grpSpPr>
        <p:sp>
          <p:nvSpPr>
            <p:cNvPr id="4" name="Freeform 3">
              <a:extLst>
                <a:ext uri="{FF2B5EF4-FFF2-40B4-BE49-F238E27FC236}">
                  <a16:creationId xmlns:a16="http://schemas.microsoft.com/office/drawing/2014/main" id="{D6A19A2D-6B35-70F8-C8E8-D70034812A95}"/>
                </a:ext>
              </a:extLst>
            </p:cNvPr>
            <p:cNvSpPr/>
            <p:nvPr/>
          </p:nvSpPr>
          <p:spPr>
            <a:xfrm>
              <a:off x="8339960" y="-1630"/>
              <a:ext cx="3863616" cy="3935761"/>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 name="connsiteX0" fmla="*/ 0 w 1729151"/>
                <a:gd name="connsiteY0" fmla="*/ 0 h 1680603"/>
                <a:gd name="connsiteX1" fmla="*/ 1721402 w 1729151"/>
                <a:gd name="connsiteY1" fmla="*/ 1680603 h 1680603"/>
                <a:gd name="connsiteX2" fmla="*/ 1729151 w 1729151"/>
                <a:gd name="connsiteY2" fmla="*/ 692 h 1680603"/>
                <a:gd name="connsiteX3" fmla="*/ 0 w 1729151"/>
                <a:gd name="connsiteY3" fmla="*/ 0 h 1680603"/>
              </a:gdLst>
              <a:ahLst/>
              <a:cxnLst>
                <a:cxn ang="0">
                  <a:pos x="connsiteX0" y="connsiteY0"/>
                </a:cxn>
                <a:cxn ang="0">
                  <a:pos x="connsiteX1" y="connsiteY1"/>
                </a:cxn>
                <a:cxn ang="0">
                  <a:pos x="connsiteX2" y="connsiteY2"/>
                </a:cxn>
                <a:cxn ang="0">
                  <a:pos x="connsiteX3" y="connsiteY3"/>
                </a:cxn>
              </a:cxnLst>
              <a:rect l="l" t="t" r="r" b="b"/>
              <a:pathLst>
                <a:path w="1729151" h="1680603">
                  <a:moveTo>
                    <a:pt x="0" y="0"/>
                  </a:moveTo>
                  <a:lnTo>
                    <a:pt x="1721402" y="1680603"/>
                  </a:lnTo>
                  <a:lnTo>
                    <a:pt x="1729151" y="692"/>
                  </a:lnTo>
                  <a:lnTo>
                    <a:pt x="0" y="0"/>
                  </a:lnTo>
                  <a:close/>
                </a:path>
              </a:pathLst>
            </a:custGeom>
            <a:solidFill>
              <a:schemeClr val="accent1">
                <a:alpha val="401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4">
              <a:extLst>
                <a:ext uri="{FF2B5EF4-FFF2-40B4-BE49-F238E27FC236}">
                  <a16:creationId xmlns:a16="http://schemas.microsoft.com/office/drawing/2014/main" id="{2F81A142-D211-C1C5-9354-9049D9EF1394}"/>
                </a:ext>
              </a:extLst>
            </p:cNvPr>
            <p:cNvSpPr/>
            <p:nvPr userDrawn="1"/>
          </p:nvSpPr>
          <p:spPr>
            <a:xfrm rot="5400000">
              <a:off x="8447178" y="3118157"/>
              <a:ext cx="3838021" cy="3680594"/>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 name="connsiteX0" fmla="*/ 0 w 1754529"/>
                <a:gd name="connsiteY0" fmla="*/ 1269 h 1679911"/>
                <a:gd name="connsiteX1" fmla="*/ 1746780 w 1754529"/>
                <a:gd name="connsiteY1" fmla="*/ 1679911 h 1679911"/>
                <a:gd name="connsiteX2" fmla="*/ 1754529 w 1754529"/>
                <a:gd name="connsiteY2" fmla="*/ 0 h 1679911"/>
                <a:gd name="connsiteX3" fmla="*/ 0 w 1754529"/>
                <a:gd name="connsiteY3" fmla="*/ 1269 h 1679911"/>
                <a:gd name="connsiteX0" fmla="*/ 0 w 1751764"/>
                <a:gd name="connsiteY0" fmla="*/ 4033 h 1679911"/>
                <a:gd name="connsiteX1" fmla="*/ 1744015 w 1751764"/>
                <a:gd name="connsiteY1" fmla="*/ 1679911 h 1679911"/>
                <a:gd name="connsiteX2" fmla="*/ 1751764 w 1751764"/>
                <a:gd name="connsiteY2" fmla="*/ 0 h 1679911"/>
                <a:gd name="connsiteX3" fmla="*/ 0 w 1751764"/>
                <a:gd name="connsiteY3" fmla="*/ 4033 h 1679911"/>
              </a:gdLst>
              <a:ahLst/>
              <a:cxnLst>
                <a:cxn ang="0">
                  <a:pos x="connsiteX0" y="connsiteY0"/>
                </a:cxn>
                <a:cxn ang="0">
                  <a:pos x="connsiteX1" y="connsiteY1"/>
                </a:cxn>
                <a:cxn ang="0">
                  <a:pos x="connsiteX2" y="connsiteY2"/>
                </a:cxn>
                <a:cxn ang="0">
                  <a:pos x="connsiteX3" y="connsiteY3"/>
                </a:cxn>
              </a:cxnLst>
              <a:rect l="l" t="t" r="r" b="b"/>
              <a:pathLst>
                <a:path w="1751764" h="1679911">
                  <a:moveTo>
                    <a:pt x="0" y="4033"/>
                  </a:moveTo>
                  <a:lnTo>
                    <a:pt x="1744015" y="1679911"/>
                  </a:lnTo>
                  <a:lnTo>
                    <a:pt x="1751764" y="0"/>
                  </a:lnTo>
                  <a:lnTo>
                    <a:pt x="0" y="4033"/>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Freeform 5">
            <a:extLst>
              <a:ext uri="{FF2B5EF4-FFF2-40B4-BE49-F238E27FC236}">
                <a16:creationId xmlns:a16="http://schemas.microsoft.com/office/drawing/2014/main" id="{D06A01BE-5CD2-CBEE-A374-B050983008D2}"/>
              </a:ext>
            </a:extLst>
          </p:cNvPr>
          <p:cNvSpPr/>
          <p:nvPr userDrawn="1"/>
        </p:nvSpPr>
        <p:spPr>
          <a:xfrm>
            <a:off x="10601286" y="-4111"/>
            <a:ext cx="1602290" cy="1545832"/>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 name="connsiteX0" fmla="*/ 0 w 1741266"/>
              <a:gd name="connsiteY0" fmla="*/ 20361 h 1679911"/>
              <a:gd name="connsiteX1" fmla="*/ 1733517 w 1741266"/>
              <a:gd name="connsiteY1" fmla="*/ 1679911 h 1679911"/>
              <a:gd name="connsiteX2" fmla="*/ 1741266 w 1741266"/>
              <a:gd name="connsiteY2" fmla="*/ 0 h 1679911"/>
              <a:gd name="connsiteX3" fmla="*/ 0 w 1741266"/>
              <a:gd name="connsiteY3" fmla="*/ 20361 h 1679911"/>
              <a:gd name="connsiteX0" fmla="*/ 0 w 1741266"/>
              <a:gd name="connsiteY0" fmla="*/ 7097 h 1679911"/>
              <a:gd name="connsiteX1" fmla="*/ 1733517 w 1741266"/>
              <a:gd name="connsiteY1" fmla="*/ 1679911 h 1679911"/>
              <a:gd name="connsiteX2" fmla="*/ 1741266 w 1741266"/>
              <a:gd name="connsiteY2" fmla="*/ 0 h 1679911"/>
              <a:gd name="connsiteX3" fmla="*/ 0 w 1741266"/>
              <a:gd name="connsiteY3" fmla="*/ 7097 h 1679911"/>
            </a:gdLst>
            <a:ahLst/>
            <a:cxnLst>
              <a:cxn ang="0">
                <a:pos x="connsiteX0" y="connsiteY0"/>
              </a:cxn>
              <a:cxn ang="0">
                <a:pos x="connsiteX1" y="connsiteY1"/>
              </a:cxn>
              <a:cxn ang="0">
                <a:pos x="connsiteX2" y="connsiteY2"/>
              </a:cxn>
              <a:cxn ang="0">
                <a:pos x="connsiteX3" y="connsiteY3"/>
              </a:cxn>
            </a:cxnLst>
            <a:rect l="l" t="t" r="r" b="b"/>
            <a:pathLst>
              <a:path w="1741266" h="1679911">
                <a:moveTo>
                  <a:pt x="0" y="7097"/>
                </a:moveTo>
                <a:lnTo>
                  <a:pt x="1733517" y="1679911"/>
                </a:lnTo>
                <a:lnTo>
                  <a:pt x="1741266" y="0"/>
                </a:lnTo>
                <a:lnTo>
                  <a:pt x="0" y="7097"/>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7" name="Picture 6">
            <a:extLst>
              <a:ext uri="{FF2B5EF4-FFF2-40B4-BE49-F238E27FC236}">
                <a16:creationId xmlns:a16="http://schemas.microsoft.com/office/drawing/2014/main" id="{34DB6B91-9EF6-74B7-76DC-819596B07082}"/>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l="-1" r="-1905"/>
          <a:stretch/>
        </p:blipFill>
        <p:spPr>
          <a:xfrm>
            <a:off x="53963" y="6648157"/>
            <a:ext cx="161022" cy="169085"/>
          </a:xfrm>
          <a:prstGeom prst="rect">
            <a:avLst/>
          </a:prstGeom>
        </p:spPr>
      </p:pic>
      <p:sp>
        <p:nvSpPr>
          <p:cNvPr id="8" name="TextBox 7">
            <a:extLst>
              <a:ext uri="{FF2B5EF4-FFF2-40B4-BE49-F238E27FC236}">
                <a16:creationId xmlns:a16="http://schemas.microsoft.com/office/drawing/2014/main" id="{72E39BEF-11E6-0C5A-0027-DF4143054578}"/>
              </a:ext>
            </a:extLst>
          </p:cNvPr>
          <p:cNvSpPr txBox="1"/>
          <p:nvPr userDrawn="1"/>
        </p:nvSpPr>
        <p:spPr>
          <a:xfrm>
            <a:off x="333443" y="6702707"/>
            <a:ext cx="7543800" cy="84639"/>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550" b="0" i="0" u="none" strike="noStrike" kern="1200" cap="none" spc="0" normalizeH="0" baseline="0" noProof="0" dirty="0">
                <a:ln>
                  <a:noFill/>
                </a:ln>
                <a:solidFill>
                  <a:schemeClr val="tx1">
                    <a:lumMod val="50000"/>
                  </a:schemeClr>
                </a:solidFill>
                <a:effectLst/>
                <a:uLnTx/>
                <a:uFillTx/>
                <a:latin typeface="Arial"/>
                <a:ea typeface="+mn-ea"/>
                <a:cs typeface="Arial" panose="020B0604020202020204" pitchFamily="34" charset="0"/>
              </a:rPr>
              <a:t>This document is </a:t>
            </a:r>
            <a:r>
              <a:rPr kumimoji="0" lang="en-US" sz="550" b="0" i="0" u="sng" strike="noStrike" kern="1200" cap="none" spc="0" normalizeH="0" baseline="0" noProof="0" dirty="0">
                <a:ln>
                  <a:noFill/>
                </a:ln>
                <a:solidFill>
                  <a:schemeClr val="tx1">
                    <a:lumMod val="50000"/>
                  </a:schemeClr>
                </a:solidFill>
                <a:effectLst/>
                <a:uLnTx/>
                <a:uFillTx/>
                <a:latin typeface="Arial"/>
                <a:ea typeface="+mn-ea"/>
                <a:cs typeface="Arial" panose="020B0604020202020204" pitchFamily="34" charset="0"/>
              </a:rPr>
              <a:t>not</a:t>
            </a:r>
            <a:r>
              <a:rPr kumimoji="0" lang="en-US" sz="550" b="0" i="0" u="none" strike="noStrike" kern="1200" cap="none" spc="0" normalizeH="0" baseline="0" noProof="0" dirty="0">
                <a:ln>
                  <a:noFill/>
                </a:ln>
                <a:solidFill>
                  <a:schemeClr val="tx1">
                    <a:lumMod val="50000"/>
                  </a:schemeClr>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sp>
        <p:nvSpPr>
          <p:cNvPr id="9" name="Title 1">
            <a:extLst>
              <a:ext uri="{FF2B5EF4-FFF2-40B4-BE49-F238E27FC236}">
                <a16:creationId xmlns:a16="http://schemas.microsoft.com/office/drawing/2014/main" id="{8F7C7993-930E-0685-D4C2-00C3C7824CD1}"/>
              </a:ext>
            </a:extLst>
          </p:cNvPr>
          <p:cNvSpPr>
            <a:spLocks noGrp="1"/>
          </p:cNvSpPr>
          <p:nvPr>
            <p:ph type="title" hasCustomPrompt="1"/>
          </p:nvPr>
        </p:nvSpPr>
        <p:spPr>
          <a:xfrm>
            <a:off x="1044849" y="809362"/>
            <a:ext cx="7115648" cy="2619638"/>
          </a:xfrm>
        </p:spPr>
        <p:txBody>
          <a:bodyPr anchor="t">
            <a:noAutofit/>
          </a:bodyPr>
          <a:lstStyle>
            <a:lvl1pPr>
              <a:lnSpc>
                <a:spcPts val="5680"/>
              </a:lnSpc>
              <a:defRPr sz="5400">
                <a:solidFill>
                  <a:schemeClr val="bg1"/>
                </a:solidFill>
              </a:defRPr>
            </a:lvl1pPr>
          </a:lstStyle>
          <a:p>
            <a:r>
              <a:rPr lang="en-US" dirty="0"/>
              <a:t>Section Title</a:t>
            </a:r>
          </a:p>
        </p:txBody>
      </p:sp>
      <p:pic>
        <p:nvPicPr>
          <p:cNvPr id="35" name="Picture 34" descr="Logo&#10;&#10;Description automatically generated">
            <a:extLst>
              <a:ext uri="{FF2B5EF4-FFF2-40B4-BE49-F238E27FC236}">
                <a16:creationId xmlns:a16="http://schemas.microsoft.com/office/drawing/2014/main" id="{CA9C73F9-47A2-B510-842C-AAD01E9DA8F0}"/>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3834765" y="4625868"/>
            <a:ext cx="1296035" cy="1368028"/>
          </a:xfrm>
          <a:prstGeom prst="rect">
            <a:avLst/>
          </a:prstGeom>
        </p:spPr>
      </p:pic>
      <p:grpSp>
        <p:nvGrpSpPr>
          <p:cNvPr id="36" name="Group 35">
            <a:extLst>
              <a:ext uri="{FF2B5EF4-FFF2-40B4-BE49-F238E27FC236}">
                <a16:creationId xmlns:a16="http://schemas.microsoft.com/office/drawing/2014/main" id="{329339D8-634A-7175-5E04-B35A86440F1C}"/>
              </a:ext>
            </a:extLst>
          </p:cNvPr>
          <p:cNvGrpSpPr/>
          <p:nvPr userDrawn="1"/>
        </p:nvGrpSpPr>
        <p:grpSpPr>
          <a:xfrm>
            <a:off x="1044849" y="4609406"/>
            <a:ext cx="2426947" cy="1599280"/>
            <a:chOff x="940396" y="4573691"/>
            <a:chExt cx="2542370" cy="1675338"/>
          </a:xfrm>
        </p:grpSpPr>
        <p:pic>
          <p:nvPicPr>
            <p:cNvPr id="37" name="Picture 36" descr="Logo&#10;&#10;Description automatically generated">
              <a:extLst>
                <a:ext uri="{FF2B5EF4-FFF2-40B4-BE49-F238E27FC236}">
                  <a16:creationId xmlns:a16="http://schemas.microsoft.com/office/drawing/2014/main" id="{E0AFBB0D-A9D0-9E6D-F201-2A83A5DDE1B7}"/>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940396" y="5828300"/>
              <a:ext cx="2491753" cy="420729"/>
            </a:xfrm>
            <a:prstGeom prst="rect">
              <a:avLst/>
            </a:prstGeom>
          </p:spPr>
        </p:pic>
        <p:pic>
          <p:nvPicPr>
            <p:cNvPr id="38" name="Picture 37" descr="Logo, icon, company name&#10;&#10;Description automatically generated">
              <a:extLst>
                <a:ext uri="{FF2B5EF4-FFF2-40B4-BE49-F238E27FC236}">
                  <a16:creationId xmlns:a16="http://schemas.microsoft.com/office/drawing/2014/main" id="{91D4B6CF-7DA3-79C5-CE0A-ED759866710F}"/>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940396" y="4573691"/>
              <a:ext cx="2542370" cy="1254609"/>
            </a:xfrm>
            <a:prstGeom prst="rect">
              <a:avLst/>
            </a:prstGeom>
          </p:spPr>
        </p:pic>
      </p:grpSp>
      <p:sp>
        <p:nvSpPr>
          <p:cNvPr id="10" name="Slide Number Placeholder 3">
            <a:extLst>
              <a:ext uri="{FF2B5EF4-FFF2-40B4-BE49-F238E27FC236}">
                <a16:creationId xmlns:a16="http://schemas.microsoft.com/office/drawing/2014/main" id="{64C85A87-1D08-EE31-0A83-AA3037C02C14}"/>
              </a:ext>
            </a:extLst>
          </p:cNvPr>
          <p:cNvSpPr txBox="1">
            <a:spLocks/>
          </p:cNvSpPr>
          <p:nvPr userDrawn="1"/>
        </p:nvSpPr>
        <p:spPr>
          <a:xfrm>
            <a:off x="11659838" y="6702014"/>
            <a:ext cx="532161" cy="145424"/>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800" b="1" smtClean="0"/>
              <a:pPr>
                <a:defRPr/>
              </a:pPr>
              <a:t>‹#›</a:t>
            </a:fld>
            <a:endParaRPr lang="en-US" sz="800" b="1" dirty="0"/>
          </a:p>
        </p:txBody>
      </p:sp>
    </p:spTree>
    <p:extLst>
      <p:ext uri="{BB962C8B-B14F-4D97-AF65-F5344CB8AC3E}">
        <p14:creationId xmlns:p14="http://schemas.microsoft.com/office/powerpoint/2010/main" val="153009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Content 1">
    <p:bg>
      <p:bgPr>
        <a:solidFill>
          <a:schemeClr val="bg1"/>
        </a:solidFill>
        <a:effectLst/>
      </p:bgPr>
    </p:bg>
    <p:spTree>
      <p:nvGrpSpPr>
        <p:cNvPr id="1" name=""/>
        <p:cNvGrpSpPr/>
        <p:nvPr/>
      </p:nvGrpSpPr>
      <p:grpSpPr>
        <a:xfrm>
          <a:off x="0" y="0"/>
          <a:ext cx="0" cy="0"/>
          <a:chOff x="0" y="0"/>
          <a:chExt cx="0" cy="0"/>
        </a:xfrm>
      </p:grpSpPr>
      <p:sp>
        <p:nvSpPr>
          <p:cNvPr id="13" name="Freeform 12">
            <a:extLst>
              <a:ext uri="{FF2B5EF4-FFF2-40B4-BE49-F238E27FC236}">
                <a16:creationId xmlns:a16="http://schemas.microsoft.com/office/drawing/2014/main" id="{F7C2B866-CD01-2B36-E42D-E2594C303546}"/>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234696 w 12192000"/>
              <a:gd name="connsiteY5" fmla="*/ 219456 h 6858000"/>
              <a:gd name="connsiteX6" fmla="*/ 234696 w 12192000"/>
              <a:gd name="connsiteY6" fmla="*/ 6620256 h 6858000"/>
              <a:gd name="connsiteX7" fmla="*/ 11957304 w 12192000"/>
              <a:gd name="connsiteY7" fmla="*/ 6620256 h 6858000"/>
              <a:gd name="connsiteX8" fmla="*/ 11957304 w 12192000"/>
              <a:gd name="connsiteY8" fmla="*/ 219456 h 6858000"/>
              <a:gd name="connsiteX9" fmla="*/ 234696 w 12192000"/>
              <a:gd name="connsiteY9" fmla="*/ 21945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234696" y="219456"/>
                </a:moveTo>
                <a:lnTo>
                  <a:pt x="234696" y="6620256"/>
                </a:lnTo>
                <a:lnTo>
                  <a:pt x="11957304" y="6620256"/>
                </a:lnTo>
                <a:lnTo>
                  <a:pt x="11957304" y="219456"/>
                </a:lnTo>
                <a:lnTo>
                  <a:pt x="234696" y="219456"/>
                </a:lnTo>
                <a:close/>
              </a:path>
            </a:pathLst>
          </a:custGeom>
          <a:solidFill>
            <a:schemeClr val="accent2"/>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Rectangle 13">
            <a:extLst>
              <a:ext uri="{FF2B5EF4-FFF2-40B4-BE49-F238E27FC236}">
                <a16:creationId xmlns:a16="http://schemas.microsoft.com/office/drawing/2014/main" id="{415E47EE-BEF5-8969-80C4-1C974F47A7CE}"/>
              </a:ext>
            </a:extLst>
          </p:cNvPr>
          <p:cNvSpPr/>
          <p:nvPr userDrawn="1"/>
        </p:nvSpPr>
        <p:spPr>
          <a:xfrm>
            <a:off x="239222" y="218364"/>
            <a:ext cx="11716217" cy="64110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F22745A9-B4A6-7EEB-C39D-398F1693454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 r="-1905"/>
          <a:stretch/>
        </p:blipFill>
        <p:spPr>
          <a:xfrm>
            <a:off x="53963" y="6648157"/>
            <a:ext cx="161022" cy="169085"/>
          </a:xfrm>
          <a:prstGeom prst="rect">
            <a:avLst/>
          </a:prstGeom>
        </p:spPr>
      </p:pic>
      <p:sp>
        <p:nvSpPr>
          <p:cNvPr id="6" name="TextBox 5">
            <a:extLst>
              <a:ext uri="{FF2B5EF4-FFF2-40B4-BE49-F238E27FC236}">
                <a16:creationId xmlns:a16="http://schemas.microsoft.com/office/drawing/2014/main" id="{856706B3-6E6D-D5DC-55B3-37DCC16A2257}"/>
              </a:ext>
            </a:extLst>
          </p:cNvPr>
          <p:cNvSpPr txBox="1"/>
          <p:nvPr userDrawn="1"/>
        </p:nvSpPr>
        <p:spPr>
          <a:xfrm>
            <a:off x="293102" y="6702707"/>
            <a:ext cx="7543800" cy="84639"/>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This document is </a:t>
            </a:r>
            <a:r>
              <a:rPr kumimoji="0" lang="en-US" sz="550" b="0" i="0" u="sng" strike="noStrike" kern="1200" cap="none" spc="0" normalizeH="0" baseline="0" noProof="0" dirty="0">
                <a:ln>
                  <a:noFill/>
                </a:ln>
                <a:solidFill>
                  <a:schemeClr val="bg1"/>
                </a:solidFill>
                <a:effectLst/>
                <a:uLnTx/>
                <a:uFillTx/>
                <a:latin typeface="Arial"/>
                <a:ea typeface="+mn-ea"/>
                <a:cs typeface="Arial" panose="020B0604020202020204" pitchFamily="34" charset="0"/>
              </a:rPr>
              <a:t>not</a:t>
            </a: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grpSp>
        <p:nvGrpSpPr>
          <p:cNvPr id="7" name="Group 6">
            <a:extLst>
              <a:ext uri="{FF2B5EF4-FFF2-40B4-BE49-F238E27FC236}">
                <a16:creationId xmlns:a16="http://schemas.microsoft.com/office/drawing/2014/main" id="{D26CC7A8-3142-157F-687B-356BA7A3021A}"/>
              </a:ext>
            </a:extLst>
          </p:cNvPr>
          <p:cNvGrpSpPr/>
          <p:nvPr userDrawn="1"/>
        </p:nvGrpSpPr>
        <p:grpSpPr>
          <a:xfrm>
            <a:off x="10597044" y="6079524"/>
            <a:ext cx="1301854" cy="698060"/>
            <a:chOff x="10438424" y="6079524"/>
            <a:chExt cx="1301854" cy="698060"/>
          </a:xfrm>
        </p:grpSpPr>
        <p:sp>
          <p:nvSpPr>
            <p:cNvPr id="8" name="Oval 7">
              <a:extLst>
                <a:ext uri="{FF2B5EF4-FFF2-40B4-BE49-F238E27FC236}">
                  <a16:creationId xmlns:a16="http://schemas.microsoft.com/office/drawing/2014/main" id="{5516722E-9D6F-FC8A-9245-32A9BE052F9F}"/>
                </a:ext>
              </a:extLst>
            </p:cNvPr>
            <p:cNvSpPr/>
            <p:nvPr/>
          </p:nvSpPr>
          <p:spPr>
            <a:xfrm>
              <a:off x="10725665" y="6079524"/>
              <a:ext cx="698060" cy="69806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Logo&#10;&#10;Description automatically generated with medium confidence">
              <a:extLst>
                <a:ext uri="{FF2B5EF4-FFF2-40B4-BE49-F238E27FC236}">
                  <a16:creationId xmlns:a16="http://schemas.microsoft.com/office/drawing/2014/main" id="{7E93B8D8-9E56-62EC-44F8-A264FA27F7C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438424" y="6097317"/>
              <a:ext cx="1301854" cy="660539"/>
            </a:xfrm>
            <a:prstGeom prst="rect">
              <a:avLst/>
            </a:prstGeom>
          </p:spPr>
        </p:pic>
      </p:grpSp>
      <p:sp>
        <p:nvSpPr>
          <p:cNvPr id="2" name="Title 1">
            <a:extLst>
              <a:ext uri="{FF2B5EF4-FFF2-40B4-BE49-F238E27FC236}">
                <a16:creationId xmlns:a16="http://schemas.microsoft.com/office/drawing/2014/main" id="{72BEFD4B-6AE5-DA0A-8D5A-F6621B1A7C88}"/>
              </a:ext>
            </a:extLst>
          </p:cNvPr>
          <p:cNvSpPr>
            <a:spLocks noGrp="1"/>
          </p:cNvSpPr>
          <p:nvPr>
            <p:ph type="title"/>
          </p:nvPr>
        </p:nvSpPr>
        <p:spPr>
          <a:xfrm>
            <a:off x="438912" y="426614"/>
            <a:ext cx="11338559" cy="726252"/>
          </a:xfrm>
        </p:spPr>
        <p:txBody>
          <a:bodyPr>
            <a:noAutofit/>
          </a:bodyPr>
          <a:lstStyle>
            <a:lvl1pPr>
              <a:defRPr sz="3200">
                <a:solidFill>
                  <a:schemeClr val="tx2"/>
                </a:solidFill>
              </a:defRPr>
            </a:lvl1pPr>
          </a:lstStyle>
          <a:p>
            <a:r>
              <a:rPr lang="en-US" dirty="0"/>
              <a:t>Click to edit Master title style</a:t>
            </a:r>
          </a:p>
        </p:txBody>
      </p:sp>
      <p:pic>
        <p:nvPicPr>
          <p:cNvPr id="12" name="Picture 11">
            <a:extLst>
              <a:ext uri="{FF2B5EF4-FFF2-40B4-BE49-F238E27FC236}">
                <a16:creationId xmlns:a16="http://schemas.microsoft.com/office/drawing/2014/main" id="{F824274B-8993-5C11-A137-78AB2551F9AF}"/>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a:ext>
            </a:extLst>
          </a:blip>
          <a:srcRect l="30008" b="25766"/>
          <a:stretch/>
        </p:blipFill>
        <p:spPr bwMode="auto">
          <a:xfrm rot="10800000">
            <a:off x="10941639" y="2894"/>
            <a:ext cx="1244498" cy="875936"/>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3">
            <a:extLst>
              <a:ext uri="{FF2B5EF4-FFF2-40B4-BE49-F238E27FC236}">
                <a16:creationId xmlns:a16="http://schemas.microsoft.com/office/drawing/2014/main" id="{B5265835-D10F-99AF-BCF0-05BC25C75797}"/>
              </a:ext>
            </a:extLst>
          </p:cNvPr>
          <p:cNvSpPr txBox="1">
            <a:spLocks/>
          </p:cNvSpPr>
          <p:nvPr userDrawn="1"/>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800" b="1" smtClean="0"/>
              <a:pPr>
                <a:defRPr/>
              </a:pPr>
              <a:t>‹#›</a:t>
            </a:fld>
            <a:endParaRPr lang="en-US" sz="800" b="1" dirty="0"/>
          </a:p>
        </p:txBody>
      </p:sp>
    </p:spTree>
    <p:extLst>
      <p:ext uri="{BB962C8B-B14F-4D97-AF65-F5344CB8AC3E}">
        <p14:creationId xmlns:p14="http://schemas.microsoft.com/office/powerpoint/2010/main" val="34173796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1">
    <p:bg>
      <p:bgPr>
        <a:solidFill>
          <a:schemeClr val="bg1"/>
        </a:solidFill>
        <a:effectLst/>
      </p:bgPr>
    </p:bg>
    <p:spTree>
      <p:nvGrpSpPr>
        <p:cNvPr id="1" name=""/>
        <p:cNvGrpSpPr/>
        <p:nvPr/>
      </p:nvGrpSpPr>
      <p:grpSpPr>
        <a:xfrm>
          <a:off x="0" y="0"/>
          <a:ext cx="0" cy="0"/>
          <a:chOff x="0" y="0"/>
          <a:chExt cx="0" cy="0"/>
        </a:xfrm>
      </p:grpSpPr>
      <p:sp>
        <p:nvSpPr>
          <p:cNvPr id="15" name="Freeform 14">
            <a:extLst>
              <a:ext uri="{FF2B5EF4-FFF2-40B4-BE49-F238E27FC236}">
                <a16:creationId xmlns:a16="http://schemas.microsoft.com/office/drawing/2014/main" id="{107BF2D3-FC10-FA0E-A3C0-1C4A47CB9C44}"/>
              </a:ext>
            </a:extLst>
          </p:cNvPr>
          <p:cNvSpPr/>
          <p:nvPr userDrawn="1"/>
        </p:nvSpPr>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0 h 6858000"/>
              <a:gd name="connsiteX5" fmla="*/ 234696 w 12192000"/>
              <a:gd name="connsiteY5" fmla="*/ 219456 h 6858000"/>
              <a:gd name="connsiteX6" fmla="*/ 234696 w 12192000"/>
              <a:gd name="connsiteY6" fmla="*/ 6620256 h 6858000"/>
              <a:gd name="connsiteX7" fmla="*/ 11957304 w 12192000"/>
              <a:gd name="connsiteY7" fmla="*/ 6620256 h 6858000"/>
              <a:gd name="connsiteX8" fmla="*/ 11957304 w 12192000"/>
              <a:gd name="connsiteY8" fmla="*/ 219456 h 6858000"/>
              <a:gd name="connsiteX9" fmla="*/ 234696 w 12192000"/>
              <a:gd name="connsiteY9" fmla="*/ 21945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6858000">
                <a:moveTo>
                  <a:pt x="0" y="0"/>
                </a:moveTo>
                <a:lnTo>
                  <a:pt x="12192000" y="0"/>
                </a:lnTo>
                <a:lnTo>
                  <a:pt x="12192000" y="6858000"/>
                </a:lnTo>
                <a:lnTo>
                  <a:pt x="0" y="6858000"/>
                </a:lnTo>
                <a:lnTo>
                  <a:pt x="0" y="0"/>
                </a:lnTo>
                <a:close/>
                <a:moveTo>
                  <a:pt x="234696" y="219456"/>
                </a:moveTo>
                <a:lnTo>
                  <a:pt x="234696" y="6620256"/>
                </a:lnTo>
                <a:lnTo>
                  <a:pt x="11957304" y="6620256"/>
                </a:lnTo>
                <a:lnTo>
                  <a:pt x="11957304" y="219456"/>
                </a:lnTo>
                <a:lnTo>
                  <a:pt x="234696" y="219456"/>
                </a:lnTo>
                <a:close/>
              </a:path>
            </a:pathLst>
          </a:custGeom>
          <a:solidFill>
            <a:schemeClr val="accent2"/>
          </a:solidFill>
          <a:ln w="15875">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Rectangle 17">
            <a:extLst>
              <a:ext uri="{FF2B5EF4-FFF2-40B4-BE49-F238E27FC236}">
                <a16:creationId xmlns:a16="http://schemas.microsoft.com/office/drawing/2014/main" id="{C4DEAE41-A48D-C6FF-6ED6-37557634E968}"/>
              </a:ext>
            </a:extLst>
          </p:cNvPr>
          <p:cNvSpPr/>
          <p:nvPr userDrawn="1"/>
        </p:nvSpPr>
        <p:spPr>
          <a:xfrm>
            <a:off x="239222" y="218364"/>
            <a:ext cx="11716217" cy="64110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F22745A9-B4A6-7EEB-C39D-398F16934543}"/>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 r="-1905"/>
          <a:stretch/>
        </p:blipFill>
        <p:spPr>
          <a:xfrm>
            <a:off x="53963" y="6648157"/>
            <a:ext cx="161022" cy="169085"/>
          </a:xfrm>
          <a:prstGeom prst="rect">
            <a:avLst/>
          </a:prstGeom>
        </p:spPr>
      </p:pic>
      <p:sp>
        <p:nvSpPr>
          <p:cNvPr id="6" name="TextBox 5">
            <a:extLst>
              <a:ext uri="{FF2B5EF4-FFF2-40B4-BE49-F238E27FC236}">
                <a16:creationId xmlns:a16="http://schemas.microsoft.com/office/drawing/2014/main" id="{856706B3-6E6D-D5DC-55B3-37DCC16A2257}"/>
              </a:ext>
            </a:extLst>
          </p:cNvPr>
          <p:cNvSpPr txBox="1"/>
          <p:nvPr userDrawn="1"/>
        </p:nvSpPr>
        <p:spPr>
          <a:xfrm>
            <a:off x="293102" y="6702707"/>
            <a:ext cx="7543800" cy="84639"/>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This document is </a:t>
            </a:r>
            <a:r>
              <a:rPr kumimoji="0" lang="en-US" sz="550" b="0" i="0" u="sng" strike="noStrike" kern="1200" cap="none" spc="0" normalizeH="0" baseline="0" noProof="0" dirty="0">
                <a:ln>
                  <a:noFill/>
                </a:ln>
                <a:solidFill>
                  <a:schemeClr val="bg1"/>
                </a:solidFill>
                <a:effectLst/>
                <a:uLnTx/>
                <a:uFillTx/>
                <a:latin typeface="Arial"/>
                <a:ea typeface="+mn-ea"/>
                <a:cs typeface="Arial" panose="020B0604020202020204" pitchFamily="34" charset="0"/>
              </a:rPr>
              <a:t>not</a:t>
            </a:r>
            <a:r>
              <a:rPr kumimoji="0" lang="en-US" sz="550" b="0" i="0" u="none" strike="noStrike" kern="1200" cap="none" spc="0" normalizeH="0" baseline="0" noProof="0" dirty="0">
                <a:ln>
                  <a:noFill/>
                </a:ln>
                <a:solidFill>
                  <a:schemeClr val="bg1"/>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grpSp>
        <p:nvGrpSpPr>
          <p:cNvPr id="7" name="Group 6">
            <a:extLst>
              <a:ext uri="{FF2B5EF4-FFF2-40B4-BE49-F238E27FC236}">
                <a16:creationId xmlns:a16="http://schemas.microsoft.com/office/drawing/2014/main" id="{D26CC7A8-3142-157F-687B-356BA7A3021A}"/>
              </a:ext>
            </a:extLst>
          </p:cNvPr>
          <p:cNvGrpSpPr/>
          <p:nvPr userDrawn="1"/>
        </p:nvGrpSpPr>
        <p:grpSpPr>
          <a:xfrm>
            <a:off x="10597044" y="6079524"/>
            <a:ext cx="1301854" cy="698060"/>
            <a:chOff x="10438424" y="6079524"/>
            <a:chExt cx="1301854" cy="698060"/>
          </a:xfrm>
        </p:grpSpPr>
        <p:sp>
          <p:nvSpPr>
            <p:cNvPr id="8" name="Oval 7">
              <a:extLst>
                <a:ext uri="{FF2B5EF4-FFF2-40B4-BE49-F238E27FC236}">
                  <a16:creationId xmlns:a16="http://schemas.microsoft.com/office/drawing/2014/main" id="{5516722E-9D6F-FC8A-9245-32A9BE052F9F}"/>
                </a:ext>
              </a:extLst>
            </p:cNvPr>
            <p:cNvSpPr/>
            <p:nvPr/>
          </p:nvSpPr>
          <p:spPr>
            <a:xfrm>
              <a:off x="10725665" y="6079524"/>
              <a:ext cx="698060" cy="698060"/>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Logo&#10;&#10;Description automatically generated with medium confidence">
              <a:extLst>
                <a:ext uri="{FF2B5EF4-FFF2-40B4-BE49-F238E27FC236}">
                  <a16:creationId xmlns:a16="http://schemas.microsoft.com/office/drawing/2014/main" id="{7E93B8D8-9E56-62EC-44F8-A264FA27F7C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0438424" y="6097317"/>
              <a:ext cx="1301854" cy="660539"/>
            </a:xfrm>
            <a:prstGeom prst="rect">
              <a:avLst/>
            </a:prstGeom>
          </p:spPr>
        </p:pic>
      </p:grpSp>
      <p:sp>
        <p:nvSpPr>
          <p:cNvPr id="16" name="Content Placeholder 4">
            <a:extLst>
              <a:ext uri="{FF2B5EF4-FFF2-40B4-BE49-F238E27FC236}">
                <a16:creationId xmlns:a16="http://schemas.microsoft.com/office/drawing/2014/main" id="{980677A5-717F-B3DC-BFB5-F637731A938A}"/>
              </a:ext>
            </a:extLst>
          </p:cNvPr>
          <p:cNvSpPr>
            <a:spLocks noGrp="1"/>
          </p:cNvSpPr>
          <p:nvPr>
            <p:ph sz="quarter" idx="11"/>
          </p:nvPr>
        </p:nvSpPr>
        <p:spPr>
          <a:xfrm>
            <a:off x="438913" y="1300028"/>
            <a:ext cx="11338559" cy="4883391"/>
          </a:xfrm>
          <a:prstGeom prst="rect">
            <a:avLst/>
          </a:prstGeom>
        </p:spPr>
        <p:txBody>
          <a:bodyPr anchor="t">
            <a:noAutofit/>
          </a:bodyPr>
          <a:lstStyle>
            <a:lvl1pPr>
              <a:lnSpc>
                <a:spcPct val="100000"/>
              </a:lnSpc>
              <a:buClr>
                <a:schemeClr val="accent1"/>
              </a:buClr>
              <a:buFont typeface="Arial" panose="020B0604020202020204" pitchFamily="34" charset="0"/>
              <a:buChar char="•"/>
              <a:defRPr sz="2400">
                <a:solidFill>
                  <a:schemeClr val="tx2"/>
                </a:solidFill>
              </a:defRPr>
            </a:lvl1pPr>
            <a:lvl2pPr>
              <a:lnSpc>
                <a:spcPct val="100000"/>
              </a:lnSpc>
              <a:buClr>
                <a:schemeClr val="accent1"/>
              </a:buClr>
              <a:buFont typeface="Arial" panose="020B0604020202020204" pitchFamily="34" charset="0"/>
              <a:buChar char="•"/>
              <a:defRPr sz="2000">
                <a:solidFill>
                  <a:schemeClr val="tx2"/>
                </a:solidFill>
              </a:defRPr>
            </a:lvl2pPr>
            <a:lvl3pPr>
              <a:lnSpc>
                <a:spcPct val="100000"/>
              </a:lnSpc>
              <a:buClr>
                <a:schemeClr val="accent1"/>
              </a:buClr>
              <a:buFont typeface="Arial" panose="020B0604020202020204" pitchFamily="34" charset="0"/>
              <a:buChar char="•"/>
              <a:defRPr sz="1800">
                <a:solidFill>
                  <a:schemeClr val="tx2"/>
                </a:solidFill>
              </a:defRPr>
            </a:lvl3pPr>
            <a:lvl4pPr>
              <a:lnSpc>
                <a:spcPct val="100000"/>
              </a:lnSpc>
              <a:buClr>
                <a:schemeClr val="accent1"/>
              </a:buClr>
              <a:buFont typeface="Arial" panose="020B0604020202020204" pitchFamily="34" charset="0"/>
              <a:buChar char="•"/>
              <a:defRPr sz="1600">
                <a:solidFill>
                  <a:schemeClr val="tx2"/>
                </a:solidFill>
              </a:defRPr>
            </a:lvl4pPr>
            <a:lvl5pPr>
              <a:buClr>
                <a:schemeClr val="accent1"/>
              </a:buClr>
              <a:buFont typeface="Arial" panose="020B0604020202020204" pitchFamily="34" charset="0"/>
              <a:buChar char="•"/>
              <a:defRPr>
                <a:solidFill>
                  <a:schemeClr val="bg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2" name="Title 1">
            <a:extLst>
              <a:ext uri="{FF2B5EF4-FFF2-40B4-BE49-F238E27FC236}">
                <a16:creationId xmlns:a16="http://schemas.microsoft.com/office/drawing/2014/main" id="{72BEFD4B-6AE5-DA0A-8D5A-F6621B1A7C88}"/>
              </a:ext>
            </a:extLst>
          </p:cNvPr>
          <p:cNvSpPr>
            <a:spLocks noGrp="1"/>
          </p:cNvSpPr>
          <p:nvPr>
            <p:ph type="title"/>
          </p:nvPr>
        </p:nvSpPr>
        <p:spPr>
          <a:xfrm>
            <a:off x="438912" y="426614"/>
            <a:ext cx="11338559" cy="726252"/>
          </a:xfrm>
        </p:spPr>
        <p:txBody>
          <a:bodyPr>
            <a:noAutofit/>
          </a:bodyPr>
          <a:lstStyle>
            <a:lvl1pPr>
              <a:defRPr sz="3200">
                <a:solidFill>
                  <a:schemeClr val="tx2"/>
                </a:solidFill>
              </a:defRPr>
            </a:lvl1pPr>
          </a:lstStyle>
          <a:p>
            <a:r>
              <a:rPr lang="en-US" dirty="0"/>
              <a:t>Click to edit Master title style</a:t>
            </a:r>
          </a:p>
        </p:txBody>
      </p:sp>
      <p:pic>
        <p:nvPicPr>
          <p:cNvPr id="12" name="Picture 11">
            <a:extLst>
              <a:ext uri="{FF2B5EF4-FFF2-40B4-BE49-F238E27FC236}">
                <a16:creationId xmlns:a16="http://schemas.microsoft.com/office/drawing/2014/main" id="{F824274B-8993-5C11-A137-78AB2551F9AF}"/>
              </a:ext>
            </a:extLst>
          </p:cNvPr>
          <p:cNvPicPr>
            <a:picLocks noChangeAspect="1" noChangeArrowheads="1"/>
          </p:cNvPicPr>
          <p:nvPr userDrawn="1"/>
        </p:nvPicPr>
        <p:blipFill rotWithShape="1">
          <a:blip r:embed="rId4" cstate="print">
            <a:extLst>
              <a:ext uri="{28A0092B-C50C-407E-A947-70E740481C1C}">
                <a14:useLocalDpi xmlns:a14="http://schemas.microsoft.com/office/drawing/2010/main"/>
              </a:ext>
            </a:extLst>
          </a:blip>
          <a:srcRect l="30008" b="25766"/>
          <a:stretch/>
        </p:blipFill>
        <p:spPr bwMode="auto">
          <a:xfrm rot="10800000">
            <a:off x="10941639" y="2894"/>
            <a:ext cx="1244498" cy="875936"/>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40155BB7-FC5B-78FC-81D0-0D2104C00EE2}"/>
              </a:ext>
            </a:extLst>
          </p:cNvPr>
          <p:cNvSpPr txBox="1">
            <a:spLocks/>
          </p:cNvSpPr>
          <p:nvPr userDrawn="1"/>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800" b="1" smtClean="0"/>
              <a:pPr>
                <a:defRPr/>
              </a:pPr>
              <a:t>‹#›</a:t>
            </a:fld>
            <a:endParaRPr lang="en-US" sz="800" b="1" dirty="0"/>
          </a:p>
        </p:txBody>
      </p:sp>
    </p:spTree>
    <p:extLst>
      <p:ext uri="{BB962C8B-B14F-4D97-AF65-F5344CB8AC3E}">
        <p14:creationId xmlns:p14="http://schemas.microsoft.com/office/powerpoint/2010/main" val="378167422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Content Drk BG 2">
    <p:bg>
      <p:bgPr>
        <a:solidFill>
          <a:schemeClr val="bg1"/>
        </a:solidFill>
        <a:effectLst/>
      </p:bgPr>
    </p:bg>
    <p:spTree>
      <p:nvGrpSpPr>
        <p:cNvPr id="1" name=""/>
        <p:cNvGrpSpPr/>
        <p:nvPr/>
      </p:nvGrpSpPr>
      <p:grpSpPr>
        <a:xfrm>
          <a:off x="0" y="0"/>
          <a:ext cx="0" cy="0"/>
          <a:chOff x="0" y="0"/>
          <a:chExt cx="0" cy="0"/>
        </a:xfrm>
      </p:grpSpPr>
      <p:pic>
        <p:nvPicPr>
          <p:cNvPr id="2" name="Picture 1" descr="A blue background with a white center&#10;&#10;Description automatically generated">
            <a:extLst>
              <a:ext uri="{FF2B5EF4-FFF2-40B4-BE49-F238E27FC236}">
                <a16:creationId xmlns:a16="http://schemas.microsoft.com/office/drawing/2014/main" id="{6E438275-987F-27F6-3923-6E657DCCFD48}"/>
              </a:ext>
            </a:extLst>
          </p:cNvPr>
          <p:cNvPicPr>
            <a:picLocks noChangeAspect="1"/>
          </p:cNvPicPr>
          <p:nvPr userDrawn="1"/>
        </p:nvPicPr>
        <p:blipFill>
          <a:blip r:embed="rId2"/>
          <a:stretch>
            <a:fillRect/>
          </a:stretch>
        </p:blipFill>
        <p:spPr>
          <a:xfrm>
            <a:off x="268948" y="223521"/>
            <a:ext cx="11679212" cy="6408532"/>
          </a:xfrm>
          <a:prstGeom prst="rect">
            <a:avLst/>
          </a:prstGeom>
        </p:spPr>
      </p:pic>
      <p:grpSp>
        <p:nvGrpSpPr>
          <p:cNvPr id="5" name="Group 4">
            <a:extLst>
              <a:ext uri="{FF2B5EF4-FFF2-40B4-BE49-F238E27FC236}">
                <a16:creationId xmlns:a16="http://schemas.microsoft.com/office/drawing/2014/main" id="{753A8B38-D932-4CB7-F74D-8D2EE09062B1}"/>
              </a:ext>
            </a:extLst>
          </p:cNvPr>
          <p:cNvGrpSpPr/>
          <p:nvPr userDrawn="1"/>
        </p:nvGrpSpPr>
        <p:grpSpPr>
          <a:xfrm>
            <a:off x="8339960" y="-1630"/>
            <a:ext cx="3866526" cy="6879094"/>
            <a:chOff x="8339960" y="-1630"/>
            <a:chExt cx="3866526" cy="6879094"/>
          </a:xfrm>
        </p:grpSpPr>
        <p:sp>
          <p:nvSpPr>
            <p:cNvPr id="6" name="Freeform 5">
              <a:extLst>
                <a:ext uri="{FF2B5EF4-FFF2-40B4-BE49-F238E27FC236}">
                  <a16:creationId xmlns:a16="http://schemas.microsoft.com/office/drawing/2014/main" id="{B7239EA2-ABC6-5E15-986E-AEFA5D074851}"/>
                </a:ext>
              </a:extLst>
            </p:cNvPr>
            <p:cNvSpPr/>
            <p:nvPr/>
          </p:nvSpPr>
          <p:spPr>
            <a:xfrm>
              <a:off x="8339960" y="-1630"/>
              <a:ext cx="3863616" cy="3935761"/>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 name="connsiteX0" fmla="*/ 0 w 1729151"/>
                <a:gd name="connsiteY0" fmla="*/ 0 h 1680603"/>
                <a:gd name="connsiteX1" fmla="*/ 1721402 w 1729151"/>
                <a:gd name="connsiteY1" fmla="*/ 1680603 h 1680603"/>
                <a:gd name="connsiteX2" fmla="*/ 1729151 w 1729151"/>
                <a:gd name="connsiteY2" fmla="*/ 692 h 1680603"/>
                <a:gd name="connsiteX3" fmla="*/ 0 w 1729151"/>
                <a:gd name="connsiteY3" fmla="*/ 0 h 1680603"/>
              </a:gdLst>
              <a:ahLst/>
              <a:cxnLst>
                <a:cxn ang="0">
                  <a:pos x="connsiteX0" y="connsiteY0"/>
                </a:cxn>
                <a:cxn ang="0">
                  <a:pos x="connsiteX1" y="connsiteY1"/>
                </a:cxn>
                <a:cxn ang="0">
                  <a:pos x="connsiteX2" y="connsiteY2"/>
                </a:cxn>
                <a:cxn ang="0">
                  <a:pos x="connsiteX3" y="connsiteY3"/>
                </a:cxn>
              </a:cxnLst>
              <a:rect l="l" t="t" r="r" b="b"/>
              <a:pathLst>
                <a:path w="1729151" h="1680603">
                  <a:moveTo>
                    <a:pt x="0" y="0"/>
                  </a:moveTo>
                  <a:lnTo>
                    <a:pt x="1721402" y="1680603"/>
                  </a:lnTo>
                  <a:lnTo>
                    <a:pt x="1729151" y="692"/>
                  </a:lnTo>
                  <a:lnTo>
                    <a:pt x="0" y="0"/>
                  </a:lnTo>
                  <a:close/>
                </a:path>
              </a:pathLst>
            </a:custGeom>
            <a:solidFill>
              <a:schemeClr val="accent1">
                <a:alpha val="401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a:extLst>
                <a:ext uri="{FF2B5EF4-FFF2-40B4-BE49-F238E27FC236}">
                  <a16:creationId xmlns:a16="http://schemas.microsoft.com/office/drawing/2014/main" id="{49EE8672-733F-2A63-2715-C8B92B01DFCD}"/>
                </a:ext>
              </a:extLst>
            </p:cNvPr>
            <p:cNvSpPr/>
            <p:nvPr userDrawn="1"/>
          </p:nvSpPr>
          <p:spPr>
            <a:xfrm rot="5400000">
              <a:off x="8447178" y="3118157"/>
              <a:ext cx="3838021" cy="3680594"/>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 name="connsiteX0" fmla="*/ 0 w 1754529"/>
                <a:gd name="connsiteY0" fmla="*/ 1269 h 1679911"/>
                <a:gd name="connsiteX1" fmla="*/ 1746780 w 1754529"/>
                <a:gd name="connsiteY1" fmla="*/ 1679911 h 1679911"/>
                <a:gd name="connsiteX2" fmla="*/ 1754529 w 1754529"/>
                <a:gd name="connsiteY2" fmla="*/ 0 h 1679911"/>
                <a:gd name="connsiteX3" fmla="*/ 0 w 1754529"/>
                <a:gd name="connsiteY3" fmla="*/ 1269 h 1679911"/>
                <a:gd name="connsiteX0" fmla="*/ 0 w 1751764"/>
                <a:gd name="connsiteY0" fmla="*/ 4033 h 1679911"/>
                <a:gd name="connsiteX1" fmla="*/ 1744015 w 1751764"/>
                <a:gd name="connsiteY1" fmla="*/ 1679911 h 1679911"/>
                <a:gd name="connsiteX2" fmla="*/ 1751764 w 1751764"/>
                <a:gd name="connsiteY2" fmla="*/ 0 h 1679911"/>
                <a:gd name="connsiteX3" fmla="*/ 0 w 1751764"/>
                <a:gd name="connsiteY3" fmla="*/ 4033 h 1679911"/>
              </a:gdLst>
              <a:ahLst/>
              <a:cxnLst>
                <a:cxn ang="0">
                  <a:pos x="connsiteX0" y="connsiteY0"/>
                </a:cxn>
                <a:cxn ang="0">
                  <a:pos x="connsiteX1" y="connsiteY1"/>
                </a:cxn>
                <a:cxn ang="0">
                  <a:pos x="connsiteX2" y="connsiteY2"/>
                </a:cxn>
                <a:cxn ang="0">
                  <a:pos x="connsiteX3" y="connsiteY3"/>
                </a:cxn>
              </a:cxnLst>
              <a:rect l="l" t="t" r="r" b="b"/>
              <a:pathLst>
                <a:path w="1751764" h="1679911">
                  <a:moveTo>
                    <a:pt x="0" y="4033"/>
                  </a:moveTo>
                  <a:lnTo>
                    <a:pt x="1744015" y="1679911"/>
                  </a:lnTo>
                  <a:lnTo>
                    <a:pt x="1751764" y="0"/>
                  </a:lnTo>
                  <a:lnTo>
                    <a:pt x="0" y="4033"/>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0" name="Picture 9">
            <a:extLst>
              <a:ext uri="{FF2B5EF4-FFF2-40B4-BE49-F238E27FC236}">
                <a16:creationId xmlns:a16="http://schemas.microsoft.com/office/drawing/2014/main" id="{708DA195-9FA9-FEAD-E824-9C5AC193286B}"/>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l="-1" r="-1905"/>
          <a:stretch/>
        </p:blipFill>
        <p:spPr>
          <a:xfrm>
            <a:off x="53963" y="6648157"/>
            <a:ext cx="161022" cy="169085"/>
          </a:xfrm>
          <a:prstGeom prst="rect">
            <a:avLst/>
          </a:prstGeom>
        </p:spPr>
      </p:pic>
      <p:sp>
        <p:nvSpPr>
          <p:cNvPr id="11" name="TextBox 10">
            <a:extLst>
              <a:ext uri="{FF2B5EF4-FFF2-40B4-BE49-F238E27FC236}">
                <a16:creationId xmlns:a16="http://schemas.microsoft.com/office/drawing/2014/main" id="{AB08DD6D-0828-9880-7E97-832608A72C42}"/>
              </a:ext>
            </a:extLst>
          </p:cNvPr>
          <p:cNvSpPr txBox="1"/>
          <p:nvPr userDrawn="1"/>
        </p:nvSpPr>
        <p:spPr>
          <a:xfrm>
            <a:off x="333443" y="6702707"/>
            <a:ext cx="7543800" cy="84639"/>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550" b="0" i="0" u="none" strike="noStrike" kern="1200" cap="none" spc="0" normalizeH="0" baseline="0" noProof="0" dirty="0">
                <a:ln>
                  <a:noFill/>
                </a:ln>
                <a:solidFill>
                  <a:schemeClr val="tx1">
                    <a:lumMod val="50000"/>
                  </a:schemeClr>
                </a:solidFill>
                <a:effectLst/>
                <a:uLnTx/>
                <a:uFillTx/>
                <a:latin typeface="Arial"/>
                <a:ea typeface="+mn-ea"/>
                <a:cs typeface="Arial" panose="020B0604020202020204" pitchFamily="34" charset="0"/>
              </a:rPr>
              <a:t>This document is </a:t>
            </a:r>
            <a:r>
              <a:rPr kumimoji="0" lang="en-US" sz="550" b="0" i="0" u="sng" strike="noStrike" kern="1200" cap="none" spc="0" normalizeH="0" baseline="0" noProof="0" dirty="0">
                <a:ln>
                  <a:noFill/>
                </a:ln>
                <a:solidFill>
                  <a:schemeClr val="tx1">
                    <a:lumMod val="50000"/>
                  </a:schemeClr>
                </a:solidFill>
                <a:effectLst/>
                <a:uLnTx/>
                <a:uFillTx/>
                <a:latin typeface="Arial"/>
                <a:ea typeface="+mn-ea"/>
                <a:cs typeface="Arial" panose="020B0604020202020204" pitchFamily="34" charset="0"/>
              </a:rPr>
              <a:t>not</a:t>
            </a:r>
            <a:r>
              <a:rPr kumimoji="0" lang="en-US" sz="550" b="0" i="0" u="none" strike="noStrike" kern="1200" cap="none" spc="0" normalizeH="0" baseline="0" noProof="0" dirty="0">
                <a:ln>
                  <a:noFill/>
                </a:ln>
                <a:solidFill>
                  <a:schemeClr val="tx1">
                    <a:lumMod val="50000"/>
                  </a:schemeClr>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sp>
        <p:nvSpPr>
          <p:cNvPr id="12" name="Freeform 11">
            <a:extLst>
              <a:ext uri="{FF2B5EF4-FFF2-40B4-BE49-F238E27FC236}">
                <a16:creationId xmlns:a16="http://schemas.microsoft.com/office/drawing/2014/main" id="{6317DBD9-5909-7074-32BD-98E21469456D}"/>
              </a:ext>
            </a:extLst>
          </p:cNvPr>
          <p:cNvSpPr/>
          <p:nvPr userDrawn="1"/>
        </p:nvSpPr>
        <p:spPr>
          <a:xfrm>
            <a:off x="10601286" y="-4111"/>
            <a:ext cx="1602290" cy="1545832"/>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 name="connsiteX0" fmla="*/ 0 w 1741266"/>
              <a:gd name="connsiteY0" fmla="*/ 20361 h 1679911"/>
              <a:gd name="connsiteX1" fmla="*/ 1733517 w 1741266"/>
              <a:gd name="connsiteY1" fmla="*/ 1679911 h 1679911"/>
              <a:gd name="connsiteX2" fmla="*/ 1741266 w 1741266"/>
              <a:gd name="connsiteY2" fmla="*/ 0 h 1679911"/>
              <a:gd name="connsiteX3" fmla="*/ 0 w 1741266"/>
              <a:gd name="connsiteY3" fmla="*/ 20361 h 1679911"/>
              <a:gd name="connsiteX0" fmla="*/ 0 w 1741266"/>
              <a:gd name="connsiteY0" fmla="*/ 7097 h 1679911"/>
              <a:gd name="connsiteX1" fmla="*/ 1733517 w 1741266"/>
              <a:gd name="connsiteY1" fmla="*/ 1679911 h 1679911"/>
              <a:gd name="connsiteX2" fmla="*/ 1741266 w 1741266"/>
              <a:gd name="connsiteY2" fmla="*/ 0 h 1679911"/>
              <a:gd name="connsiteX3" fmla="*/ 0 w 1741266"/>
              <a:gd name="connsiteY3" fmla="*/ 7097 h 1679911"/>
            </a:gdLst>
            <a:ahLst/>
            <a:cxnLst>
              <a:cxn ang="0">
                <a:pos x="connsiteX0" y="connsiteY0"/>
              </a:cxn>
              <a:cxn ang="0">
                <a:pos x="connsiteX1" y="connsiteY1"/>
              </a:cxn>
              <a:cxn ang="0">
                <a:pos x="connsiteX2" y="connsiteY2"/>
              </a:cxn>
              <a:cxn ang="0">
                <a:pos x="connsiteX3" y="connsiteY3"/>
              </a:cxn>
            </a:cxnLst>
            <a:rect l="l" t="t" r="r" b="b"/>
            <a:pathLst>
              <a:path w="1741266" h="1679911">
                <a:moveTo>
                  <a:pt x="0" y="7097"/>
                </a:moveTo>
                <a:lnTo>
                  <a:pt x="1733517" y="1679911"/>
                </a:lnTo>
                <a:lnTo>
                  <a:pt x="1741266" y="0"/>
                </a:lnTo>
                <a:lnTo>
                  <a:pt x="0" y="7097"/>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6701489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Drk BG 2">
    <p:bg>
      <p:bgPr>
        <a:solidFill>
          <a:schemeClr val="bg1"/>
        </a:solidFill>
        <a:effectLst/>
      </p:bgPr>
    </p:bg>
    <p:spTree>
      <p:nvGrpSpPr>
        <p:cNvPr id="1" name=""/>
        <p:cNvGrpSpPr/>
        <p:nvPr/>
      </p:nvGrpSpPr>
      <p:grpSpPr>
        <a:xfrm>
          <a:off x="0" y="0"/>
          <a:ext cx="0" cy="0"/>
          <a:chOff x="0" y="0"/>
          <a:chExt cx="0" cy="0"/>
        </a:xfrm>
      </p:grpSpPr>
      <p:pic>
        <p:nvPicPr>
          <p:cNvPr id="2" name="Picture 1" descr="A blue background with a white center&#10;&#10;Description automatically generated">
            <a:extLst>
              <a:ext uri="{FF2B5EF4-FFF2-40B4-BE49-F238E27FC236}">
                <a16:creationId xmlns:a16="http://schemas.microsoft.com/office/drawing/2014/main" id="{6E438275-987F-27F6-3923-6E657DCCFD48}"/>
              </a:ext>
            </a:extLst>
          </p:cNvPr>
          <p:cNvPicPr>
            <a:picLocks noChangeAspect="1"/>
          </p:cNvPicPr>
          <p:nvPr userDrawn="1"/>
        </p:nvPicPr>
        <p:blipFill>
          <a:blip r:embed="rId2"/>
          <a:stretch>
            <a:fillRect/>
          </a:stretch>
        </p:blipFill>
        <p:spPr>
          <a:xfrm>
            <a:off x="268948" y="223521"/>
            <a:ext cx="11679212" cy="6408532"/>
          </a:xfrm>
          <a:prstGeom prst="rect">
            <a:avLst/>
          </a:prstGeom>
        </p:spPr>
      </p:pic>
      <p:grpSp>
        <p:nvGrpSpPr>
          <p:cNvPr id="5" name="Group 4">
            <a:extLst>
              <a:ext uri="{FF2B5EF4-FFF2-40B4-BE49-F238E27FC236}">
                <a16:creationId xmlns:a16="http://schemas.microsoft.com/office/drawing/2014/main" id="{753A8B38-D932-4CB7-F74D-8D2EE09062B1}"/>
              </a:ext>
            </a:extLst>
          </p:cNvPr>
          <p:cNvGrpSpPr/>
          <p:nvPr userDrawn="1"/>
        </p:nvGrpSpPr>
        <p:grpSpPr>
          <a:xfrm>
            <a:off x="8339960" y="-1630"/>
            <a:ext cx="3866526" cy="6879094"/>
            <a:chOff x="8339960" y="-1630"/>
            <a:chExt cx="3866526" cy="6879094"/>
          </a:xfrm>
        </p:grpSpPr>
        <p:sp>
          <p:nvSpPr>
            <p:cNvPr id="6" name="Freeform 5">
              <a:extLst>
                <a:ext uri="{FF2B5EF4-FFF2-40B4-BE49-F238E27FC236}">
                  <a16:creationId xmlns:a16="http://schemas.microsoft.com/office/drawing/2014/main" id="{B7239EA2-ABC6-5E15-986E-AEFA5D074851}"/>
                </a:ext>
              </a:extLst>
            </p:cNvPr>
            <p:cNvSpPr/>
            <p:nvPr/>
          </p:nvSpPr>
          <p:spPr>
            <a:xfrm>
              <a:off x="8339960" y="-1630"/>
              <a:ext cx="3863616" cy="3935761"/>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 name="connsiteX0" fmla="*/ 0 w 1729151"/>
                <a:gd name="connsiteY0" fmla="*/ 0 h 1680603"/>
                <a:gd name="connsiteX1" fmla="*/ 1721402 w 1729151"/>
                <a:gd name="connsiteY1" fmla="*/ 1680603 h 1680603"/>
                <a:gd name="connsiteX2" fmla="*/ 1729151 w 1729151"/>
                <a:gd name="connsiteY2" fmla="*/ 692 h 1680603"/>
                <a:gd name="connsiteX3" fmla="*/ 0 w 1729151"/>
                <a:gd name="connsiteY3" fmla="*/ 0 h 1680603"/>
              </a:gdLst>
              <a:ahLst/>
              <a:cxnLst>
                <a:cxn ang="0">
                  <a:pos x="connsiteX0" y="connsiteY0"/>
                </a:cxn>
                <a:cxn ang="0">
                  <a:pos x="connsiteX1" y="connsiteY1"/>
                </a:cxn>
                <a:cxn ang="0">
                  <a:pos x="connsiteX2" y="connsiteY2"/>
                </a:cxn>
                <a:cxn ang="0">
                  <a:pos x="connsiteX3" y="connsiteY3"/>
                </a:cxn>
              </a:cxnLst>
              <a:rect l="l" t="t" r="r" b="b"/>
              <a:pathLst>
                <a:path w="1729151" h="1680603">
                  <a:moveTo>
                    <a:pt x="0" y="0"/>
                  </a:moveTo>
                  <a:lnTo>
                    <a:pt x="1721402" y="1680603"/>
                  </a:lnTo>
                  <a:lnTo>
                    <a:pt x="1729151" y="692"/>
                  </a:lnTo>
                  <a:lnTo>
                    <a:pt x="0" y="0"/>
                  </a:lnTo>
                  <a:close/>
                </a:path>
              </a:pathLst>
            </a:custGeom>
            <a:solidFill>
              <a:schemeClr val="accent1">
                <a:alpha val="401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a:extLst>
                <a:ext uri="{FF2B5EF4-FFF2-40B4-BE49-F238E27FC236}">
                  <a16:creationId xmlns:a16="http://schemas.microsoft.com/office/drawing/2014/main" id="{49EE8672-733F-2A63-2715-C8B92B01DFCD}"/>
                </a:ext>
              </a:extLst>
            </p:cNvPr>
            <p:cNvSpPr/>
            <p:nvPr userDrawn="1"/>
          </p:nvSpPr>
          <p:spPr>
            <a:xfrm rot="5400000">
              <a:off x="8447178" y="3118157"/>
              <a:ext cx="3838021" cy="3680594"/>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 name="connsiteX0" fmla="*/ 0 w 1754529"/>
                <a:gd name="connsiteY0" fmla="*/ 1269 h 1679911"/>
                <a:gd name="connsiteX1" fmla="*/ 1746780 w 1754529"/>
                <a:gd name="connsiteY1" fmla="*/ 1679911 h 1679911"/>
                <a:gd name="connsiteX2" fmla="*/ 1754529 w 1754529"/>
                <a:gd name="connsiteY2" fmla="*/ 0 h 1679911"/>
                <a:gd name="connsiteX3" fmla="*/ 0 w 1754529"/>
                <a:gd name="connsiteY3" fmla="*/ 1269 h 1679911"/>
                <a:gd name="connsiteX0" fmla="*/ 0 w 1751764"/>
                <a:gd name="connsiteY0" fmla="*/ 4033 h 1679911"/>
                <a:gd name="connsiteX1" fmla="*/ 1744015 w 1751764"/>
                <a:gd name="connsiteY1" fmla="*/ 1679911 h 1679911"/>
                <a:gd name="connsiteX2" fmla="*/ 1751764 w 1751764"/>
                <a:gd name="connsiteY2" fmla="*/ 0 h 1679911"/>
                <a:gd name="connsiteX3" fmla="*/ 0 w 1751764"/>
                <a:gd name="connsiteY3" fmla="*/ 4033 h 1679911"/>
              </a:gdLst>
              <a:ahLst/>
              <a:cxnLst>
                <a:cxn ang="0">
                  <a:pos x="connsiteX0" y="connsiteY0"/>
                </a:cxn>
                <a:cxn ang="0">
                  <a:pos x="connsiteX1" y="connsiteY1"/>
                </a:cxn>
                <a:cxn ang="0">
                  <a:pos x="connsiteX2" y="connsiteY2"/>
                </a:cxn>
                <a:cxn ang="0">
                  <a:pos x="connsiteX3" y="connsiteY3"/>
                </a:cxn>
              </a:cxnLst>
              <a:rect l="l" t="t" r="r" b="b"/>
              <a:pathLst>
                <a:path w="1751764" h="1679911">
                  <a:moveTo>
                    <a:pt x="0" y="4033"/>
                  </a:moveTo>
                  <a:lnTo>
                    <a:pt x="1744015" y="1679911"/>
                  </a:lnTo>
                  <a:lnTo>
                    <a:pt x="1751764" y="0"/>
                  </a:lnTo>
                  <a:lnTo>
                    <a:pt x="0" y="4033"/>
                  </a:lnTo>
                  <a:close/>
                </a:path>
              </a:pathLst>
            </a:cu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0" name="Picture 9">
            <a:extLst>
              <a:ext uri="{FF2B5EF4-FFF2-40B4-BE49-F238E27FC236}">
                <a16:creationId xmlns:a16="http://schemas.microsoft.com/office/drawing/2014/main" id="{708DA195-9FA9-FEAD-E824-9C5AC193286B}"/>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l="-1" r="-1905"/>
          <a:stretch/>
        </p:blipFill>
        <p:spPr>
          <a:xfrm>
            <a:off x="53963" y="6648157"/>
            <a:ext cx="161022" cy="169085"/>
          </a:xfrm>
          <a:prstGeom prst="rect">
            <a:avLst/>
          </a:prstGeom>
        </p:spPr>
      </p:pic>
      <p:sp>
        <p:nvSpPr>
          <p:cNvPr id="11" name="TextBox 10">
            <a:extLst>
              <a:ext uri="{FF2B5EF4-FFF2-40B4-BE49-F238E27FC236}">
                <a16:creationId xmlns:a16="http://schemas.microsoft.com/office/drawing/2014/main" id="{AB08DD6D-0828-9880-7E97-832608A72C42}"/>
              </a:ext>
            </a:extLst>
          </p:cNvPr>
          <p:cNvSpPr txBox="1"/>
          <p:nvPr userDrawn="1"/>
        </p:nvSpPr>
        <p:spPr>
          <a:xfrm>
            <a:off x="333443" y="6702707"/>
            <a:ext cx="7543800" cy="84639"/>
          </a:xfrm>
          <a:prstGeom prst="rect">
            <a:avLst/>
          </a:prstGeom>
        </p:spPr>
        <p:txBody>
          <a:bodyPr vert="horz" wrap="square" lIns="0" tIns="0" rIns="0" bIns="0" rtlCol="0">
            <a:noAutofit/>
          </a:bodyPr>
          <a:lstStyle>
            <a:lvl1pPr lvl="0" indent="0">
              <a:lnSpc>
                <a:spcPct val="100000"/>
              </a:lnSpc>
              <a:spcBef>
                <a:spcPts val="300"/>
              </a:spcBef>
              <a:spcAft>
                <a:spcPts val="300"/>
              </a:spcAft>
              <a:buFont typeface="Segoe UI" panose="020B0502040204020203" pitchFamily="34" charset="0"/>
              <a:buChar char="​"/>
              <a:defRPr sz="1600">
                <a:cs typeface="Arial" panose="020B0604020202020204" pitchFamily="34" charset="0"/>
              </a:defRPr>
            </a:lvl1pPr>
            <a:lvl2pPr marL="228600" lvl="1"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lvl="2"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lvl="3"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lvl="4"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pPr marL="0" marR="0" lvl="0" indent="0" algn="l" defTabSz="914400" rtl="0" eaLnBrk="1" fontAlgn="auto" latinLnBrk="0" hangingPunct="1">
              <a:lnSpc>
                <a:spcPct val="100000"/>
              </a:lnSpc>
              <a:spcBef>
                <a:spcPts val="300"/>
              </a:spcBef>
              <a:spcAft>
                <a:spcPts val="300"/>
              </a:spcAft>
              <a:buClrTx/>
              <a:buSzTx/>
              <a:buFont typeface="Segoe UI" panose="020B0502040204020203" pitchFamily="34" charset="0"/>
              <a:buChar char="​"/>
              <a:tabLst/>
              <a:defRPr/>
            </a:pPr>
            <a:r>
              <a:rPr kumimoji="0" lang="en-US" sz="550" b="0" i="0" u="none" strike="noStrike" kern="1200" cap="none" spc="0" normalizeH="0" baseline="0" noProof="0" dirty="0">
                <a:ln>
                  <a:noFill/>
                </a:ln>
                <a:solidFill>
                  <a:schemeClr val="tx1">
                    <a:lumMod val="50000"/>
                  </a:schemeClr>
                </a:solidFill>
                <a:effectLst/>
                <a:uLnTx/>
                <a:uFillTx/>
                <a:latin typeface="Arial"/>
                <a:ea typeface="+mn-ea"/>
                <a:cs typeface="Arial" panose="020B0604020202020204" pitchFamily="34" charset="0"/>
              </a:rPr>
              <a:t>This document is </a:t>
            </a:r>
            <a:r>
              <a:rPr kumimoji="0" lang="en-US" sz="550" b="0" i="0" u="sng" strike="noStrike" kern="1200" cap="none" spc="0" normalizeH="0" baseline="0" noProof="0" dirty="0">
                <a:ln>
                  <a:noFill/>
                </a:ln>
                <a:solidFill>
                  <a:schemeClr val="tx1">
                    <a:lumMod val="50000"/>
                  </a:schemeClr>
                </a:solidFill>
                <a:effectLst/>
                <a:uLnTx/>
                <a:uFillTx/>
                <a:latin typeface="Arial"/>
                <a:ea typeface="+mn-ea"/>
                <a:cs typeface="Arial" panose="020B0604020202020204" pitchFamily="34" charset="0"/>
              </a:rPr>
              <a:t>not</a:t>
            </a:r>
            <a:r>
              <a:rPr kumimoji="0" lang="en-US" sz="550" b="0" i="0" u="none" strike="noStrike" kern="1200" cap="none" spc="0" normalizeH="0" baseline="0" noProof="0" dirty="0">
                <a:ln>
                  <a:noFill/>
                </a:ln>
                <a:solidFill>
                  <a:schemeClr val="tx1">
                    <a:lumMod val="50000"/>
                  </a:schemeClr>
                </a:solidFill>
                <a:effectLst/>
                <a:uLnTx/>
                <a:uFillTx/>
                <a:latin typeface="Arial"/>
                <a:ea typeface="+mn-ea"/>
                <a:cs typeface="Arial" panose="020B0604020202020204" pitchFamily="34" charset="0"/>
              </a:rPr>
              <a:t> a public record and its content should not be reprinted in any other document. Ohio Revised Code 149.43(A)(1)(bb) and 187.04(C)(1) and (2)</a:t>
            </a:r>
          </a:p>
        </p:txBody>
      </p:sp>
      <p:sp>
        <p:nvSpPr>
          <p:cNvPr id="12" name="Freeform 11">
            <a:extLst>
              <a:ext uri="{FF2B5EF4-FFF2-40B4-BE49-F238E27FC236}">
                <a16:creationId xmlns:a16="http://schemas.microsoft.com/office/drawing/2014/main" id="{6317DBD9-5909-7074-32BD-98E21469456D}"/>
              </a:ext>
            </a:extLst>
          </p:cNvPr>
          <p:cNvSpPr/>
          <p:nvPr userDrawn="1"/>
        </p:nvSpPr>
        <p:spPr>
          <a:xfrm>
            <a:off x="10601286" y="-4111"/>
            <a:ext cx="1602290" cy="1545832"/>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 name="connsiteX0" fmla="*/ 0 w 1741266"/>
              <a:gd name="connsiteY0" fmla="*/ 20361 h 1679911"/>
              <a:gd name="connsiteX1" fmla="*/ 1733517 w 1741266"/>
              <a:gd name="connsiteY1" fmla="*/ 1679911 h 1679911"/>
              <a:gd name="connsiteX2" fmla="*/ 1741266 w 1741266"/>
              <a:gd name="connsiteY2" fmla="*/ 0 h 1679911"/>
              <a:gd name="connsiteX3" fmla="*/ 0 w 1741266"/>
              <a:gd name="connsiteY3" fmla="*/ 20361 h 1679911"/>
              <a:gd name="connsiteX0" fmla="*/ 0 w 1741266"/>
              <a:gd name="connsiteY0" fmla="*/ 7097 h 1679911"/>
              <a:gd name="connsiteX1" fmla="*/ 1733517 w 1741266"/>
              <a:gd name="connsiteY1" fmla="*/ 1679911 h 1679911"/>
              <a:gd name="connsiteX2" fmla="*/ 1741266 w 1741266"/>
              <a:gd name="connsiteY2" fmla="*/ 0 h 1679911"/>
              <a:gd name="connsiteX3" fmla="*/ 0 w 1741266"/>
              <a:gd name="connsiteY3" fmla="*/ 7097 h 1679911"/>
            </a:gdLst>
            <a:ahLst/>
            <a:cxnLst>
              <a:cxn ang="0">
                <a:pos x="connsiteX0" y="connsiteY0"/>
              </a:cxn>
              <a:cxn ang="0">
                <a:pos x="connsiteX1" y="connsiteY1"/>
              </a:cxn>
              <a:cxn ang="0">
                <a:pos x="connsiteX2" y="connsiteY2"/>
              </a:cxn>
              <a:cxn ang="0">
                <a:pos x="connsiteX3" y="connsiteY3"/>
              </a:cxn>
            </a:cxnLst>
            <a:rect l="l" t="t" r="r" b="b"/>
            <a:pathLst>
              <a:path w="1741266" h="1679911">
                <a:moveTo>
                  <a:pt x="0" y="7097"/>
                </a:moveTo>
                <a:lnTo>
                  <a:pt x="1733517" y="1679911"/>
                </a:lnTo>
                <a:lnTo>
                  <a:pt x="1741266" y="0"/>
                </a:lnTo>
                <a:lnTo>
                  <a:pt x="0" y="7097"/>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8644845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10" Type="http://schemas.openxmlformats.org/officeDocument/2006/relationships/theme" Target="../theme/theme2.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BC990E-CD7C-9947-B11B-AD6C6A098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53596DF-7B99-E244-A2BC-186FA0C69EF3}"/>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39CE6158-D464-01C2-6CFB-A7AF22A213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noAutofit/>
          </a:bodyPr>
          <a:lstStyle>
            <a:lvl1pPr algn="r">
              <a:defRPr sz="1200">
                <a:solidFill>
                  <a:schemeClr val="tx1">
                    <a:tint val="75000"/>
                  </a:schemeClr>
                </a:solidFill>
              </a:defRPr>
            </a:lvl1pPr>
          </a:lstStyle>
          <a:p>
            <a:fld id="{458009AA-03A5-954B-900A-9DCAA82129F9}" type="slidenum">
              <a:rPr lang="en-US" smtClean="0"/>
              <a:t>‹#›</a:t>
            </a:fld>
            <a:endParaRPr lang="en-US" dirty="0"/>
          </a:p>
        </p:txBody>
      </p:sp>
      <p:sp>
        <p:nvSpPr>
          <p:cNvPr id="6" name="Date Placeholder 5">
            <a:extLst>
              <a:ext uri="{FF2B5EF4-FFF2-40B4-BE49-F238E27FC236}">
                <a16:creationId xmlns:a16="http://schemas.microsoft.com/office/drawing/2014/main" id="{4F891EE3-CF9A-B92D-0375-D20BF6029D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noAutofit/>
          </a:bodyPr>
          <a:lstStyle>
            <a:lvl1pPr algn="l">
              <a:defRPr sz="1200">
                <a:solidFill>
                  <a:schemeClr val="tx1">
                    <a:tint val="75000"/>
                  </a:schemeClr>
                </a:solidFill>
              </a:defRPr>
            </a:lvl1pPr>
          </a:lstStyle>
          <a:p>
            <a:fld id="{B9474376-1BA7-2C4D-93DE-A5FCC422EBD0}" type="datetimeFigureOut">
              <a:rPr lang="en-US" smtClean="0"/>
              <a:t>9/15/26</a:t>
            </a:fld>
            <a:endParaRPr lang="en-US" dirty="0"/>
          </a:p>
        </p:txBody>
      </p:sp>
    </p:spTree>
    <p:extLst>
      <p:ext uri="{BB962C8B-B14F-4D97-AF65-F5344CB8AC3E}">
        <p14:creationId xmlns:p14="http://schemas.microsoft.com/office/powerpoint/2010/main" val="1734790289"/>
      </p:ext>
    </p:extLst>
  </p:cSld>
  <p:clrMap bg1="lt1" tx1="dk1" bg2="lt2" tx2="dk2" accent1="accent1" accent2="accent2" accent3="accent3" accent4="accent4" accent5="accent5" accent6="accent6" hlink="hlink" folHlink="folHlink"/>
  <p:sldLayoutIdLst>
    <p:sldLayoutId id="2147483680" r:id="rId1"/>
    <p:sldLayoutId id="2147483685" r:id="rId2"/>
    <p:sldLayoutId id="2147483684" r:id="rId3"/>
    <p:sldLayoutId id="2147483663" r:id="rId4"/>
    <p:sldLayoutId id="2147483674" r:id="rId5"/>
    <p:sldLayoutId id="2147483669" r:id="rId6"/>
    <p:sldLayoutId id="2147483672" r:id="rId7"/>
    <p:sldLayoutId id="2147483698" r:id="rId8"/>
    <p:sldLayoutId id="2147483673" r:id="rId9"/>
    <p:sldLayoutId id="2147483682" r:id="rId10"/>
    <p:sldLayoutId id="2147483697" r:id="rId11"/>
    <p:sldLayoutId id="2147483695" r:id="rId12"/>
    <p:sldLayoutId id="2147483679" r:id="rId13"/>
    <p:sldLayoutId id="2147483699" r:id="rId14"/>
    <p:sldLayoutId id="2147483700" r:id="rId15"/>
    <p:sldLayoutId id="2147483711" r:id="rId16"/>
    <p:sldLayoutId id="2147483712" r:id="rId17"/>
  </p:sldLayoutIdLst>
  <p:hf hdr="0" ftr="0" dt="0"/>
  <p:txStyles>
    <p:titleStyle>
      <a:lvl1pPr algn="l" defTabSz="914400" rtl="0" eaLnBrk="1" latinLnBrk="0" hangingPunct="1">
        <a:lnSpc>
          <a:spcPct val="90000"/>
        </a:lnSpc>
        <a:spcBef>
          <a:spcPct val="0"/>
        </a:spcBef>
        <a:buNone/>
        <a:defRPr sz="4400" b="1" kern="1200">
          <a:solidFill>
            <a:schemeClr val="accent2"/>
          </a:solidFill>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5BC990E-CD7C-9947-B11B-AD6C6A098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53596DF-7B99-E244-A2BC-186FA0C69EF3}"/>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a:extLst>
              <a:ext uri="{FF2B5EF4-FFF2-40B4-BE49-F238E27FC236}">
                <a16:creationId xmlns:a16="http://schemas.microsoft.com/office/drawing/2014/main" id="{39CE6158-D464-01C2-6CFB-A7AF22A2133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noAutofit/>
          </a:bodyPr>
          <a:lstStyle>
            <a:lvl1pPr algn="r">
              <a:defRPr sz="900" b="1">
                <a:solidFill>
                  <a:schemeClr val="bg1"/>
                </a:solidFill>
              </a:defRPr>
            </a:lvl1pPr>
          </a:lstStyle>
          <a:p>
            <a:fld id="{458009AA-03A5-954B-900A-9DCAA82129F9}" type="slidenum">
              <a:rPr lang="en-US" smtClean="0"/>
              <a:pPr/>
              <a:t>‹#›</a:t>
            </a:fld>
            <a:endParaRPr lang="en-US" dirty="0"/>
          </a:p>
        </p:txBody>
      </p:sp>
      <p:sp>
        <p:nvSpPr>
          <p:cNvPr id="6" name="Date Placeholder 5">
            <a:extLst>
              <a:ext uri="{FF2B5EF4-FFF2-40B4-BE49-F238E27FC236}">
                <a16:creationId xmlns:a16="http://schemas.microsoft.com/office/drawing/2014/main" id="{4F891EE3-CF9A-B92D-0375-D20BF6029D1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noAutofit/>
          </a:bodyPr>
          <a:lstStyle>
            <a:lvl1pPr algn="l">
              <a:defRPr sz="1200">
                <a:solidFill>
                  <a:schemeClr val="tx1">
                    <a:tint val="75000"/>
                  </a:schemeClr>
                </a:solidFill>
              </a:defRPr>
            </a:lvl1pPr>
          </a:lstStyle>
          <a:p>
            <a:fld id="{B9474376-1BA7-2C4D-93DE-A5FCC422EBD0}" type="datetimeFigureOut">
              <a:rPr lang="en-US" smtClean="0"/>
              <a:t>9/15/26</a:t>
            </a:fld>
            <a:endParaRPr lang="en-US" dirty="0"/>
          </a:p>
        </p:txBody>
      </p:sp>
      <p:sp>
        <p:nvSpPr>
          <p:cNvPr id="4" name="Slide Number Placeholder 3">
            <a:extLst>
              <a:ext uri="{FF2B5EF4-FFF2-40B4-BE49-F238E27FC236}">
                <a16:creationId xmlns:a16="http://schemas.microsoft.com/office/drawing/2014/main" id="{AA89036C-8E92-EF09-BDF8-F97260A91986}"/>
              </a:ext>
            </a:extLst>
          </p:cNvPr>
          <p:cNvSpPr txBox="1">
            <a:spLocks/>
          </p:cNvSpPr>
          <p:nvPr userDrawn="1"/>
        </p:nvSpPr>
        <p:spPr>
          <a:xfrm>
            <a:off x="11659838" y="6702014"/>
            <a:ext cx="532161" cy="145424"/>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800" b="1" smtClean="0"/>
              <a:pPr>
                <a:defRPr/>
              </a:pPr>
              <a:t>‹#›</a:t>
            </a:fld>
            <a:endParaRPr lang="en-US" sz="800" b="1" dirty="0"/>
          </a:p>
        </p:txBody>
      </p:sp>
    </p:spTree>
    <p:extLst>
      <p:ext uri="{BB962C8B-B14F-4D97-AF65-F5344CB8AC3E}">
        <p14:creationId xmlns:p14="http://schemas.microsoft.com/office/powerpoint/2010/main" val="1088606706"/>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Lst>
  <p:hf hdr="0" ftr="0" dt="0"/>
  <p:txStyles>
    <p:titleStyle>
      <a:lvl1pPr algn="l" defTabSz="914400" rtl="0" eaLnBrk="1" latinLnBrk="0" hangingPunct="1">
        <a:lnSpc>
          <a:spcPct val="90000"/>
        </a:lnSpc>
        <a:spcBef>
          <a:spcPct val="0"/>
        </a:spcBef>
        <a:buNone/>
        <a:defRPr sz="4400" b="1" kern="1200">
          <a:solidFill>
            <a:schemeClr val="accent2"/>
          </a:solidFill>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18.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18.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18.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notesSlide" Target="../notesSlides/notesSlide8.xml"/><Relationship Id="rId1" Type="http://schemas.openxmlformats.org/officeDocument/2006/relationships/slideLayout" Target="../slideLayouts/slideLayout18.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18.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40.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notesSlide" Target="../notesSlides/notesSlide11.xml"/><Relationship Id="rId1" Type="http://schemas.openxmlformats.org/officeDocument/2006/relationships/slideLayout" Target="../slideLayouts/slideLayout18.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5.png"/><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67E24A67-C0C2-653F-6068-8641B17B153C}"/>
              </a:ext>
            </a:extLst>
          </p:cNvPr>
          <p:cNvSpPr txBox="1">
            <a:spLocks noGrp="1"/>
          </p:cNvSpPr>
          <p:nvPr>
            <p:ph type="title"/>
          </p:nvPr>
        </p:nvSpPr>
        <p:spPr>
          <a:xfrm>
            <a:off x="-949420" y="1989041"/>
            <a:ext cx="11694562" cy="136802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00000"/>
              </a:lnSpc>
            </a:pPr>
            <a:r>
              <a:rPr lang="en-US" sz="4000" dirty="0">
                <a:solidFill>
                  <a:schemeClr val="accent2"/>
                </a:solidFill>
                <a:latin typeface="Arial"/>
                <a:ea typeface="Euclid Circular A" panose="020B0504000000000000" pitchFamily="34" charset="77"/>
                <a:cs typeface="Arial"/>
              </a:rPr>
              <a:t>Annual Course of Study in Ethics </a:t>
            </a:r>
            <a:br>
              <a:rPr lang="en-US" sz="4000" dirty="0">
                <a:solidFill>
                  <a:schemeClr val="accent2"/>
                </a:solidFill>
                <a:latin typeface="Arial"/>
                <a:ea typeface="Euclid Circular A" panose="020B0504000000000000" pitchFamily="34" charset="77"/>
                <a:cs typeface="Arial"/>
              </a:rPr>
            </a:br>
            <a:r>
              <a:rPr lang="en-US" sz="4000" dirty="0">
                <a:solidFill>
                  <a:schemeClr val="accent2"/>
                </a:solidFill>
                <a:latin typeface="Arial"/>
                <a:ea typeface="Euclid Circular A" panose="020B0504000000000000" pitchFamily="34" charset="77"/>
                <a:cs typeface="Arial"/>
              </a:rPr>
              <a:t>for </a:t>
            </a:r>
            <a:br>
              <a:rPr lang="en-US" sz="4000" dirty="0">
                <a:solidFill>
                  <a:schemeClr val="accent2"/>
                </a:solidFill>
                <a:latin typeface="Arial"/>
                <a:ea typeface="Euclid Circular A" panose="020B0504000000000000" pitchFamily="34" charset="77"/>
                <a:cs typeface="Arial"/>
              </a:rPr>
            </a:br>
            <a:r>
              <a:rPr lang="en-US" sz="4000" dirty="0">
                <a:solidFill>
                  <a:schemeClr val="accent2"/>
                </a:solidFill>
                <a:latin typeface="Arial"/>
                <a:ea typeface="Euclid Circular A" panose="020B0504000000000000" pitchFamily="34" charset="77"/>
                <a:cs typeface="Arial"/>
              </a:rPr>
              <a:t>Directors, Officers, and Staff</a:t>
            </a:r>
            <a:endParaRPr lang="en-US" sz="4000" b="1" i="1" dirty="0">
              <a:solidFill>
                <a:schemeClr val="accent2"/>
              </a:solidFill>
              <a:latin typeface="Arial"/>
              <a:ea typeface="Euclid Circular A" panose="020B0504000000000000" pitchFamily="34" charset="77"/>
              <a:cs typeface="Arial"/>
            </a:endParaRPr>
          </a:p>
        </p:txBody>
      </p:sp>
      <p:sp>
        <p:nvSpPr>
          <p:cNvPr id="7" name="Oval 6">
            <a:extLst>
              <a:ext uri="{FF2B5EF4-FFF2-40B4-BE49-F238E27FC236}">
                <a16:creationId xmlns:a16="http://schemas.microsoft.com/office/drawing/2014/main" id="{AD469706-73A1-A599-3C46-9022EBEF119F}"/>
              </a:ext>
            </a:extLst>
          </p:cNvPr>
          <p:cNvSpPr/>
          <p:nvPr/>
        </p:nvSpPr>
        <p:spPr>
          <a:xfrm>
            <a:off x="9538469" y="2930165"/>
            <a:ext cx="2628501" cy="2628501"/>
          </a:xfrm>
          <a:prstGeom prst="ellipse">
            <a:avLst/>
          </a:prstGeom>
          <a:noFill/>
          <a:ln w="5080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Freeform 9">
            <a:extLst>
              <a:ext uri="{FF2B5EF4-FFF2-40B4-BE49-F238E27FC236}">
                <a16:creationId xmlns:a16="http://schemas.microsoft.com/office/drawing/2014/main" id="{B2FE0472-FD64-F525-B3C5-7230DDA67622}"/>
              </a:ext>
            </a:extLst>
          </p:cNvPr>
          <p:cNvSpPr/>
          <p:nvPr/>
        </p:nvSpPr>
        <p:spPr>
          <a:xfrm>
            <a:off x="8283251" y="-21914"/>
            <a:ext cx="3920323" cy="3964114"/>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1">
              <a:alpha val="401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Freeform 10">
            <a:extLst>
              <a:ext uri="{FF2B5EF4-FFF2-40B4-BE49-F238E27FC236}">
                <a16:creationId xmlns:a16="http://schemas.microsoft.com/office/drawing/2014/main" id="{E204380B-3613-F2AB-1464-CC021146CD97}"/>
              </a:ext>
            </a:extLst>
          </p:cNvPr>
          <p:cNvSpPr/>
          <p:nvPr/>
        </p:nvSpPr>
        <p:spPr>
          <a:xfrm>
            <a:off x="10328292" y="-17791"/>
            <a:ext cx="1875283" cy="1809208"/>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Freeform 11">
            <a:extLst>
              <a:ext uri="{FF2B5EF4-FFF2-40B4-BE49-F238E27FC236}">
                <a16:creationId xmlns:a16="http://schemas.microsoft.com/office/drawing/2014/main" id="{1DE055FF-CFFC-3833-A9E0-9BCE8092B4DE}"/>
              </a:ext>
            </a:extLst>
          </p:cNvPr>
          <p:cNvSpPr/>
          <p:nvPr/>
        </p:nvSpPr>
        <p:spPr>
          <a:xfrm rot="5400000">
            <a:off x="8458169" y="3101106"/>
            <a:ext cx="3844081" cy="3708636"/>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3" name="Picture 12" descr="Icon&#10;&#10;Description automatically generated">
            <a:extLst>
              <a:ext uri="{FF2B5EF4-FFF2-40B4-BE49-F238E27FC236}">
                <a16:creationId xmlns:a16="http://schemas.microsoft.com/office/drawing/2014/main" id="{757CA456-15C5-0126-6054-7F9AAF88E12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3354264">
            <a:off x="9468691" y="3385163"/>
            <a:ext cx="2867202" cy="1929520"/>
          </a:xfrm>
          <a:prstGeom prst="rect">
            <a:avLst/>
          </a:prstGeom>
        </p:spPr>
      </p:pic>
      <p:pic>
        <p:nvPicPr>
          <p:cNvPr id="14" name="Picture 4" descr="Marker Inc. groundbreaking ceremony group photo">
            <a:extLst>
              <a:ext uri="{FF2B5EF4-FFF2-40B4-BE49-F238E27FC236}">
                <a16:creationId xmlns:a16="http://schemas.microsoft.com/office/drawing/2014/main" id="{53CCADBD-E24F-7341-2F3A-CF83D593C73F}"/>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8230063" y="4089917"/>
            <a:ext cx="2272211" cy="2275627"/>
          </a:xfrm>
          <a:prstGeom prst="ellipse">
            <a:avLst/>
          </a:prstGeom>
          <a:noFill/>
          <a:extLst>
            <a:ext uri="{909E8E84-426E-40DD-AFC4-6F175D3DCCD1}">
              <a14:hiddenFill xmlns:a14="http://schemas.microsoft.com/office/drawing/2010/main">
                <a:solidFill>
                  <a:srgbClr val="FFFFFF"/>
                </a:solidFill>
              </a14:hiddenFill>
            </a:ext>
          </a:extLst>
        </p:spPr>
      </p:pic>
      <p:pic>
        <p:nvPicPr>
          <p:cNvPr id="15" name="Picture 14" descr="A person holding a light in their hand&#10;&#10;Description automatically generated">
            <a:extLst>
              <a:ext uri="{FF2B5EF4-FFF2-40B4-BE49-F238E27FC236}">
                <a16:creationId xmlns:a16="http://schemas.microsoft.com/office/drawing/2014/main" id="{792BD89C-07B9-3539-F1E0-B86B3F0A8B1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0062841" y="3434806"/>
            <a:ext cx="1609535" cy="1609344"/>
          </a:xfrm>
          <a:prstGeom prst="ellipse">
            <a:avLst/>
          </a:prstGeom>
        </p:spPr>
      </p:pic>
      <p:pic>
        <p:nvPicPr>
          <p:cNvPr id="16" name="Picture 15" descr="A man driving a forklift in a wherehouse">
            <a:extLst>
              <a:ext uri="{FF2B5EF4-FFF2-40B4-BE49-F238E27FC236}">
                <a16:creationId xmlns:a16="http://schemas.microsoft.com/office/drawing/2014/main" id="{D1186A3A-7F9E-347E-1146-320FD9BD5360}"/>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0062841" y="3434806"/>
            <a:ext cx="1609344" cy="1609344"/>
          </a:xfrm>
          <a:prstGeom prst="ellipse">
            <a:avLst/>
          </a:prstGeom>
          <a:noFill/>
          <a:ln w="127000">
            <a:noFill/>
          </a:ln>
          <a:extLst>
            <a:ext uri="{909E8E84-426E-40DD-AFC4-6F175D3DCCD1}">
              <a14:hiddenFill xmlns:a14="http://schemas.microsoft.com/office/drawing/2010/main">
                <a:solidFill>
                  <a:srgbClr val="FFFFFF"/>
                </a:solidFill>
              </a14:hiddenFill>
            </a:ext>
          </a:extLst>
        </p:spPr>
      </p:pic>
      <p:pic>
        <p:nvPicPr>
          <p:cNvPr id="17" name="Picture 2" descr="Youngstown skyline hero image">
            <a:extLst>
              <a:ext uri="{FF2B5EF4-FFF2-40B4-BE49-F238E27FC236}">
                <a16:creationId xmlns:a16="http://schemas.microsoft.com/office/drawing/2014/main" id="{257214F2-A81B-0981-976F-70105ECA20D9}"/>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9233263" y="546718"/>
            <a:ext cx="2538021" cy="2540631"/>
          </a:xfrm>
          <a:prstGeom prst="ellipse">
            <a:avLst/>
          </a:prstGeom>
          <a:noFill/>
          <a:ln w="127000">
            <a:solidFill>
              <a:schemeClr val="accent4"/>
            </a:solidFill>
          </a:ln>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6F2BB4F3-FFA5-153C-2245-F2BC58037AA4}"/>
              </a:ext>
            </a:extLst>
          </p:cNvPr>
          <p:cNvSpPr txBox="1"/>
          <p:nvPr/>
        </p:nvSpPr>
        <p:spPr>
          <a:xfrm>
            <a:off x="5644055" y="6030247"/>
            <a:ext cx="352407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Arial" panose="020B0604020202020204"/>
                <a:ea typeface="+mn-ea"/>
                <a:cs typeface="+mn-cs"/>
              </a:rPr>
              <a:t>September 23, 2026</a:t>
            </a:r>
          </a:p>
        </p:txBody>
      </p:sp>
    </p:spTree>
    <p:extLst>
      <p:ext uri="{BB962C8B-B14F-4D97-AF65-F5344CB8AC3E}">
        <p14:creationId xmlns:p14="http://schemas.microsoft.com/office/powerpoint/2010/main" val="2885768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B74B63F-C3CA-B7D8-7A01-274A38C5829B}"/>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Overview of the Annual Course of Ethics</a:t>
            </a:r>
            <a:endParaRPr lang="en-US" sz="3200" dirty="0">
              <a:solidFill>
                <a:schemeClr val="accent2"/>
              </a:solidFill>
              <a:latin typeface="Avenir Next" panose="020B0503020202020204" pitchFamily="34" charset="0"/>
              <a:ea typeface="Euclid Circular A" panose="020B0504000000000000" pitchFamily="34" charset="77"/>
              <a:cs typeface="Arial" panose="020B0604020202020204" pitchFamily="34" charset="0"/>
            </a:endParaRPr>
          </a:p>
        </p:txBody>
      </p:sp>
      <p:sp>
        <p:nvSpPr>
          <p:cNvPr id="12" name="Slide Number Placeholder 2">
            <a:extLst>
              <a:ext uri="{FF2B5EF4-FFF2-40B4-BE49-F238E27FC236}">
                <a16:creationId xmlns:a16="http://schemas.microsoft.com/office/drawing/2014/main" id="{143A153B-0803-025E-20F9-0D213E3E7488}"/>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661BA67-2496-BC42-B2D2-763B605DA9A7}" type="slidenum">
              <a:rPr kumimoji="0" lang="en-US" sz="900" b="1" i="0" u="none" strike="noStrike" kern="1200" cap="none" spc="0" normalizeH="0" baseline="0" noProof="0" smtClean="0">
                <a:solidFill>
                  <a:srgbClr val="FFFFFF"/>
                </a:solidFill>
                <a:effectLst/>
                <a:uLnTx/>
                <a:uFillTx/>
                <a:latin typeface="Arial" panose="020B0604020202020204" pitchFamily="34" charset="0"/>
                <a:ea typeface="Euclid Circular A" panose="020B0504000000000000" pitchFamily="34" charset="77"/>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900" b="1" i="0" u="none" strike="noStrike" kern="1200" cap="none" spc="0" normalizeH="0" baseline="0" noProof="0" dirty="0">
              <a:ln>
                <a:noFill/>
              </a:ln>
              <a:solidFill>
                <a:srgbClr val="FFFFFF"/>
              </a:solidFill>
              <a:effectLst/>
              <a:uLnTx/>
              <a:uFillTx/>
              <a:latin typeface="Arial" panose="020B0604020202020204" pitchFamily="34" charset="0"/>
              <a:ea typeface="Euclid Circular A" panose="020B0504000000000000" pitchFamily="34" charset="77"/>
              <a:cs typeface="Arial" panose="020B0604020202020204" pitchFamily="34" charset="0"/>
            </a:endParaRPr>
          </a:p>
        </p:txBody>
      </p:sp>
      <p:sp>
        <p:nvSpPr>
          <p:cNvPr id="13" name="TextBox 12"/>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WHAT THIS COURSE COVERS</a:t>
            </a:r>
          </a:p>
        </p:txBody>
      </p:sp>
      <p:sp>
        <p:nvSpPr>
          <p:cNvPr id="14" name="Rounded Rectangle 13"/>
          <p:cNvSpPr/>
          <p:nvPr/>
        </p:nvSpPr>
        <p:spPr>
          <a:xfrm>
            <a:off x="502920" y="1444752"/>
            <a:ext cx="5440679" cy="324612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5" name="TextBox 14"/>
          <p:cNvSpPr txBox="1"/>
          <p:nvPr/>
        </p:nvSpPr>
        <p:spPr>
          <a:xfrm>
            <a:off x="740664" y="1664208"/>
            <a:ext cx="4965192" cy="1815882"/>
          </a:xfrm>
          <a:prstGeom prst="rect">
            <a:avLst/>
          </a:prstGeom>
          <a:noFill/>
        </p:spPr>
        <p:txBody>
          <a:bodyPr wrap="square" lIns="0" tIns="0" rIns="0" bIns="0" anchor="t">
            <a:spAutoFit/>
          </a:bodyPr>
          <a:lstStyle/>
          <a:p>
            <a:pPr>
              <a:spcAft>
                <a:spcPts val="600"/>
              </a:spcAft>
            </a:pPr>
            <a:r>
              <a:rPr sz="1800" b="1" i="0" dirty="0">
                <a:solidFill>
                  <a:srgbClr val="003057"/>
                </a:solidFill>
                <a:latin typeface="Arial"/>
              </a:rPr>
              <a:t>For Board Members</a:t>
            </a:r>
          </a:p>
          <a:p>
            <a:pPr marL="182880" indent="-182880">
              <a:spcAft>
                <a:spcPts val="1400"/>
              </a:spcAft>
              <a:buClr>
                <a:srgbClr val="00A3DF"/>
              </a:buClr>
              <a:buSzPct val="100000"/>
              <a:buFont typeface="Arial" panose="020B0604020202020204" pitchFamily="34" charset="0"/>
              <a:buChar char="▪"/>
            </a:pPr>
            <a:r>
              <a:rPr sz="1500" b="0" i="0" dirty="0">
                <a:solidFill>
                  <a:srgbClr val="003057"/>
                </a:solidFill>
                <a:latin typeface="Arial"/>
              </a:rPr>
              <a:t>Standards of Conduct</a:t>
            </a:r>
          </a:p>
          <a:p>
            <a:pPr marL="182880" indent="-182880">
              <a:spcAft>
                <a:spcPts val="1400"/>
              </a:spcAft>
              <a:buClr>
                <a:srgbClr val="00A3DF"/>
              </a:buClr>
              <a:buSzPct val="100000"/>
              <a:buFont typeface="Arial" panose="020B0604020202020204" pitchFamily="34" charset="0"/>
              <a:buChar char="▪"/>
            </a:pPr>
            <a:r>
              <a:rPr sz="1500" b="0" i="0" dirty="0">
                <a:solidFill>
                  <a:srgbClr val="003057"/>
                </a:solidFill>
                <a:latin typeface="Arial"/>
              </a:rPr>
              <a:t>Conflicts of Interest</a:t>
            </a:r>
          </a:p>
          <a:p>
            <a:pPr marL="182880" indent="-182880">
              <a:spcAft>
                <a:spcPts val="1400"/>
              </a:spcAft>
              <a:buClr>
                <a:srgbClr val="00A3DF"/>
              </a:buClr>
              <a:buSzPct val="100000"/>
              <a:buFont typeface="Arial" panose="020B0604020202020204" pitchFamily="34" charset="0"/>
              <a:buChar char="▪"/>
            </a:pPr>
            <a:r>
              <a:rPr sz="1500" b="0" i="0" dirty="0">
                <a:solidFill>
                  <a:srgbClr val="003057"/>
                </a:solidFill>
                <a:latin typeface="Arial"/>
              </a:rPr>
              <a:t>Gift </a:t>
            </a:r>
            <a:r>
              <a:rPr lang="en-US" sz="1500" dirty="0">
                <a:solidFill>
                  <a:srgbClr val="003057"/>
                </a:solidFill>
                <a:latin typeface="Arial"/>
              </a:rPr>
              <a:t>Policies</a:t>
            </a:r>
            <a:endParaRPr sz="1500" b="0" i="0" dirty="0">
              <a:solidFill>
                <a:srgbClr val="003057"/>
              </a:solidFill>
              <a:latin typeface="Arial"/>
            </a:endParaRPr>
          </a:p>
          <a:p>
            <a:pPr marL="182880" indent="-182880">
              <a:spcAft>
                <a:spcPts val="1400"/>
              </a:spcAft>
              <a:buClr>
                <a:srgbClr val="00A3DF"/>
              </a:buClr>
              <a:buSzPct val="100000"/>
              <a:buFont typeface="Arial" panose="020B0604020202020204" pitchFamily="34" charset="0"/>
              <a:buChar char="▪"/>
            </a:pPr>
            <a:r>
              <a:rPr sz="1500" b="0" i="0" dirty="0">
                <a:solidFill>
                  <a:srgbClr val="003057"/>
                </a:solidFill>
                <a:latin typeface="Arial"/>
              </a:rPr>
              <a:t>Governance / Fiduciary Duties</a:t>
            </a:r>
          </a:p>
        </p:txBody>
      </p:sp>
      <p:sp>
        <p:nvSpPr>
          <p:cNvPr id="16" name="Rounded Rectangle 15"/>
          <p:cNvSpPr/>
          <p:nvPr/>
        </p:nvSpPr>
        <p:spPr>
          <a:xfrm>
            <a:off x="6245351" y="1444752"/>
            <a:ext cx="5440679" cy="324612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7" name="TextBox 16"/>
          <p:cNvSpPr txBox="1"/>
          <p:nvPr/>
        </p:nvSpPr>
        <p:spPr>
          <a:xfrm>
            <a:off x="6483095" y="1664208"/>
            <a:ext cx="4965192" cy="2649443"/>
          </a:xfrm>
          <a:prstGeom prst="rect">
            <a:avLst/>
          </a:prstGeom>
          <a:noFill/>
        </p:spPr>
        <p:txBody>
          <a:bodyPr wrap="square" lIns="0" tIns="0" rIns="0" bIns="0" anchor="t">
            <a:spAutoFit/>
          </a:bodyPr>
          <a:lstStyle/>
          <a:p>
            <a:pPr>
              <a:spcAft>
                <a:spcPts val="600"/>
              </a:spcAft>
            </a:pPr>
            <a:r>
              <a:rPr sz="1800" b="1" i="0" dirty="0">
                <a:solidFill>
                  <a:srgbClr val="003057"/>
                </a:solidFill>
                <a:latin typeface="Arial"/>
              </a:rPr>
              <a:t>For </a:t>
            </a:r>
            <a:r>
              <a:rPr lang="en-US" sz="1800" b="1" i="0" dirty="0">
                <a:solidFill>
                  <a:srgbClr val="003057"/>
                </a:solidFill>
                <a:latin typeface="Arial"/>
              </a:rPr>
              <a:t>Employees</a:t>
            </a:r>
            <a:endParaRPr sz="1800" b="1" i="0" dirty="0">
              <a:solidFill>
                <a:srgbClr val="003057"/>
              </a:solidFill>
              <a:latin typeface="Arial"/>
            </a:endParaRPr>
          </a:p>
          <a:p>
            <a:pPr marL="182880" indent="-182880">
              <a:spcAft>
                <a:spcPts val="500"/>
              </a:spcAft>
              <a:buClr>
                <a:srgbClr val="00A3DF"/>
              </a:buClr>
              <a:buSzPct val="100000"/>
              <a:buFont typeface="Arial" panose="020B0604020202020204" pitchFamily="34" charset="0"/>
              <a:buChar char="▪"/>
            </a:pPr>
            <a:r>
              <a:rPr sz="1500" b="0" i="0" dirty="0">
                <a:solidFill>
                  <a:srgbClr val="003057"/>
                </a:solidFill>
                <a:latin typeface="Arial"/>
              </a:rPr>
              <a:t>Standards of Conduct</a:t>
            </a:r>
          </a:p>
          <a:p>
            <a:pPr marL="182880" indent="-182880">
              <a:spcAft>
                <a:spcPts val="500"/>
              </a:spcAft>
              <a:buClr>
                <a:srgbClr val="00A3DF"/>
              </a:buClr>
              <a:buSzPct val="100000"/>
              <a:buFont typeface="Arial" panose="020B0604020202020204" pitchFamily="34" charset="0"/>
              <a:buChar char="▪"/>
            </a:pPr>
            <a:r>
              <a:rPr sz="1500" b="0" i="0" dirty="0">
                <a:solidFill>
                  <a:srgbClr val="003057"/>
                </a:solidFill>
                <a:latin typeface="Arial"/>
              </a:rPr>
              <a:t>Conflicts of Interest</a:t>
            </a:r>
          </a:p>
          <a:p>
            <a:pPr marL="182880" indent="-182880">
              <a:spcAft>
                <a:spcPts val="500"/>
              </a:spcAft>
              <a:buClr>
                <a:srgbClr val="00A3DF"/>
              </a:buClr>
              <a:buSzPct val="100000"/>
              <a:buFont typeface="Arial" panose="020B0604020202020204" pitchFamily="34" charset="0"/>
              <a:buChar char="▪"/>
            </a:pPr>
            <a:r>
              <a:rPr sz="1500" b="0" i="0" dirty="0">
                <a:solidFill>
                  <a:srgbClr val="003057"/>
                </a:solidFill>
                <a:latin typeface="Arial"/>
              </a:rPr>
              <a:t>Gift Policies</a:t>
            </a:r>
          </a:p>
          <a:p>
            <a:pPr marL="182880" indent="-182880">
              <a:spcAft>
                <a:spcPts val="500"/>
              </a:spcAft>
              <a:buClr>
                <a:srgbClr val="00A3DF"/>
              </a:buClr>
              <a:buSzPct val="100000"/>
              <a:buFont typeface="Arial" panose="020B0604020202020204" pitchFamily="34" charset="0"/>
              <a:buChar char="▪"/>
            </a:pPr>
            <a:r>
              <a:rPr sz="1500" b="0" i="0" dirty="0">
                <a:solidFill>
                  <a:srgbClr val="003057"/>
                </a:solidFill>
                <a:latin typeface="Arial"/>
              </a:rPr>
              <a:t>Governance / Fiduciary Duties</a:t>
            </a:r>
          </a:p>
          <a:p>
            <a:pPr marL="182880" indent="-182880">
              <a:spcAft>
                <a:spcPts val="500"/>
              </a:spcAft>
              <a:buClr>
                <a:srgbClr val="00A3DF"/>
              </a:buClr>
              <a:buSzPct val="100000"/>
              <a:buFont typeface="Arial" panose="020B0604020202020204" pitchFamily="34" charset="0"/>
              <a:buChar char="▪"/>
            </a:pPr>
            <a:r>
              <a:rPr sz="1500" b="0" i="0" dirty="0">
                <a:solidFill>
                  <a:srgbClr val="003057"/>
                </a:solidFill>
                <a:latin typeface="Arial"/>
              </a:rPr>
              <a:t>Whistleblower Policy</a:t>
            </a:r>
          </a:p>
          <a:p>
            <a:pPr marL="182880" indent="-182880">
              <a:spcAft>
                <a:spcPts val="500"/>
              </a:spcAft>
              <a:buClr>
                <a:srgbClr val="00A3DF"/>
              </a:buClr>
              <a:buSzPct val="100000"/>
              <a:buFont typeface="Arial" panose="020B0604020202020204" pitchFamily="34" charset="0"/>
              <a:buChar char="▪"/>
            </a:pPr>
            <a:r>
              <a:rPr sz="1500" b="0" i="0" dirty="0">
                <a:solidFill>
                  <a:srgbClr val="003057"/>
                </a:solidFill>
                <a:latin typeface="Arial"/>
              </a:rPr>
              <a:t>Project Confidentiality</a:t>
            </a:r>
          </a:p>
          <a:p>
            <a:pPr marL="182880" indent="-182880">
              <a:spcAft>
                <a:spcPts val="500"/>
              </a:spcAft>
              <a:buClr>
                <a:srgbClr val="00A3DF"/>
              </a:buClr>
              <a:buSzPct val="100000"/>
              <a:buFont typeface="Arial" panose="020B0604020202020204" pitchFamily="34" charset="0"/>
              <a:buChar char="▪"/>
            </a:pPr>
            <a:r>
              <a:rPr sz="1500" b="0" i="0" dirty="0">
                <a:solidFill>
                  <a:srgbClr val="003057"/>
                </a:solidFill>
                <a:latin typeface="Arial"/>
              </a:rPr>
              <a:t>Insider Trading</a:t>
            </a:r>
          </a:p>
          <a:p>
            <a:pPr marL="182880" indent="-182880">
              <a:spcAft>
                <a:spcPts val="500"/>
              </a:spcAft>
              <a:buClr>
                <a:srgbClr val="00A3DF"/>
              </a:buClr>
              <a:buSzPct val="100000"/>
              <a:buFont typeface="Arial" panose="020B0604020202020204" pitchFamily="34" charset="0"/>
              <a:buChar char="▪"/>
            </a:pPr>
            <a:r>
              <a:rPr sz="1500" b="0" i="0" dirty="0">
                <a:solidFill>
                  <a:srgbClr val="003057"/>
                </a:solidFill>
                <a:latin typeface="Arial"/>
              </a:rPr>
              <a:t>Sexual Harassment</a:t>
            </a:r>
          </a:p>
        </p:txBody>
      </p:sp>
      <p:sp>
        <p:nvSpPr>
          <p:cNvPr id="18" name="Rounded Rectangle 17"/>
          <p:cNvSpPr/>
          <p:nvPr/>
        </p:nvSpPr>
        <p:spPr>
          <a:xfrm>
            <a:off x="502920" y="4956048"/>
            <a:ext cx="11183111" cy="914400"/>
          </a:xfrm>
          <a:prstGeom prst="roundRect">
            <a:avLst>
              <a:gd name="adj" fmla="val 8000"/>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9" name="TextBox 18"/>
          <p:cNvSpPr txBox="1"/>
          <p:nvPr/>
        </p:nvSpPr>
        <p:spPr>
          <a:xfrm>
            <a:off x="777240" y="5197804"/>
            <a:ext cx="10634472" cy="430887"/>
          </a:xfrm>
          <a:prstGeom prst="rect">
            <a:avLst/>
          </a:prstGeom>
          <a:noFill/>
        </p:spPr>
        <p:txBody>
          <a:bodyPr wrap="square" lIns="0" tIns="0" rIns="0" bIns="0" anchor="ctr">
            <a:spAutoFit/>
          </a:bodyPr>
          <a:lstStyle/>
          <a:p>
            <a:pPr algn="ctr"/>
            <a:r>
              <a:rPr sz="1400" b="1" i="0" dirty="0">
                <a:solidFill>
                  <a:srgbClr val="FFFFFF"/>
                </a:solidFill>
                <a:latin typeface="Arial"/>
              </a:rPr>
              <a:t>Note: </a:t>
            </a:r>
            <a:r>
              <a:rPr sz="1400" b="0" i="0" dirty="0">
                <a:solidFill>
                  <a:srgbClr val="FFFFFF"/>
                </a:solidFill>
                <a:latin typeface="Arial"/>
              </a:rPr>
              <a:t>This deck is an overview of the policies named above. It is not a substitute for reading th</a:t>
            </a:r>
            <a:r>
              <a:rPr lang="en-US" sz="1400" b="0" i="0" dirty="0">
                <a:solidFill>
                  <a:srgbClr val="FFFFFF"/>
                </a:solidFill>
                <a:latin typeface="Arial"/>
              </a:rPr>
              <a:t>e</a:t>
            </a:r>
            <a:r>
              <a:rPr sz="1400" b="0" i="0" dirty="0">
                <a:solidFill>
                  <a:srgbClr val="FFFFFF"/>
                </a:solidFill>
                <a:latin typeface="Arial"/>
              </a:rPr>
              <a:t> policies</a:t>
            </a:r>
            <a:r>
              <a:rPr lang="en-US" sz="1400" b="0" i="0" dirty="0">
                <a:solidFill>
                  <a:srgbClr val="FFFFFF"/>
                </a:solidFill>
                <a:latin typeface="Arial"/>
              </a:rPr>
              <a:t> in their entirety as you are required to know them in full. Policies can be found in the </a:t>
            </a:r>
            <a:r>
              <a:rPr sz="1400" b="0" i="0" dirty="0">
                <a:solidFill>
                  <a:srgbClr val="FFFFFF"/>
                </a:solidFill>
                <a:latin typeface="Arial"/>
              </a:rPr>
              <a:t>Employee Handbook</a:t>
            </a:r>
            <a:r>
              <a:rPr lang="en-US" sz="1400" dirty="0">
                <a:solidFill>
                  <a:srgbClr val="FFFFFF"/>
                </a:solidFill>
                <a:latin typeface="Arial"/>
              </a:rPr>
              <a:t>.</a:t>
            </a:r>
            <a:endParaRPr sz="1400" b="0" i="0" dirty="0">
              <a:solidFill>
                <a:srgbClr val="FFFFFF"/>
              </a:solidFill>
              <a:latin typeface="Arial"/>
            </a:endParaRPr>
          </a:p>
        </p:txBody>
      </p:sp>
    </p:spTree>
    <p:extLst>
      <p:ext uri="{BB962C8B-B14F-4D97-AF65-F5344CB8AC3E}">
        <p14:creationId xmlns:p14="http://schemas.microsoft.com/office/powerpoint/2010/main" val="30944836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67E24A67-C0C2-653F-6068-8641B17B153C}"/>
              </a:ext>
            </a:extLst>
          </p:cNvPr>
          <p:cNvSpPr txBox="1">
            <a:spLocks noGrp="1"/>
          </p:cNvSpPr>
          <p:nvPr>
            <p:ph type="title"/>
          </p:nvPr>
        </p:nvSpPr>
        <p:spPr>
          <a:xfrm>
            <a:off x="519624" y="2084069"/>
            <a:ext cx="10565961" cy="136802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5600" dirty="0">
                <a:solidFill>
                  <a:schemeClr val="accent2"/>
                </a:solidFill>
                <a:latin typeface="Arial" panose="020B0604020202020204" pitchFamily="34" charset="0"/>
                <a:ea typeface="Euclid Circular A" panose="020B0504000000000000" pitchFamily="34" charset="77"/>
                <a:cs typeface="Arial" panose="020B0604020202020204" pitchFamily="34" charset="0"/>
              </a:rPr>
              <a:t>Standards of Conduct </a:t>
            </a:r>
            <a:endParaRPr lang="en-US" sz="4400" b="1" i="1" dirty="0">
              <a:solidFill>
                <a:schemeClr val="accent2"/>
              </a:solidFill>
              <a:latin typeface="Arial" panose="020B0604020202020204" pitchFamily="34" charset="0"/>
              <a:ea typeface="Euclid Circular A" panose="020B0504000000000000" pitchFamily="34" charset="77"/>
              <a:cs typeface="Arial" panose="020B0604020202020204" pitchFamily="34" charset="0"/>
            </a:endParaRPr>
          </a:p>
        </p:txBody>
      </p:sp>
      <p:sp>
        <p:nvSpPr>
          <p:cNvPr id="7" name="Oval 6">
            <a:extLst>
              <a:ext uri="{FF2B5EF4-FFF2-40B4-BE49-F238E27FC236}">
                <a16:creationId xmlns:a16="http://schemas.microsoft.com/office/drawing/2014/main" id="{AD469706-73A1-A599-3C46-9022EBEF119F}"/>
              </a:ext>
            </a:extLst>
          </p:cNvPr>
          <p:cNvSpPr/>
          <p:nvPr/>
        </p:nvSpPr>
        <p:spPr>
          <a:xfrm>
            <a:off x="9538469" y="2930165"/>
            <a:ext cx="2628501" cy="2628501"/>
          </a:xfrm>
          <a:prstGeom prst="ellipse">
            <a:avLst/>
          </a:prstGeom>
          <a:noFill/>
          <a:ln w="5080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Freeform 9">
            <a:extLst>
              <a:ext uri="{FF2B5EF4-FFF2-40B4-BE49-F238E27FC236}">
                <a16:creationId xmlns:a16="http://schemas.microsoft.com/office/drawing/2014/main" id="{B2FE0472-FD64-F525-B3C5-7230DDA67622}"/>
              </a:ext>
            </a:extLst>
          </p:cNvPr>
          <p:cNvSpPr/>
          <p:nvPr/>
        </p:nvSpPr>
        <p:spPr>
          <a:xfrm>
            <a:off x="8283251" y="-21914"/>
            <a:ext cx="3920323" cy="3964114"/>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1">
              <a:alpha val="401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Freeform 10">
            <a:extLst>
              <a:ext uri="{FF2B5EF4-FFF2-40B4-BE49-F238E27FC236}">
                <a16:creationId xmlns:a16="http://schemas.microsoft.com/office/drawing/2014/main" id="{E204380B-3613-F2AB-1464-CC021146CD97}"/>
              </a:ext>
            </a:extLst>
          </p:cNvPr>
          <p:cNvSpPr/>
          <p:nvPr/>
        </p:nvSpPr>
        <p:spPr>
          <a:xfrm>
            <a:off x="10328292" y="-17791"/>
            <a:ext cx="1875283" cy="1809208"/>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Freeform 11">
            <a:extLst>
              <a:ext uri="{FF2B5EF4-FFF2-40B4-BE49-F238E27FC236}">
                <a16:creationId xmlns:a16="http://schemas.microsoft.com/office/drawing/2014/main" id="{1DE055FF-CFFC-3833-A9E0-9BCE8092B4DE}"/>
              </a:ext>
            </a:extLst>
          </p:cNvPr>
          <p:cNvSpPr/>
          <p:nvPr/>
        </p:nvSpPr>
        <p:spPr>
          <a:xfrm rot="5400000">
            <a:off x="8458169" y="3101106"/>
            <a:ext cx="3844081" cy="3708636"/>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3" name="Picture 12" descr="Icon&#10;&#10;Description automatically generated">
            <a:extLst>
              <a:ext uri="{FF2B5EF4-FFF2-40B4-BE49-F238E27FC236}">
                <a16:creationId xmlns:a16="http://schemas.microsoft.com/office/drawing/2014/main" id="{757CA456-15C5-0126-6054-7F9AAF88E12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3354264">
            <a:off x="9468691" y="3385163"/>
            <a:ext cx="2867202" cy="1929520"/>
          </a:xfrm>
          <a:prstGeom prst="rect">
            <a:avLst/>
          </a:prstGeom>
        </p:spPr>
      </p:pic>
      <p:pic>
        <p:nvPicPr>
          <p:cNvPr id="14" name="Picture 4" descr="Marker Inc. groundbreaking ceremony group photo">
            <a:extLst>
              <a:ext uri="{FF2B5EF4-FFF2-40B4-BE49-F238E27FC236}">
                <a16:creationId xmlns:a16="http://schemas.microsoft.com/office/drawing/2014/main" id="{53CCADBD-E24F-7341-2F3A-CF83D593C73F}"/>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8230063" y="4089917"/>
            <a:ext cx="2272211" cy="2275627"/>
          </a:xfrm>
          <a:prstGeom prst="ellipse">
            <a:avLst/>
          </a:prstGeom>
          <a:noFill/>
          <a:extLst>
            <a:ext uri="{909E8E84-426E-40DD-AFC4-6F175D3DCCD1}">
              <a14:hiddenFill xmlns:a14="http://schemas.microsoft.com/office/drawing/2010/main">
                <a:solidFill>
                  <a:srgbClr val="FFFFFF"/>
                </a:solidFill>
              </a14:hiddenFill>
            </a:ext>
          </a:extLst>
        </p:spPr>
      </p:pic>
      <p:pic>
        <p:nvPicPr>
          <p:cNvPr id="15" name="Picture 14" descr="A person holding a light in their hand&#10;&#10;Description automatically generated">
            <a:extLst>
              <a:ext uri="{FF2B5EF4-FFF2-40B4-BE49-F238E27FC236}">
                <a16:creationId xmlns:a16="http://schemas.microsoft.com/office/drawing/2014/main" id="{792BD89C-07B9-3539-F1E0-B86B3F0A8B1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0062841" y="3434806"/>
            <a:ext cx="1609535" cy="1609344"/>
          </a:xfrm>
          <a:prstGeom prst="ellipse">
            <a:avLst/>
          </a:prstGeom>
        </p:spPr>
      </p:pic>
      <p:pic>
        <p:nvPicPr>
          <p:cNvPr id="16" name="Picture 15" descr="A man driving a forklift in a wherehouse">
            <a:extLst>
              <a:ext uri="{FF2B5EF4-FFF2-40B4-BE49-F238E27FC236}">
                <a16:creationId xmlns:a16="http://schemas.microsoft.com/office/drawing/2014/main" id="{D1186A3A-7F9E-347E-1146-320FD9BD5360}"/>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0062841" y="3434806"/>
            <a:ext cx="1609344" cy="1609344"/>
          </a:xfrm>
          <a:prstGeom prst="ellipse">
            <a:avLst/>
          </a:prstGeom>
          <a:noFill/>
          <a:ln w="127000">
            <a:noFill/>
          </a:ln>
          <a:extLst>
            <a:ext uri="{909E8E84-426E-40DD-AFC4-6F175D3DCCD1}">
              <a14:hiddenFill xmlns:a14="http://schemas.microsoft.com/office/drawing/2010/main">
                <a:solidFill>
                  <a:srgbClr val="FFFFFF"/>
                </a:solidFill>
              </a14:hiddenFill>
            </a:ext>
          </a:extLst>
        </p:spPr>
      </p:pic>
      <p:pic>
        <p:nvPicPr>
          <p:cNvPr id="17" name="Picture 2" descr="Youngstown skyline hero image">
            <a:extLst>
              <a:ext uri="{FF2B5EF4-FFF2-40B4-BE49-F238E27FC236}">
                <a16:creationId xmlns:a16="http://schemas.microsoft.com/office/drawing/2014/main" id="{257214F2-A81B-0981-976F-70105ECA20D9}"/>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8645366" y="577452"/>
            <a:ext cx="2538021" cy="2540631"/>
          </a:xfrm>
          <a:prstGeom prst="ellipse">
            <a:avLst/>
          </a:prstGeom>
          <a:noFill/>
          <a:ln w="127000">
            <a:solidFill>
              <a:schemeClr val="accent4"/>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7001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8F43-C1A9-4357-8039-BD4DB3015F6A}"/>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We Must:</a:t>
            </a:r>
          </a:p>
        </p:txBody>
      </p:sp>
      <p:sp>
        <p:nvSpPr>
          <p:cNvPr id="9" name="Slide Number Placeholder 3">
            <a:extLst>
              <a:ext uri="{FF2B5EF4-FFF2-40B4-BE49-F238E27FC236}">
                <a16:creationId xmlns:a16="http://schemas.microsoft.com/office/drawing/2014/main" id="{BF7897E0-49DA-7395-F002-084668A042A9}"/>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4</a:t>
            </a:fld>
            <a:endParaRPr lang="en-US" b="1" dirty="0">
              <a:solidFill>
                <a:schemeClr val="tx2"/>
              </a:solidFill>
            </a:endParaRPr>
          </a:p>
        </p:txBody>
      </p:sp>
      <p:sp>
        <p:nvSpPr>
          <p:cNvPr id="10" name="TextBox 9"/>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STANDARDS OF CONDUCT</a:t>
            </a:r>
          </a:p>
        </p:txBody>
      </p:sp>
      <p:sp>
        <p:nvSpPr>
          <p:cNvPr id="11" name="TextBox 10"/>
          <p:cNvSpPr txBox="1"/>
          <p:nvPr/>
        </p:nvSpPr>
        <p:spPr>
          <a:xfrm>
            <a:off x="502920" y="1426464"/>
            <a:ext cx="11183111" cy="548640"/>
          </a:xfrm>
          <a:prstGeom prst="rect">
            <a:avLst/>
          </a:prstGeom>
          <a:noFill/>
        </p:spPr>
        <p:txBody>
          <a:bodyPr wrap="square" lIns="0" tIns="0" rIns="0" bIns="0" anchor="t">
            <a:spAutoFit/>
          </a:bodyPr>
          <a:lstStyle/>
          <a:p>
            <a:r>
              <a:rPr sz="1500" b="0" i="0" dirty="0">
                <a:solidFill>
                  <a:srgbClr val="3E3E3E"/>
                </a:solidFill>
                <a:latin typeface="Arial"/>
              </a:rPr>
              <a:t>All board members and employees shall strive for the highest ethical conduct and fundamental honesty. At all times we must:</a:t>
            </a:r>
          </a:p>
        </p:txBody>
      </p:sp>
      <p:sp>
        <p:nvSpPr>
          <p:cNvPr id="12" name="Rounded Rectangle 11"/>
          <p:cNvSpPr/>
          <p:nvPr/>
        </p:nvSpPr>
        <p:spPr>
          <a:xfrm>
            <a:off x="502920" y="2286000"/>
            <a:ext cx="2603753" cy="26060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3" name="TextBox 12"/>
          <p:cNvSpPr txBox="1"/>
          <p:nvPr/>
        </p:nvSpPr>
        <p:spPr>
          <a:xfrm>
            <a:off x="740664" y="2505456"/>
            <a:ext cx="2128265" cy="548640"/>
          </a:xfrm>
          <a:prstGeom prst="rect">
            <a:avLst/>
          </a:prstGeom>
          <a:noFill/>
        </p:spPr>
        <p:txBody>
          <a:bodyPr wrap="square" lIns="0" tIns="0" rIns="0" bIns="0" anchor="t">
            <a:spAutoFit/>
          </a:bodyPr>
          <a:lstStyle/>
          <a:p>
            <a:r>
              <a:rPr sz="3600" b="1" i="0" dirty="0">
                <a:solidFill>
                  <a:srgbClr val="00A3DF"/>
                </a:solidFill>
                <a:latin typeface="Arial"/>
              </a:rPr>
              <a:t>01</a:t>
            </a:r>
          </a:p>
        </p:txBody>
      </p:sp>
      <p:sp>
        <p:nvSpPr>
          <p:cNvPr id="14" name="TextBox 13"/>
          <p:cNvSpPr txBox="1"/>
          <p:nvPr/>
        </p:nvSpPr>
        <p:spPr>
          <a:xfrm>
            <a:off x="740664" y="3127248"/>
            <a:ext cx="2128265" cy="1554480"/>
          </a:xfrm>
          <a:prstGeom prst="rect">
            <a:avLst/>
          </a:prstGeom>
          <a:noFill/>
        </p:spPr>
        <p:txBody>
          <a:bodyPr wrap="square" lIns="0" tIns="0" rIns="0" bIns="0" anchor="t">
            <a:spAutoFit/>
          </a:bodyPr>
          <a:lstStyle/>
          <a:p>
            <a:r>
              <a:rPr sz="1600" b="0" i="0" dirty="0">
                <a:solidFill>
                  <a:srgbClr val="003057"/>
                </a:solidFill>
                <a:latin typeface="Arial"/>
              </a:rPr>
              <a:t>Perform our duties in good faith</a:t>
            </a:r>
          </a:p>
        </p:txBody>
      </p:sp>
      <p:sp>
        <p:nvSpPr>
          <p:cNvPr id="15" name="Rounded Rectangle 14"/>
          <p:cNvSpPr/>
          <p:nvPr/>
        </p:nvSpPr>
        <p:spPr>
          <a:xfrm>
            <a:off x="3362705" y="2286000"/>
            <a:ext cx="2603753" cy="26060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6" name="TextBox 15"/>
          <p:cNvSpPr txBox="1"/>
          <p:nvPr/>
        </p:nvSpPr>
        <p:spPr>
          <a:xfrm>
            <a:off x="3600449" y="2505456"/>
            <a:ext cx="2128265" cy="548640"/>
          </a:xfrm>
          <a:prstGeom prst="rect">
            <a:avLst/>
          </a:prstGeom>
          <a:noFill/>
        </p:spPr>
        <p:txBody>
          <a:bodyPr wrap="square" lIns="0" tIns="0" rIns="0" bIns="0" anchor="t">
            <a:spAutoFit/>
          </a:bodyPr>
          <a:lstStyle/>
          <a:p>
            <a:r>
              <a:rPr sz="3600" b="1" i="0" dirty="0">
                <a:solidFill>
                  <a:srgbClr val="00A3DF"/>
                </a:solidFill>
                <a:latin typeface="Arial"/>
              </a:rPr>
              <a:t>02</a:t>
            </a:r>
          </a:p>
        </p:txBody>
      </p:sp>
      <p:sp>
        <p:nvSpPr>
          <p:cNvPr id="17" name="TextBox 16"/>
          <p:cNvSpPr txBox="1"/>
          <p:nvPr/>
        </p:nvSpPr>
        <p:spPr>
          <a:xfrm>
            <a:off x="3600449" y="3127248"/>
            <a:ext cx="2128265" cy="1554480"/>
          </a:xfrm>
          <a:prstGeom prst="rect">
            <a:avLst/>
          </a:prstGeom>
          <a:noFill/>
        </p:spPr>
        <p:txBody>
          <a:bodyPr wrap="square" lIns="0" tIns="0" rIns="0" bIns="0" anchor="t">
            <a:spAutoFit/>
          </a:bodyPr>
          <a:lstStyle/>
          <a:p>
            <a:r>
              <a:rPr sz="1600" b="0" i="0" dirty="0">
                <a:solidFill>
                  <a:srgbClr val="003057"/>
                </a:solidFill>
                <a:latin typeface="Arial"/>
              </a:rPr>
              <a:t>Act in a manner reasonably believed to be in the best interest of JobsOhio</a:t>
            </a:r>
          </a:p>
        </p:txBody>
      </p:sp>
      <p:sp>
        <p:nvSpPr>
          <p:cNvPr id="18" name="Rounded Rectangle 17"/>
          <p:cNvSpPr/>
          <p:nvPr/>
        </p:nvSpPr>
        <p:spPr>
          <a:xfrm>
            <a:off x="6222491" y="2286000"/>
            <a:ext cx="2603753" cy="26060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9" name="TextBox 18"/>
          <p:cNvSpPr txBox="1"/>
          <p:nvPr/>
        </p:nvSpPr>
        <p:spPr>
          <a:xfrm>
            <a:off x="6460235" y="2505456"/>
            <a:ext cx="2128265" cy="548640"/>
          </a:xfrm>
          <a:prstGeom prst="rect">
            <a:avLst/>
          </a:prstGeom>
          <a:noFill/>
        </p:spPr>
        <p:txBody>
          <a:bodyPr wrap="square" lIns="0" tIns="0" rIns="0" bIns="0" anchor="t">
            <a:spAutoFit/>
          </a:bodyPr>
          <a:lstStyle/>
          <a:p>
            <a:r>
              <a:rPr sz="3600" b="1" i="0" dirty="0">
                <a:solidFill>
                  <a:srgbClr val="00A3DF"/>
                </a:solidFill>
                <a:latin typeface="Arial"/>
              </a:rPr>
              <a:t>03</a:t>
            </a:r>
          </a:p>
        </p:txBody>
      </p:sp>
      <p:sp>
        <p:nvSpPr>
          <p:cNvPr id="20" name="TextBox 19"/>
          <p:cNvSpPr txBox="1"/>
          <p:nvPr/>
        </p:nvSpPr>
        <p:spPr>
          <a:xfrm>
            <a:off x="6460235" y="3127248"/>
            <a:ext cx="2128265" cy="1554480"/>
          </a:xfrm>
          <a:prstGeom prst="rect">
            <a:avLst/>
          </a:prstGeom>
          <a:noFill/>
        </p:spPr>
        <p:txBody>
          <a:bodyPr wrap="square" lIns="0" tIns="0" rIns="0" bIns="0" anchor="t">
            <a:spAutoFit/>
          </a:bodyPr>
          <a:lstStyle/>
          <a:p>
            <a:r>
              <a:rPr sz="1600" b="0" i="0" dirty="0">
                <a:solidFill>
                  <a:srgbClr val="003057"/>
                </a:solidFill>
                <a:latin typeface="Arial"/>
              </a:rPr>
              <a:t>Exercise the care of an ordinarily prudent person in a like position under similar circumstances</a:t>
            </a:r>
          </a:p>
        </p:txBody>
      </p:sp>
      <p:sp>
        <p:nvSpPr>
          <p:cNvPr id="21" name="Rounded Rectangle 20"/>
          <p:cNvSpPr/>
          <p:nvPr/>
        </p:nvSpPr>
        <p:spPr>
          <a:xfrm>
            <a:off x="9082278" y="2286000"/>
            <a:ext cx="2603753" cy="26060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2" name="TextBox 21"/>
          <p:cNvSpPr txBox="1"/>
          <p:nvPr/>
        </p:nvSpPr>
        <p:spPr>
          <a:xfrm>
            <a:off x="9320022" y="2505456"/>
            <a:ext cx="2128265" cy="548640"/>
          </a:xfrm>
          <a:prstGeom prst="rect">
            <a:avLst/>
          </a:prstGeom>
          <a:noFill/>
        </p:spPr>
        <p:txBody>
          <a:bodyPr wrap="square" lIns="0" tIns="0" rIns="0" bIns="0" anchor="t">
            <a:spAutoFit/>
          </a:bodyPr>
          <a:lstStyle/>
          <a:p>
            <a:r>
              <a:rPr sz="3600" b="1" i="0" dirty="0">
                <a:solidFill>
                  <a:srgbClr val="00A3DF"/>
                </a:solidFill>
                <a:latin typeface="Arial"/>
              </a:rPr>
              <a:t>04</a:t>
            </a:r>
          </a:p>
        </p:txBody>
      </p:sp>
      <p:sp>
        <p:nvSpPr>
          <p:cNvPr id="23" name="TextBox 22"/>
          <p:cNvSpPr txBox="1"/>
          <p:nvPr/>
        </p:nvSpPr>
        <p:spPr>
          <a:xfrm>
            <a:off x="9320022" y="3127248"/>
            <a:ext cx="2128265" cy="1554480"/>
          </a:xfrm>
          <a:prstGeom prst="rect">
            <a:avLst/>
          </a:prstGeom>
          <a:noFill/>
        </p:spPr>
        <p:txBody>
          <a:bodyPr wrap="square" lIns="0" tIns="0" rIns="0" bIns="0" anchor="t">
            <a:spAutoFit/>
          </a:bodyPr>
          <a:lstStyle/>
          <a:p>
            <a:r>
              <a:rPr sz="1600" b="0" i="0" dirty="0">
                <a:solidFill>
                  <a:srgbClr val="003057"/>
                </a:solidFill>
                <a:latin typeface="Arial"/>
              </a:rPr>
              <a:t>Maintain the confidentiality of all JobsOhio and customer information</a:t>
            </a:r>
          </a:p>
        </p:txBody>
      </p:sp>
    </p:spTree>
    <p:extLst>
      <p:ext uri="{BB962C8B-B14F-4D97-AF65-F5344CB8AC3E}">
        <p14:creationId xmlns:p14="http://schemas.microsoft.com/office/powerpoint/2010/main" val="34874957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8F43-C1A9-4357-8039-BD4DB3015F6A}"/>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We Must Never:</a:t>
            </a:r>
          </a:p>
        </p:txBody>
      </p:sp>
      <p:sp>
        <p:nvSpPr>
          <p:cNvPr id="9" name="Slide Number Placeholder 3">
            <a:extLst>
              <a:ext uri="{FF2B5EF4-FFF2-40B4-BE49-F238E27FC236}">
                <a16:creationId xmlns:a16="http://schemas.microsoft.com/office/drawing/2014/main" id="{BF7897E0-49DA-7395-F002-084668A042A9}"/>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5</a:t>
            </a:fld>
            <a:endParaRPr lang="en-US" b="1" dirty="0">
              <a:solidFill>
                <a:schemeClr val="tx2"/>
              </a:solidFill>
            </a:endParaRPr>
          </a:p>
        </p:txBody>
      </p:sp>
      <p:sp>
        <p:nvSpPr>
          <p:cNvPr id="10" name="TextBox 9"/>
          <p:cNvSpPr txBox="1"/>
          <p:nvPr/>
        </p:nvSpPr>
        <p:spPr>
          <a:xfrm>
            <a:off x="502920" y="1161288"/>
            <a:ext cx="11183111" cy="184666"/>
          </a:xfrm>
          <a:prstGeom prst="rect">
            <a:avLst/>
          </a:prstGeom>
          <a:noFill/>
        </p:spPr>
        <p:txBody>
          <a:bodyPr wrap="square" lIns="0" tIns="0" rIns="0" bIns="0" anchor="t">
            <a:spAutoFit/>
          </a:bodyPr>
          <a:lstStyle/>
          <a:p>
            <a:r>
              <a:rPr lang="en-US" sz="1200" b="1" i="0" spc="120" dirty="0">
                <a:solidFill>
                  <a:srgbClr val="00A3DF"/>
                </a:solidFill>
                <a:latin typeface="Arial"/>
              </a:rPr>
              <a:t>STANDARDS OF CONDUCT - </a:t>
            </a:r>
            <a:r>
              <a:rPr sz="1200" b="1" i="0" spc="120" dirty="0">
                <a:solidFill>
                  <a:srgbClr val="00A3DF"/>
                </a:solidFill>
                <a:latin typeface="Arial"/>
              </a:rPr>
              <a:t>PROHIBITED CONDUCT</a:t>
            </a:r>
          </a:p>
        </p:txBody>
      </p:sp>
      <p:sp>
        <p:nvSpPr>
          <p:cNvPr id="11" name="Rounded Rectangle 10"/>
          <p:cNvSpPr/>
          <p:nvPr/>
        </p:nvSpPr>
        <p:spPr>
          <a:xfrm>
            <a:off x="502920" y="1444752"/>
            <a:ext cx="5440679" cy="1033271"/>
          </a:xfrm>
          <a:prstGeom prst="roundRect">
            <a:avLst>
              <a:gd name="adj" fmla="val 5000"/>
            </a:avLst>
          </a:prstGeom>
          <a:solidFill>
            <a:srgbClr val="FBEDEC"/>
          </a:solidFill>
          <a:ln w="12700">
            <a:solidFill>
              <a:srgbClr val="F0C4C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Oval 11"/>
          <p:cNvSpPr/>
          <p:nvPr/>
        </p:nvSpPr>
        <p:spPr>
          <a:xfrm>
            <a:off x="722376" y="1792224"/>
            <a:ext cx="338328" cy="338328"/>
          </a:xfrm>
          <a:prstGeom prst="ellipse">
            <a:avLst/>
          </a:prstGeom>
          <a:solidFill>
            <a:srgbClr val="DA281C"/>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700" b="1" i="0" dirty="0">
                <a:solidFill>
                  <a:srgbClr val="FFFFFF"/>
                </a:solidFill>
                <a:latin typeface="Arial"/>
              </a:rPr>
              <a:t>×</a:t>
            </a:r>
          </a:p>
        </p:txBody>
      </p:sp>
      <p:sp>
        <p:nvSpPr>
          <p:cNvPr id="13" name="TextBox 12"/>
          <p:cNvSpPr txBox="1"/>
          <p:nvPr/>
        </p:nvSpPr>
        <p:spPr>
          <a:xfrm>
            <a:off x="1188720" y="1627632"/>
            <a:ext cx="4526279" cy="777240"/>
          </a:xfrm>
          <a:prstGeom prst="rect">
            <a:avLst/>
          </a:prstGeom>
          <a:noFill/>
        </p:spPr>
        <p:txBody>
          <a:bodyPr wrap="square" lIns="0" tIns="0" rIns="0" bIns="0" anchor="ctr">
            <a:spAutoFit/>
          </a:bodyPr>
          <a:lstStyle/>
          <a:p>
            <a:r>
              <a:rPr sz="1400" b="0" i="0" dirty="0">
                <a:solidFill>
                  <a:srgbClr val="003057"/>
                </a:solidFill>
                <a:latin typeface="Arial"/>
              </a:rPr>
              <a:t>Deceive, defraud, or mislead anyone connected to JobsOhio</a:t>
            </a:r>
          </a:p>
        </p:txBody>
      </p:sp>
      <p:sp>
        <p:nvSpPr>
          <p:cNvPr id="14" name="Rounded Rectangle 13"/>
          <p:cNvSpPr/>
          <p:nvPr/>
        </p:nvSpPr>
        <p:spPr>
          <a:xfrm>
            <a:off x="502920" y="2624328"/>
            <a:ext cx="5440679" cy="1033271"/>
          </a:xfrm>
          <a:prstGeom prst="roundRect">
            <a:avLst>
              <a:gd name="adj" fmla="val 5000"/>
            </a:avLst>
          </a:prstGeom>
          <a:solidFill>
            <a:srgbClr val="FBEDEC"/>
          </a:solidFill>
          <a:ln w="12700">
            <a:solidFill>
              <a:srgbClr val="F0C4C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5" name="Oval 14"/>
          <p:cNvSpPr/>
          <p:nvPr/>
        </p:nvSpPr>
        <p:spPr>
          <a:xfrm>
            <a:off x="722376" y="2971800"/>
            <a:ext cx="338328" cy="338328"/>
          </a:xfrm>
          <a:prstGeom prst="ellipse">
            <a:avLst/>
          </a:prstGeom>
          <a:solidFill>
            <a:srgbClr val="DA281C"/>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700" b="1" i="0" dirty="0">
                <a:solidFill>
                  <a:srgbClr val="FFFFFF"/>
                </a:solidFill>
                <a:latin typeface="Arial"/>
              </a:rPr>
              <a:t>×</a:t>
            </a:r>
          </a:p>
        </p:txBody>
      </p:sp>
      <p:sp>
        <p:nvSpPr>
          <p:cNvPr id="16" name="TextBox 15"/>
          <p:cNvSpPr txBox="1"/>
          <p:nvPr/>
        </p:nvSpPr>
        <p:spPr>
          <a:xfrm>
            <a:off x="1188720" y="2807208"/>
            <a:ext cx="4526279" cy="777240"/>
          </a:xfrm>
          <a:prstGeom prst="rect">
            <a:avLst/>
          </a:prstGeom>
          <a:noFill/>
        </p:spPr>
        <p:txBody>
          <a:bodyPr wrap="square" lIns="0" tIns="0" rIns="0" bIns="0" anchor="ctr">
            <a:spAutoFit/>
          </a:bodyPr>
          <a:lstStyle/>
          <a:p>
            <a:r>
              <a:rPr sz="1400" b="0" i="0" dirty="0">
                <a:solidFill>
                  <a:srgbClr val="003057"/>
                </a:solidFill>
                <a:latin typeface="Arial"/>
              </a:rPr>
              <a:t>Misrepresent JobsOhio in negotiations, dealings, or contracts</a:t>
            </a:r>
          </a:p>
        </p:txBody>
      </p:sp>
      <p:sp>
        <p:nvSpPr>
          <p:cNvPr id="17" name="Rounded Rectangle 16"/>
          <p:cNvSpPr/>
          <p:nvPr/>
        </p:nvSpPr>
        <p:spPr>
          <a:xfrm>
            <a:off x="502920" y="3803904"/>
            <a:ext cx="5440679" cy="1033271"/>
          </a:xfrm>
          <a:prstGeom prst="roundRect">
            <a:avLst>
              <a:gd name="adj" fmla="val 5000"/>
            </a:avLst>
          </a:prstGeom>
          <a:solidFill>
            <a:srgbClr val="FBEDEC"/>
          </a:solidFill>
          <a:ln w="12700">
            <a:solidFill>
              <a:srgbClr val="F0C4C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8" name="Oval 17"/>
          <p:cNvSpPr/>
          <p:nvPr/>
        </p:nvSpPr>
        <p:spPr>
          <a:xfrm>
            <a:off x="722376" y="4151376"/>
            <a:ext cx="338328" cy="338328"/>
          </a:xfrm>
          <a:prstGeom prst="ellipse">
            <a:avLst/>
          </a:prstGeom>
          <a:solidFill>
            <a:srgbClr val="DA281C"/>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700" b="1" i="0" dirty="0">
                <a:solidFill>
                  <a:srgbClr val="FFFFFF"/>
                </a:solidFill>
                <a:latin typeface="Arial"/>
              </a:rPr>
              <a:t>×</a:t>
            </a:r>
          </a:p>
        </p:txBody>
      </p:sp>
      <p:sp>
        <p:nvSpPr>
          <p:cNvPr id="19" name="TextBox 18"/>
          <p:cNvSpPr txBox="1"/>
          <p:nvPr/>
        </p:nvSpPr>
        <p:spPr>
          <a:xfrm>
            <a:off x="1188720" y="3986784"/>
            <a:ext cx="4526279" cy="777240"/>
          </a:xfrm>
          <a:prstGeom prst="rect">
            <a:avLst/>
          </a:prstGeom>
          <a:noFill/>
        </p:spPr>
        <p:txBody>
          <a:bodyPr wrap="square" lIns="0" tIns="0" rIns="0" bIns="0" anchor="ctr">
            <a:spAutoFit/>
          </a:bodyPr>
          <a:lstStyle/>
          <a:p>
            <a:r>
              <a:rPr sz="1400" b="0" i="0" dirty="0">
                <a:solidFill>
                  <a:srgbClr val="003057"/>
                </a:solidFill>
                <a:latin typeface="Arial"/>
              </a:rPr>
              <a:t>Divulge or release confidential or proprietary JobsOhio information</a:t>
            </a:r>
          </a:p>
        </p:txBody>
      </p:sp>
      <p:sp>
        <p:nvSpPr>
          <p:cNvPr id="20" name="Rounded Rectangle 19"/>
          <p:cNvSpPr/>
          <p:nvPr/>
        </p:nvSpPr>
        <p:spPr>
          <a:xfrm>
            <a:off x="502920" y="4983479"/>
            <a:ext cx="5440679" cy="1033271"/>
          </a:xfrm>
          <a:prstGeom prst="roundRect">
            <a:avLst>
              <a:gd name="adj" fmla="val 5000"/>
            </a:avLst>
          </a:prstGeom>
          <a:solidFill>
            <a:srgbClr val="FBEDEC"/>
          </a:solidFill>
          <a:ln w="12700">
            <a:solidFill>
              <a:srgbClr val="F0C4C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1" name="Oval 20"/>
          <p:cNvSpPr/>
          <p:nvPr/>
        </p:nvSpPr>
        <p:spPr>
          <a:xfrm>
            <a:off x="722376" y="5330951"/>
            <a:ext cx="338328" cy="338328"/>
          </a:xfrm>
          <a:prstGeom prst="ellipse">
            <a:avLst/>
          </a:prstGeom>
          <a:solidFill>
            <a:srgbClr val="DA281C"/>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700" b="1" i="0" dirty="0">
                <a:solidFill>
                  <a:srgbClr val="FFFFFF"/>
                </a:solidFill>
                <a:latin typeface="Arial"/>
              </a:rPr>
              <a:t>×</a:t>
            </a:r>
          </a:p>
        </p:txBody>
      </p:sp>
      <p:sp>
        <p:nvSpPr>
          <p:cNvPr id="22" name="TextBox 21"/>
          <p:cNvSpPr txBox="1"/>
          <p:nvPr/>
        </p:nvSpPr>
        <p:spPr>
          <a:xfrm>
            <a:off x="1188720" y="5166359"/>
            <a:ext cx="4526279" cy="777240"/>
          </a:xfrm>
          <a:prstGeom prst="rect">
            <a:avLst/>
          </a:prstGeom>
          <a:noFill/>
        </p:spPr>
        <p:txBody>
          <a:bodyPr wrap="square" lIns="0" tIns="0" rIns="0" bIns="0" anchor="ctr">
            <a:spAutoFit/>
          </a:bodyPr>
          <a:lstStyle/>
          <a:p>
            <a:r>
              <a:rPr sz="1400" b="0" i="0" dirty="0">
                <a:solidFill>
                  <a:srgbClr val="003057"/>
                </a:solidFill>
                <a:latin typeface="Arial"/>
              </a:rPr>
              <a:t>Obtain or seek a personal advantage or benefit from relationships established by your position at JobsOhio</a:t>
            </a:r>
          </a:p>
        </p:txBody>
      </p:sp>
      <p:sp>
        <p:nvSpPr>
          <p:cNvPr id="23" name="Rounded Rectangle 22"/>
          <p:cNvSpPr/>
          <p:nvPr/>
        </p:nvSpPr>
        <p:spPr>
          <a:xfrm>
            <a:off x="6245351" y="1444752"/>
            <a:ext cx="5440679" cy="1033271"/>
          </a:xfrm>
          <a:prstGeom prst="roundRect">
            <a:avLst>
              <a:gd name="adj" fmla="val 5000"/>
            </a:avLst>
          </a:prstGeom>
          <a:solidFill>
            <a:srgbClr val="FBEDEC"/>
          </a:solidFill>
          <a:ln w="12700">
            <a:solidFill>
              <a:srgbClr val="F0C4C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4" name="Oval 23"/>
          <p:cNvSpPr/>
          <p:nvPr/>
        </p:nvSpPr>
        <p:spPr>
          <a:xfrm>
            <a:off x="6464807" y="1792224"/>
            <a:ext cx="338328" cy="338328"/>
          </a:xfrm>
          <a:prstGeom prst="ellipse">
            <a:avLst/>
          </a:prstGeom>
          <a:solidFill>
            <a:srgbClr val="DA281C"/>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700" b="1" i="0" dirty="0">
                <a:solidFill>
                  <a:srgbClr val="FFFFFF"/>
                </a:solidFill>
                <a:latin typeface="Arial"/>
              </a:rPr>
              <a:t>×</a:t>
            </a:r>
          </a:p>
        </p:txBody>
      </p:sp>
      <p:sp>
        <p:nvSpPr>
          <p:cNvPr id="25" name="TextBox 24"/>
          <p:cNvSpPr txBox="1"/>
          <p:nvPr/>
        </p:nvSpPr>
        <p:spPr>
          <a:xfrm>
            <a:off x="6931151" y="1627632"/>
            <a:ext cx="4526279" cy="777240"/>
          </a:xfrm>
          <a:prstGeom prst="rect">
            <a:avLst/>
          </a:prstGeom>
          <a:noFill/>
        </p:spPr>
        <p:txBody>
          <a:bodyPr wrap="square" lIns="0" tIns="0" rIns="0" bIns="0" anchor="ctr">
            <a:spAutoFit/>
          </a:bodyPr>
          <a:lstStyle/>
          <a:p>
            <a:r>
              <a:rPr sz="1400" b="0" i="0" dirty="0">
                <a:solidFill>
                  <a:srgbClr val="003057"/>
                </a:solidFill>
                <a:latin typeface="Arial"/>
              </a:rPr>
              <a:t>Withhold your best efforts to perform your duties</a:t>
            </a:r>
          </a:p>
        </p:txBody>
      </p:sp>
      <p:sp>
        <p:nvSpPr>
          <p:cNvPr id="26" name="Rounded Rectangle 25"/>
          <p:cNvSpPr/>
          <p:nvPr/>
        </p:nvSpPr>
        <p:spPr>
          <a:xfrm>
            <a:off x="6245351" y="2624328"/>
            <a:ext cx="5440679" cy="1033271"/>
          </a:xfrm>
          <a:prstGeom prst="roundRect">
            <a:avLst>
              <a:gd name="adj" fmla="val 5000"/>
            </a:avLst>
          </a:prstGeom>
          <a:solidFill>
            <a:srgbClr val="FBEDEC"/>
          </a:solidFill>
          <a:ln w="12700">
            <a:solidFill>
              <a:srgbClr val="F0C4C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7" name="Oval 26"/>
          <p:cNvSpPr/>
          <p:nvPr/>
        </p:nvSpPr>
        <p:spPr>
          <a:xfrm>
            <a:off x="6464807" y="2971800"/>
            <a:ext cx="338328" cy="338328"/>
          </a:xfrm>
          <a:prstGeom prst="ellipse">
            <a:avLst/>
          </a:prstGeom>
          <a:solidFill>
            <a:srgbClr val="DA281C"/>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700" b="1" i="0" dirty="0">
                <a:solidFill>
                  <a:srgbClr val="FFFFFF"/>
                </a:solidFill>
                <a:latin typeface="Arial"/>
              </a:rPr>
              <a:t>×</a:t>
            </a:r>
          </a:p>
        </p:txBody>
      </p:sp>
      <p:sp>
        <p:nvSpPr>
          <p:cNvPr id="28" name="TextBox 27"/>
          <p:cNvSpPr txBox="1"/>
          <p:nvPr/>
        </p:nvSpPr>
        <p:spPr>
          <a:xfrm>
            <a:off x="6931151" y="2807208"/>
            <a:ext cx="4526279" cy="777240"/>
          </a:xfrm>
          <a:prstGeom prst="rect">
            <a:avLst/>
          </a:prstGeom>
          <a:noFill/>
        </p:spPr>
        <p:txBody>
          <a:bodyPr wrap="square" lIns="0" tIns="0" rIns="0" bIns="0" anchor="ctr">
            <a:spAutoFit/>
          </a:bodyPr>
          <a:lstStyle/>
          <a:p>
            <a:r>
              <a:rPr sz="1400" b="0" i="0" dirty="0">
                <a:solidFill>
                  <a:srgbClr val="003057"/>
                </a:solidFill>
                <a:latin typeface="Arial"/>
              </a:rPr>
              <a:t>Engage in unethical business practices</a:t>
            </a:r>
          </a:p>
        </p:txBody>
      </p:sp>
      <p:sp>
        <p:nvSpPr>
          <p:cNvPr id="29" name="Rounded Rectangle 28"/>
          <p:cNvSpPr/>
          <p:nvPr/>
        </p:nvSpPr>
        <p:spPr>
          <a:xfrm>
            <a:off x="6245351" y="3803904"/>
            <a:ext cx="5440679" cy="1033271"/>
          </a:xfrm>
          <a:prstGeom prst="roundRect">
            <a:avLst>
              <a:gd name="adj" fmla="val 5000"/>
            </a:avLst>
          </a:prstGeom>
          <a:solidFill>
            <a:srgbClr val="FBEDEC"/>
          </a:solidFill>
          <a:ln w="12700">
            <a:solidFill>
              <a:srgbClr val="F0C4C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30" name="Oval 29"/>
          <p:cNvSpPr/>
          <p:nvPr/>
        </p:nvSpPr>
        <p:spPr>
          <a:xfrm>
            <a:off x="6464807" y="4151376"/>
            <a:ext cx="338328" cy="338328"/>
          </a:xfrm>
          <a:prstGeom prst="ellipse">
            <a:avLst/>
          </a:prstGeom>
          <a:solidFill>
            <a:srgbClr val="DA281C"/>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700" b="1" i="0" dirty="0">
                <a:solidFill>
                  <a:srgbClr val="FFFFFF"/>
                </a:solidFill>
                <a:latin typeface="Arial"/>
              </a:rPr>
              <a:t>×</a:t>
            </a:r>
          </a:p>
        </p:txBody>
      </p:sp>
      <p:sp>
        <p:nvSpPr>
          <p:cNvPr id="31" name="TextBox 30"/>
          <p:cNvSpPr txBox="1"/>
          <p:nvPr/>
        </p:nvSpPr>
        <p:spPr>
          <a:xfrm>
            <a:off x="6931151" y="3986784"/>
            <a:ext cx="4526279" cy="777240"/>
          </a:xfrm>
          <a:prstGeom prst="rect">
            <a:avLst/>
          </a:prstGeom>
          <a:noFill/>
        </p:spPr>
        <p:txBody>
          <a:bodyPr wrap="square" lIns="0" tIns="0" rIns="0" bIns="0" anchor="ctr">
            <a:spAutoFit/>
          </a:bodyPr>
          <a:lstStyle/>
          <a:p>
            <a:r>
              <a:rPr sz="1400" b="0" i="0" dirty="0">
                <a:solidFill>
                  <a:srgbClr val="003057"/>
                </a:solidFill>
                <a:latin typeface="Arial"/>
              </a:rPr>
              <a:t>Use JobsOhio property, financial resources, or services for personal benefit</a:t>
            </a:r>
          </a:p>
        </p:txBody>
      </p:sp>
      <p:sp>
        <p:nvSpPr>
          <p:cNvPr id="32" name="Rounded Rectangle 31"/>
          <p:cNvSpPr/>
          <p:nvPr/>
        </p:nvSpPr>
        <p:spPr>
          <a:xfrm>
            <a:off x="6245351" y="4983479"/>
            <a:ext cx="5440679" cy="1033271"/>
          </a:xfrm>
          <a:prstGeom prst="roundRect">
            <a:avLst>
              <a:gd name="adj" fmla="val 5000"/>
            </a:avLst>
          </a:prstGeom>
          <a:solidFill>
            <a:srgbClr val="FBEDEC"/>
          </a:solidFill>
          <a:ln w="12700">
            <a:solidFill>
              <a:srgbClr val="F0C4C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33" name="Oval 32"/>
          <p:cNvSpPr/>
          <p:nvPr/>
        </p:nvSpPr>
        <p:spPr>
          <a:xfrm>
            <a:off x="6464807" y="5330951"/>
            <a:ext cx="338328" cy="338328"/>
          </a:xfrm>
          <a:prstGeom prst="ellipse">
            <a:avLst/>
          </a:prstGeom>
          <a:solidFill>
            <a:srgbClr val="DA281C"/>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700" b="1" i="0" dirty="0">
                <a:solidFill>
                  <a:srgbClr val="FFFFFF"/>
                </a:solidFill>
                <a:latin typeface="Arial"/>
              </a:rPr>
              <a:t>×</a:t>
            </a:r>
          </a:p>
        </p:txBody>
      </p:sp>
      <p:sp>
        <p:nvSpPr>
          <p:cNvPr id="34" name="TextBox 33"/>
          <p:cNvSpPr txBox="1"/>
          <p:nvPr/>
        </p:nvSpPr>
        <p:spPr>
          <a:xfrm>
            <a:off x="6931151" y="5166359"/>
            <a:ext cx="4526279" cy="777240"/>
          </a:xfrm>
          <a:prstGeom prst="rect">
            <a:avLst/>
          </a:prstGeom>
          <a:noFill/>
        </p:spPr>
        <p:txBody>
          <a:bodyPr wrap="square" lIns="0" tIns="0" rIns="0" bIns="0" anchor="ctr">
            <a:spAutoFit/>
          </a:bodyPr>
          <a:lstStyle/>
          <a:p>
            <a:r>
              <a:rPr sz="1400" b="0" i="0" dirty="0">
                <a:solidFill>
                  <a:srgbClr val="003057"/>
                </a:solidFill>
                <a:latin typeface="Arial"/>
              </a:rPr>
              <a:t>Violate any applicable laws or ordinances</a:t>
            </a:r>
          </a:p>
        </p:txBody>
      </p:sp>
    </p:spTree>
    <p:extLst>
      <p:ext uri="{BB962C8B-B14F-4D97-AF65-F5344CB8AC3E}">
        <p14:creationId xmlns:p14="http://schemas.microsoft.com/office/powerpoint/2010/main" val="40354043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67E24A67-C0C2-653F-6068-8641B17B153C}"/>
              </a:ext>
            </a:extLst>
          </p:cNvPr>
          <p:cNvSpPr txBox="1">
            <a:spLocks noGrp="1"/>
          </p:cNvSpPr>
          <p:nvPr>
            <p:ph type="title"/>
          </p:nvPr>
        </p:nvSpPr>
        <p:spPr>
          <a:xfrm>
            <a:off x="813019" y="2055166"/>
            <a:ext cx="10565961" cy="136802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5600" dirty="0">
                <a:solidFill>
                  <a:schemeClr val="accent2"/>
                </a:solidFill>
                <a:latin typeface="Arial" panose="020B0604020202020204" pitchFamily="34" charset="0"/>
                <a:ea typeface="Euclid Circular A" panose="020B0504000000000000" pitchFamily="34" charset="77"/>
                <a:cs typeface="Arial" panose="020B0604020202020204" pitchFamily="34" charset="0"/>
              </a:rPr>
              <a:t>Conflicts of Interest </a:t>
            </a:r>
            <a:endParaRPr lang="en-US" sz="4400" b="1" i="1" dirty="0">
              <a:solidFill>
                <a:schemeClr val="accent2"/>
              </a:solidFill>
              <a:latin typeface="Arial" panose="020B0604020202020204" pitchFamily="34" charset="0"/>
              <a:ea typeface="Euclid Circular A" panose="020B0504000000000000" pitchFamily="34" charset="77"/>
              <a:cs typeface="Arial" panose="020B0604020202020204" pitchFamily="34" charset="0"/>
            </a:endParaRPr>
          </a:p>
        </p:txBody>
      </p:sp>
      <p:sp>
        <p:nvSpPr>
          <p:cNvPr id="7" name="Oval 6">
            <a:extLst>
              <a:ext uri="{FF2B5EF4-FFF2-40B4-BE49-F238E27FC236}">
                <a16:creationId xmlns:a16="http://schemas.microsoft.com/office/drawing/2014/main" id="{AD469706-73A1-A599-3C46-9022EBEF119F}"/>
              </a:ext>
            </a:extLst>
          </p:cNvPr>
          <p:cNvSpPr/>
          <p:nvPr/>
        </p:nvSpPr>
        <p:spPr>
          <a:xfrm>
            <a:off x="9538469" y="2930165"/>
            <a:ext cx="2628501" cy="2628501"/>
          </a:xfrm>
          <a:prstGeom prst="ellipse">
            <a:avLst/>
          </a:prstGeom>
          <a:noFill/>
          <a:ln w="5080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Freeform 9">
            <a:extLst>
              <a:ext uri="{FF2B5EF4-FFF2-40B4-BE49-F238E27FC236}">
                <a16:creationId xmlns:a16="http://schemas.microsoft.com/office/drawing/2014/main" id="{B2FE0472-FD64-F525-B3C5-7230DDA67622}"/>
              </a:ext>
            </a:extLst>
          </p:cNvPr>
          <p:cNvSpPr/>
          <p:nvPr/>
        </p:nvSpPr>
        <p:spPr>
          <a:xfrm>
            <a:off x="8283251" y="-21914"/>
            <a:ext cx="3920323" cy="3964114"/>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1">
              <a:alpha val="401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Freeform 10">
            <a:extLst>
              <a:ext uri="{FF2B5EF4-FFF2-40B4-BE49-F238E27FC236}">
                <a16:creationId xmlns:a16="http://schemas.microsoft.com/office/drawing/2014/main" id="{E204380B-3613-F2AB-1464-CC021146CD97}"/>
              </a:ext>
            </a:extLst>
          </p:cNvPr>
          <p:cNvSpPr/>
          <p:nvPr/>
        </p:nvSpPr>
        <p:spPr>
          <a:xfrm>
            <a:off x="10328292" y="-17791"/>
            <a:ext cx="1875283" cy="1809208"/>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Freeform 11">
            <a:extLst>
              <a:ext uri="{FF2B5EF4-FFF2-40B4-BE49-F238E27FC236}">
                <a16:creationId xmlns:a16="http://schemas.microsoft.com/office/drawing/2014/main" id="{1DE055FF-CFFC-3833-A9E0-9BCE8092B4DE}"/>
              </a:ext>
            </a:extLst>
          </p:cNvPr>
          <p:cNvSpPr/>
          <p:nvPr/>
        </p:nvSpPr>
        <p:spPr>
          <a:xfrm rot="5400000">
            <a:off x="8458169" y="3101106"/>
            <a:ext cx="3844081" cy="3708636"/>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3" name="Picture 12" descr="Icon&#10;&#10;Description automatically generated">
            <a:extLst>
              <a:ext uri="{FF2B5EF4-FFF2-40B4-BE49-F238E27FC236}">
                <a16:creationId xmlns:a16="http://schemas.microsoft.com/office/drawing/2014/main" id="{757CA456-15C5-0126-6054-7F9AAF88E12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3354264">
            <a:off x="9468691" y="3385163"/>
            <a:ext cx="2867202" cy="1929520"/>
          </a:xfrm>
          <a:prstGeom prst="rect">
            <a:avLst/>
          </a:prstGeom>
        </p:spPr>
      </p:pic>
      <p:pic>
        <p:nvPicPr>
          <p:cNvPr id="14" name="Picture 4" descr="Marker Inc. groundbreaking ceremony group photo">
            <a:extLst>
              <a:ext uri="{FF2B5EF4-FFF2-40B4-BE49-F238E27FC236}">
                <a16:creationId xmlns:a16="http://schemas.microsoft.com/office/drawing/2014/main" id="{53CCADBD-E24F-7341-2F3A-CF83D593C73F}"/>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8230063" y="4089917"/>
            <a:ext cx="2272211" cy="2275627"/>
          </a:xfrm>
          <a:prstGeom prst="ellipse">
            <a:avLst/>
          </a:prstGeom>
          <a:noFill/>
          <a:extLst>
            <a:ext uri="{909E8E84-426E-40DD-AFC4-6F175D3DCCD1}">
              <a14:hiddenFill xmlns:a14="http://schemas.microsoft.com/office/drawing/2010/main">
                <a:solidFill>
                  <a:srgbClr val="FFFFFF"/>
                </a:solidFill>
              </a14:hiddenFill>
            </a:ext>
          </a:extLst>
        </p:spPr>
      </p:pic>
      <p:pic>
        <p:nvPicPr>
          <p:cNvPr id="15" name="Picture 14" descr="A person holding a light in their hand&#10;&#10;Description automatically generated">
            <a:extLst>
              <a:ext uri="{FF2B5EF4-FFF2-40B4-BE49-F238E27FC236}">
                <a16:creationId xmlns:a16="http://schemas.microsoft.com/office/drawing/2014/main" id="{792BD89C-07B9-3539-F1E0-B86B3F0A8B1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0062841" y="3434806"/>
            <a:ext cx="1609535" cy="1609344"/>
          </a:xfrm>
          <a:prstGeom prst="ellipse">
            <a:avLst/>
          </a:prstGeom>
        </p:spPr>
      </p:pic>
      <p:pic>
        <p:nvPicPr>
          <p:cNvPr id="16" name="Picture 15" descr="A man driving a forklift in a wherehouse">
            <a:extLst>
              <a:ext uri="{FF2B5EF4-FFF2-40B4-BE49-F238E27FC236}">
                <a16:creationId xmlns:a16="http://schemas.microsoft.com/office/drawing/2014/main" id="{D1186A3A-7F9E-347E-1146-320FD9BD5360}"/>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0062841" y="3434806"/>
            <a:ext cx="1609344" cy="1609344"/>
          </a:xfrm>
          <a:prstGeom prst="ellipse">
            <a:avLst/>
          </a:prstGeom>
          <a:noFill/>
          <a:ln w="127000">
            <a:noFill/>
          </a:ln>
          <a:extLst>
            <a:ext uri="{909E8E84-426E-40DD-AFC4-6F175D3DCCD1}">
              <a14:hiddenFill xmlns:a14="http://schemas.microsoft.com/office/drawing/2010/main">
                <a:solidFill>
                  <a:srgbClr val="FFFFFF"/>
                </a:solidFill>
              </a14:hiddenFill>
            </a:ext>
          </a:extLst>
        </p:spPr>
      </p:pic>
      <p:pic>
        <p:nvPicPr>
          <p:cNvPr id="17" name="Picture 2" descr="Youngstown skyline hero image">
            <a:extLst>
              <a:ext uri="{FF2B5EF4-FFF2-40B4-BE49-F238E27FC236}">
                <a16:creationId xmlns:a16="http://schemas.microsoft.com/office/drawing/2014/main" id="{257214F2-A81B-0981-976F-70105ECA20D9}"/>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8645366" y="577452"/>
            <a:ext cx="2538021" cy="2540631"/>
          </a:xfrm>
          <a:prstGeom prst="ellipse">
            <a:avLst/>
          </a:prstGeom>
          <a:noFill/>
          <a:ln w="127000">
            <a:solidFill>
              <a:schemeClr val="accent4"/>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5402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8F43-C1A9-4357-8039-BD4DB3015F6A}"/>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Financial</a:t>
            </a:r>
            <a:r>
              <a:rPr lang="en-US" sz="2800" b="1" i="0" dirty="0">
                <a:solidFill>
                  <a:srgbClr val="003057"/>
                </a:solidFill>
                <a:latin typeface="Arial"/>
              </a:rPr>
              <a:t> and</a:t>
            </a:r>
            <a:r>
              <a:rPr sz="2800" b="1" i="0" dirty="0">
                <a:solidFill>
                  <a:srgbClr val="003057"/>
                </a:solidFill>
                <a:latin typeface="Arial"/>
              </a:rPr>
              <a:t> Fiduciary Interests</a:t>
            </a:r>
          </a:p>
        </p:txBody>
      </p:sp>
      <p:sp>
        <p:nvSpPr>
          <p:cNvPr id="9" name="Slide Number Placeholder 3">
            <a:extLst>
              <a:ext uri="{FF2B5EF4-FFF2-40B4-BE49-F238E27FC236}">
                <a16:creationId xmlns:a16="http://schemas.microsoft.com/office/drawing/2014/main" id="{BF7897E0-49DA-7395-F002-084668A042A9}"/>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7</a:t>
            </a:fld>
            <a:endParaRPr lang="en-US" b="1" dirty="0">
              <a:solidFill>
                <a:schemeClr val="tx2"/>
              </a:solidFill>
            </a:endParaRPr>
          </a:p>
        </p:txBody>
      </p:sp>
      <p:sp>
        <p:nvSpPr>
          <p:cNvPr id="10" name="TextBox 9"/>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CONFLICTS OF INTEREST</a:t>
            </a:r>
          </a:p>
        </p:txBody>
      </p:sp>
      <p:sp>
        <p:nvSpPr>
          <p:cNvPr id="11" name="Rounded Rectangle 10"/>
          <p:cNvSpPr/>
          <p:nvPr/>
        </p:nvSpPr>
        <p:spPr>
          <a:xfrm>
            <a:off x="502920" y="1444752"/>
            <a:ext cx="5440679" cy="278892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TextBox 11"/>
          <p:cNvSpPr txBox="1"/>
          <p:nvPr/>
        </p:nvSpPr>
        <p:spPr>
          <a:xfrm>
            <a:off x="758952" y="1682496"/>
            <a:ext cx="4928615" cy="2276856"/>
          </a:xfrm>
          <a:prstGeom prst="rect">
            <a:avLst/>
          </a:prstGeom>
          <a:noFill/>
        </p:spPr>
        <p:txBody>
          <a:bodyPr wrap="square" lIns="0" tIns="0" rIns="0" bIns="0" anchor="t">
            <a:spAutoFit/>
          </a:bodyPr>
          <a:lstStyle/>
          <a:p>
            <a:pPr>
              <a:spcAft>
                <a:spcPts val="600"/>
              </a:spcAft>
            </a:pPr>
            <a:r>
              <a:rPr sz="1900" b="1" i="0" dirty="0">
                <a:solidFill>
                  <a:srgbClr val="003057"/>
                </a:solidFill>
                <a:latin typeface="Arial"/>
              </a:rPr>
              <a:t>Financial Interest</a:t>
            </a:r>
          </a:p>
          <a:p>
            <a:pPr>
              <a:spcAft>
                <a:spcPts val="600"/>
              </a:spcAft>
            </a:pPr>
            <a:r>
              <a:rPr sz="1300" b="0" i="1" dirty="0">
                <a:solidFill>
                  <a:srgbClr val="3E3E3E"/>
                </a:solidFill>
                <a:latin typeface="Arial"/>
              </a:rPr>
              <a:t>A financial ownership or investment interest between an employee and any person or entity, such as:</a:t>
            </a:r>
          </a:p>
          <a:p>
            <a:pPr marL="182880" indent="-182880">
              <a:spcAft>
                <a:spcPts val="900"/>
              </a:spcAft>
              <a:buClr>
                <a:srgbClr val="00A3DF"/>
              </a:buClr>
              <a:buSzPct val="100000"/>
              <a:buFont typeface="Arial" panose="020B0604020202020204" pitchFamily="34" charset="0"/>
              <a:buChar char="▪"/>
            </a:pPr>
            <a:r>
              <a:rPr sz="1400" b="0" i="0" dirty="0">
                <a:solidFill>
                  <a:srgbClr val="003057"/>
                </a:solidFill>
                <a:latin typeface="Arial"/>
              </a:rPr>
              <a:t>An equity interest in a non-publicly traded entity</a:t>
            </a:r>
          </a:p>
          <a:p>
            <a:pPr marL="182880" indent="-182880">
              <a:spcAft>
                <a:spcPts val="900"/>
              </a:spcAft>
              <a:buClr>
                <a:srgbClr val="00A3DF"/>
              </a:buClr>
              <a:buSzPct val="100000"/>
              <a:buFont typeface="Arial" panose="020B0604020202020204" pitchFamily="34" charset="0"/>
              <a:buChar char="▪"/>
            </a:pPr>
            <a:r>
              <a:rPr sz="1400" b="0" i="0" dirty="0">
                <a:solidFill>
                  <a:srgbClr val="003057"/>
                </a:solidFill>
                <a:latin typeface="Arial"/>
              </a:rPr>
              <a:t>An equity interest of 1% or more of any publicly traded company</a:t>
            </a:r>
          </a:p>
          <a:p>
            <a:pPr marL="182880" indent="-182880">
              <a:spcAft>
                <a:spcPts val="900"/>
              </a:spcAft>
              <a:buClr>
                <a:srgbClr val="00A3DF"/>
              </a:buClr>
              <a:buSzPct val="100000"/>
              <a:buFont typeface="Arial" panose="020B0604020202020204" pitchFamily="34" charset="0"/>
              <a:buChar char="▪"/>
            </a:pPr>
            <a:r>
              <a:rPr sz="1400" b="0" i="0" dirty="0">
                <a:solidFill>
                  <a:srgbClr val="003057"/>
                </a:solidFill>
                <a:latin typeface="Arial"/>
              </a:rPr>
              <a:t>Income from intellectual property rights</a:t>
            </a:r>
          </a:p>
        </p:txBody>
      </p:sp>
      <p:sp>
        <p:nvSpPr>
          <p:cNvPr id="13" name="Rounded Rectangle 12"/>
          <p:cNvSpPr/>
          <p:nvPr/>
        </p:nvSpPr>
        <p:spPr>
          <a:xfrm>
            <a:off x="6245351" y="1444752"/>
            <a:ext cx="5440679" cy="278892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4" name="TextBox 13"/>
          <p:cNvSpPr txBox="1"/>
          <p:nvPr/>
        </p:nvSpPr>
        <p:spPr>
          <a:xfrm>
            <a:off x="6501383" y="1682496"/>
            <a:ext cx="4928615" cy="2276856"/>
          </a:xfrm>
          <a:prstGeom prst="rect">
            <a:avLst/>
          </a:prstGeom>
          <a:noFill/>
        </p:spPr>
        <p:txBody>
          <a:bodyPr wrap="square" lIns="0" tIns="0" rIns="0" bIns="0" anchor="t">
            <a:spAutoFit/>
          </a:bodyPr>
          <a:lstStyle/>
          <a:p>
            <a:pPr>
              <a:spcAft>
                <a:spcPts val="600"/>
              </a:spcAft>
            </a:pPr>
            <a:r>
              <a:rPr sz="1900" b="1" i="0" dirty="0">
                <a:solidFill>
                  <a:srgbClr val="003057"/>
                </a:solidFill>
                <a:latin typeface="Arial"/>
              </a:rPr>
              <a:t>Fiduciary Interest</a:t>
            </a:r>
          </a:p>
          <a:p>
            <a:pPr>
              <a:spcAft>
                <a:spcPts val="600"/>
              </a:spcAft>
            </a:pPr>
            <a:r>
              <a:rPr sz="1300" b="0" i="1" dirty="0">
                <a:solidFill>
                  <a:srgbClr val="3E3E3E"/>
                </a:solidFill>
                <a:latin typeface="Arial"/>
              </a:rPr>
              <a:t>An obligation to act in the best interests (financial success) of another, such as:</a:t>
            </a:r>
          </a:p>
          <a:p>
            <a:pPr marL="182880" indent="-182880">
              <a:spcAft>
                <a:spcPts val="900"/>
              </a:spcAft>
              <a:buClr>
                <a:srgbClr val="00A3DF"/>
              </a:buClr>
              <a:buSzPct val="100000"/>
              <a:buFont typeface="Arial" panose="020B0604020202020204" pitchFamily="34" charset="0"/>
              <a:buChar char="▪"/>
            </a:pPr>
            <a:r>
              <a:rPr sz="1400" b="0" i="0" dirty="0">
                <a:solidFill>
                  <a:srgbClr val="003057"/>
                </a:solidFill>
                <a:latin typeface="Arial"/>
              </a:rPr>
              <a:t>Membership on a board</a:t>
            </a:r>
          </a:p>
          <a:p>
            <a:pPr marL="182880" indent="-182880">
              <a:spcAft>
                <a:spcPts val="900"/>
              </a:spcAft>
              <a:buClr>
                <a:srgbClr val="00A3DF"/>
              </a:buClr>
              <a:buSzPct val="100000"/>
              <a:buFont typeface="Arial" panose="020B0604020202020204" pitchFamily="34" charset="0"/>
              <a:buChar char="▪"/>
            </a:pPr>
            <a:r>
              <a:rPr sz="1400" b="0" i="0" dirty="0">
                <a:solidFill>
                  <a:srgbClr val="003057"/>
                </a:solidFill>
                <a:latin typeface="Arial"/>
              </a:rPr>
              <a:t>A management role in a company</a:t>
            </a:r>
          </a:p>
        </p:txBody>
      </p:sp>
      <p:sp>
        <p:nvSpPr>
          <p:cNvPr id="15" name="Rounded Rectangle 14"/>
          <p:cNvSpPr/>
          <p:nvPr/>
        </p:nvSpPr>
        <p:spPr>
          <a:xfrm>
            <a:off x="502920" y="4526280"/>
            <a:ext cx="11183111" cy="868680"/>
          </a:xfrm>
          <a:prstGeom prst="roundRect">
            <a:avLst>
              <a:gd name="adj" fmla="val 8000"/>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6" name="TextBox 15"/>
          <p:cNvSpPr txBox="1"/>
          <p:nvPr/>
        </p:nvSpPr>
        <p:spPr>
          <a:xfrm>
            <a:off x="777240" y="4617720"/>
            <a:ext cx="10634472" cy="685800"/>
          </a:xfrm>
          <a:prstGeom prst="rect">
            <a:avLst/>
          </a:prstGeom>
          <a:noFill/>
        </p:spPr>
        <p:txBody>
          <a:bodyPr wrap="square" lIns="0" tIns="0" rIns="0" bIns="0" anchor="ctr">
            <a:spAutoFit/>
          </a:bodyPr>
          <a:lstStyle/>
          <a:p>
            <a:pPr algn="l"/>
            <a:r>
              <a:rPr sz="1500" b="1" i="0" dirty="0">
                <a:solidFill>
                  <a:srgbClr val="FFFFFF"/>
                </a:solidFill>
                <a:latin typeface="Arial"/>
              </a:rPr>
              <a:t>Not included: </a:t>
            </a:r>
            <a:r>
              <a:rPr sz="1500" b="0" i="0" dirty="0">
                <a:solidFill>
                  <a:srgbClr val="FFFFFF"/>
                </a:solidFill>
                <a:latin typeface="Arial"/>
              </a:rPr>
              <a:t>an employee’s JobsOhio salary, pension, mutual funds, or bank accounts.</a:t>
            </a:r>
          </a:p>
        </p:txBody>
      </p:sp>
    </p:spTree>
    <p:extLst>
      <p:ext uri="{BB962C8B-B14F-4D97-AF65-F5344CB8AC3E}">
        <p14:creationId xmlns:p14="http://schemas.microsoft.com/office/powerpoint/2010/main" val="3708101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8F43-C1A9-4357-8039-BD4DB3015F6A}"/>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Disclosure Obligations</a:t>
            </a:r>
          </a:p>
        </p:txBody>
      </p:sp>
      <p:sp>
        <p:nvSpPr>
          <p:cNvPr id="9" name="Slide Number Placeholder 3">
            <a:extLst>
              <a:ext uri="{FF2B5EF4-FFF2-40B4-BE49-F238E27FC236}">
                <a16:creationId xmlns:a16="http://schemas.microsoft.com/office/drawing/2014/main" id="{BF7897E0-49DA-7395-F002-084668A042A9}"/>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8</a:t>
            </a:fld>
            <a:endParaRPr lang="en-US" b="1" dirty="0">
              <a:solidFill>
                <a:schemeClr val="tx2"/>
              </a:solidFill>
            </a:endParaRPr>
          </a:p>
        </p:txBody>
      </p:sp>
      <p:sp>
        <p:nvSpPr>
          <p:cNvPr id="10" name="TextBox 9"/>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CONFLICTS OF INTEREST</a:t>
            </a:r>
          </a:p>
        </p:txBody>
      </p:sp>
      <p:sp>
        <p:nvSpPr>
          <p:cNvPr id="11" name="Rounded Rectangle 10"/>
          <p:cNvSpPr/>
          <p:nvPr/>
        </p:nvSpPr>
        <p:spPr>
          <a:xfrm>
            <a:off x="502920" y="1536192"/>
            <a:ext cx="5440679" cy="2743200"/>
          </a:xfrm>
          <a:prstGeom prst="roundRect">
            <a:avLst>
              <a:gd name="adj" fmla="val 5000"/>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TextBox 11"/>
          <p:cNvSpPr txBox="1"/>
          <p:nvPr/>
        </p:nvSpPr>
        <p:spPr>
          <a:xfrm>
            <a:off x="795528" y="1810512"/>
            <a:ext cx="4855464" cy="1338828"/>
          </a:xfrm>
          <a:prstGeom prst="rect">
            <a:avLst/>
          </a:prstGeom>
          <a:noFill/>
        </p:spPr>
        <p:txBody>
          <a:bodyPr wrap="square" lIns="0" tIns="0" rIns="0" bIns="0" anchor="t">
            <a:spAutoFit/>
          </a:bodyPr>
          <a:lstStyle/>
          <a:p>
            <a:pPr>
              <a:spcAft>
                <a:spcPts val="600"/>
              </a:spcAft>
            </a:pPr>
            <a:r>
              <a:rPr sz="2200" b="1" i="0" dirty="0">
                <a:solidFill>
                  <a:srgbClr val="FFFFFF"/>
                </a:solidFill>
                <a:latin typeface="Arial"/>
              </a:rPr>
              <a:t>Formal</a:t>
            </a:r>
          </a:p>
          <a:p>
            <a:pPr>
              <a:spcAft>
                <a:spcPts val="500"/>
              </a:spcAft>
            </a:pPr>
            <a:r>
              <a:rPr sz="1500" b="0" i="0" dirty="0">
                <a:solidFill>
                  <a:srgbClr val="FFFFFF"/>
                </a:solidFill>
                <a:latin typeface="Arial"/>
              </a:rPr>
              <a:t>Directors and employees with significant administrative, supervisory, contracting, or investment authority as defined by JobsOhio must file a Financial Disclosure Statement annually.</a:t>
            </a:r>
          </a:p>
        </p:txBody>
      </p:sp>
      <p:sp>
        <p:nvSpPr>
          <p:cNvPr id="13" name="Rounded Rectangle 12"/>
          <p:cNvSpPr/>
          <p:nvPr/>
        </p:nvSpPr>
        <p:spPr>
          <a:xfrm>
            <a:off x="795528" y="3730752"/>
            <a:ext cx="2331720" cy="384048"/>
          </a:xfrm>
          <a:prstGeom prst="roundRect">
            <a:avLst>
              <a:gd name="adj" fmla="val 50000"/>
            </a:avLst>
          </a:prstGeom>
          <a:solidFill>
            <a:srgbClr val="00A3DF"/>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0" rIns="109728" bIns="0" rtlCol="0" anchor="ctr"/>
          <a:lstStyle/>
          <a:p>
            <a:pPr algn="ctr"/>
            <a:r>
              <a:rPr sz="1200" b="1" i="0" dirty="0">
                <a:solidFill>
                  <a:srgbClr val="FFFFFF"/>
                </a:solidFill>
                <a:latin typeface="Arial"/>
              </a:rPr>
              <a:t>R.C. 187.03(B)(2)</a:t>
            </a:r>
          </a:p>
        </p:txBody>
      </p:sp>
      <p:sp>
        <p:nvSpPr>
          <p:cNvPr id="14" name="Rounded Rectangle 13"/>
          <p:cNvSpPr/>
          <p:nvPr/>
        </p:nvSpPr>
        <p:spPr>
          <a:xfrm>
            <a:off x="6245351" y="1536192"/>
            <a:ext cx="5440679" cy="274320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5" name="TextBox 14"/>
          <p:cNvSpPr txBox="1"/>
          <p:nvPr/>
        </p:nvSpPr>
        <p:spPr>
          <a:xfrm>
            <a:off x="6537959" y="1810512"/>
            <a:ext cx="4855464" cy="1513235"/>
          </a:xfrm>
          <a:prstGeom prst="rect">
            <a:avLst/>
          </a:prstGeom>
          <a:noFill/>
        </p:spPr>
        <p:txBody>
          <a:bodyPr wrap="square" lIns="0" tIns="0" rIns="0" bIns="0" anchor="t">
            <a:spAutoFit/>
          </a:bodyPr>
          <a:lstStyle/>
          <a:p>
            <a:pPr>
              <a:spcAft>
                <a:spcPts val="600"/>
              </a:spcAft>
            </a:pPr>
            <a:r>
              <a:rPr sz="2200" b="1" i="0" dirty="0">
                <a:solidFill>
                  <a:srgbClr val="003057"/>
                </a:solidFill>
                <a:latin typeface="Arial"/>
              </a:rPr>
              <a:t>Informal</a:t>
            </a:r>
          </a:p>
          <a:p>
            <a:pPr>
              <a:spcAft>
                <a:spcPts val="600"/>
              </a:spcAft>
            </a:pPr>
            <a:r>
              <a:rPr sz="1400" b="0" i="1" dirty="0">
                <a:solidFill>
                  <a:srgbClr val="3E3E3E"/>
                </a:solidFill>
                <a:latin typeface="Arial"/>
              </a:rPr>
              <a:t>Any time you are concerned about a potential conflict of interest</a:t>
            </a:r>
            <a:r>
              <a:rPr lang="en-US" sz="1400" b="0" i="1" dirty="0">
                <a:solidFill>
                  <a:srgbClr val="3E3E3E"/>
                </a:solidFill>
                <a:latin typeface="Arial"/>
              </a:rPr>
              <a:t>, contact the</a:t>
            </a:r>
            <a:r>
              <a:rPr sz="1400" b="0" i="1" dirty="0">
                <a:solidFill>
                  <a:srgbClr val="3E3E3E"/>
                </a:solidFill>
                <a:latin typeface="Arial"/>
              </a:rPr>
              <a:t>:</a:t>
            </a:r>
          </a:p>
          <a:p>
            <a:pPr marL="182880" indent="-182880">
              <a:spcAft>
                <a:spcPts val="1000"/>
              </a:spcAft>
              <a:buClr>
                <a:srgbClr val="00A3DF"/>
              </a:buClr>
              <a:buSzPct val="100000"/>
              <a:buFont typeface="Arial" panose="020B0604020202020204" pitchFamily="34" charset="0"/>
              <a:buChar char="▪"/>
            </a:pPr>
            <a:r>
              <a:rPr sz="1500" b="0" i="0" dirty="0">
                <a:solidFill>
                  <a:srgbClr val="003057"/>
                </a:solidFill>
                <a:latin typeface="Arial"/>
              </a:rPr>
              <a:t>General Counsel, or</a:t>
            </a:r>
          </a:p>
          <a:p>
            <a:pPr marL="182880" indent="-182880">
              <a:spcAft>
                <a:spcPts val="1000"/>
              </a:spcAft>
              <a:buClr>
                <a:srgbClr val="00A3DF"/>
              </a:buClr>
              <a:buSzPct val="100000"/>
              <a:buFont typeface="Arial" panose="020B0604020202020204" pitchFamily="34" charset="0"/>
              <a:buChar char="▪"/>
            </a:pPr>
            <a:r>
              <a:rPr sz="1500" b="0" i="0" dirty="0">
                <a:solidFill>
                  <a:srgbClr val="003057"/>
                </a:solidFill>
                <a:latin typeface="Arial"/>
              </a:rPr>
              <a:t>Managing Director, Enterprise Risk</a:t>
            </a:r>
          </a:p>
        </p:txBody>
      </p:sp>
    </p:spTree>
    <p:extLst>
      <p:ext uri="{BB962C8B-B14F-4D97-AF65-F5344CB8AC3E}">
        <p14:creationId xmlns:p14="http://schemas.microsoft.com/office/powerpoint/2010/main" val="78775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67E24A67-C0C2-653F-6068-8641B17B153C}"/>
              </a:ext>
            </a:extLst>
          </p:cNvPr>
          <p:cNvSpPr txBox="1">
            <a:spLocks noGrp="1"/>
          </p:cNvSpPr>
          <p:nvPr>
            <p:ph type="title"/>
          </p:nvPr>
        </p:nvSpPr>
        <p:spPr>
          <a:xfrm>
            <a:off x="286758" y="1750055"/>
            <a:ext cx="10565961" cy="136802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5600" dirty="0">
                <a:solidFill>
                  <a:schemeClr val="accent2"/>
                </a:solidFill>
                <a:latin typeface="Arial" panose="020B0604020202020204" pitchFamily="34" charset="0"/>
                <a:ea typeface="Euclid Circular A" panose="020B0504000000000000" pitchFamily="34" charset="77"/>
                <a:cs typeface="Arial" panose="020B0604020202020204" pitchFamily="34" charset="0"/>
              </a:rPr>
              <a:t>Two Gift Policies</a:t>
            </a:r>
            <a:endParaRPr lang="en-US" sz="4400" b="1" i="1" dirty="0">
              <a:solidFill>
                <a:schemeClr val="accent2"/>
              </a:solidFill>
              <a:latin typeface="Arial" panose="020B0604020202020204" pitchFamily="34" charset="0"/>
              <a:ea typeface="Euclid Circular A" panose="020B0504000000000000" pitchFamily="34" charset="77"/>
              <a:cs typeface="Arial" panose="020B0604020202020204" pitchFamily="34" charset="0"/>
            </a:endParaRPr>
          </a:p>
        </p:txBody>
      </p:sp>
      <p:sp>
        <p:nvSpPr>
          <p:cNvPr id="7" name="Oval 6">
            <a:extLst>
              <a:ext uri="{FF2B5EF4-FFF2-40B4-BE49-F238E27FC236}">
                <a16:creationId xmlns:a16="http://schemas.microsoft.com/office/drawing/2014/main" id="{AD469706-73A1-A599-3C46-9022EBEF119F}"/>
              </a:ext>
            </a:extLst>
          </p:cNvPr>
          <p:cNvSpPr/>
          <p:nvPr/>
        </p:nvSpPr>
        <p:spPr>
          <a:xfrm>
            <a:off x="9538469" y="2930165"/>
            <a:ext cx="2628501" cy="2628501"/>
          </a:xfrm>
          <a:prstGeom prst="ellipse">
            <a:avLst/>
          </a:prstGeom>
          <a:noFill/>
          <a:ln w="5080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Freeform 9">
            <a:extLst>
              <a:ext uri="{FF2B5EF4-FFF2-40B4-BE49-F238E27FC236}">
                <a16:creationId xmlns:a16="http://schemas.microsoft.com/office/drawing/2014/main" id="{B2FE0472-FD64-F525-B3C5-7230DDA67622}"/>
              </a:ext>
            </a:extLst>
          </p:cNvPr>
          <p:cNvSpPr/>
          <p:nvPr/>
        </p:nvSpPr>
        <p:spPr>
          <a:xfrm>
            <a:off x="8283251" y="-21914"/>
            <a:ext cx="3920323" cy="3964114"/>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1">
              <a:alpha val="401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Freeform 10">
            <a:extLst>
              <a:ext uri="{FF2B5EF4-FFF2-40B4-BE49-F238E27FC236}">
                <a16:creationId xmlns:a16="http://schemas.microsoft.com/office/drawing/2014/main" id="{E204380B-3613-F2AB-1464-CC021146CD97}"/>
              </a:ext>
            </a:extLst>
          </p:cNvPr>
          <p:cNvSpPr/>
          <p:nvPr/>
        </p:nvSpPr>
        <p:spPr>
          <a:xfrm>
            <a:off x="10328292" y="-17791"/>
            <a:ext cx="1875283" cy="1809208"/>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Freeform 11">
            <a:extLst>
              <a:ext uri="{FF2B5EF4-FFF2-40B4-BE49-F238E27FC236}">
                <a16:creationId xmlns:a16="http://schemas.microsoft.com/office/drawing/2014/main" id="{1DE055FF-CFFC-3833-A9E0-9BCE8092B4DE}"/>
              </a:ext>
            </a:extLst>
          </p:cNvPr>
          <p:cNvSpPr/>
          <p:nvPr/>
        </p:nvSpPr>
        <p:spPr>
          <a:xfrm rot="5400000">
            <a:off x="8458169" y="3101106"/>
            <a:ext cx="3844081" cy="3708636"/>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3" name="Picture 12" descr="Icon&#10;&#10;Description automatically generated">
            <a:extLst>
              <a:ext uri="{FF2B5EF4-FFF2-40B4-BE49-F238E27FC236}">
                <a16:creationId xmlns:a16="http://schemas.microsoft.com/office/drawing/2014/main" id="{757CA456-15C5-0126-6054-7F9AAF88E12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3354264">
            <a:off x="9468691" y="3385163"/>
            <a:ext cx="2867202" cy="1929520"/>
          </a:xfrm>
          <a:prstGeom prst="rect">
            <a:avLst/>
          </a:prstGeom>
        </p:spPr>
      </p:pic>
      <p:pic>
        <p:nvPicPr>
          <p:cNvPr id="14" name="Picture 4" descr="Marker Inc. groundbreaking ceremony group photo">
            <a:extLst>
              <a:ext uri="{FF2B5EF4-FFF2-40B4-BE49-F238E27FC236}">
                <a16:creationId xmlns:a16="http://schemas.microsoft.com/office/drawing/2014/main" id="{53CCADBD-E24F-7341-2F3A-CF83D593C73F}"/>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8230063" y="4089917"/>
            <a:ext cx="2272211" cy="2275627"/>
          </a:xfrm>
          <a:prstGeom prst="ellipse">
            <a:avLst/>
          </a:prstGeom>
          <a:noFill/>
          <a:extLst>
            <a:ext uri="{909E8E84-426E-40DD-AFC4-6F175D3DCCD1}">
              <a14:hiddenFill xmlns:a14="http://schemas.microsoft.com/office/drawing/2010/main">
                <a:solidFill>
                  <a:srgbClr val="FFFFFF"/>
                </a:solidFill>
              </a14:hiddenFill>
            </a:ext>
          </a:extLst>
        </p:spPr>
      </p:pic>
      <p:pic>
        <p:nvPicPr>
          <p:cNvPr id="15" name="Picture 14" descr="A person holding a light in their hand&#10;&#10;Description automatically generated">
            <a:extLst>
              <a:ext uri="{FF2B5EF4-FFF2-40B4-BE49-F238E27FC236}">
                <a16:creationId xmlns:a16="http://schemas.microsoft.com/office/drawing/2014/main" id="{792BD89C-07B9-3539-F1E0-B86B3F0A8B1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0062841" y="3434806"/>
            <a:ext cx="1609535" cy="1609344"/>
          </a:xfrm>
          <a:prstGeom prst="ellipse">
            <a:avLst/>
          </a:prstGeom>
        </p:spPr>
      </p:pic>
      <p:pic>
        <p:nvPicPr>
          <p:cNvPr id="16" name="Picture 15" descr="A man driving a forklift in a wherehouse">
            <a:extLst>
              <a:ext uri="{FF2B5EF4-FFF2-40B4-BE49-F238E27FC236}">
                <a16:creationId xmlns:a16="http://schemas.microsoft.com/office/drawing/2014/main" id="{D1186A3A-7F9E-347E-1146-320FD9BD5360}"/>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0062841" y="3434806"/>
            <a:ext cx="1609344" cy="1609344"/>
          </a:xfrm>
          <a:prstGeom prst="ellipse">
            <a:avLst/>
          </a:prstGeom>
          <a:noFill/>
          <a:ln w="127000">
            <a:noFill/>
          </a:ln>
          <a:extLst>
            <a:ext uri="{909E8E84-426E-40DD-AFC4-6F175D3DCCD1}">
              <a14:hiddenFill xmlns:a14="http://schemas.microsoft.com/office/drawing/2010/main">
                <a:solidFill>
                  <a:srgbClr val="FFFFFF"/>
                </a:solidFill>
              </a14:hiddenFill>
            </a:ext>
          </a:extLst>
        </p:spPr>
      </p:pic>
      <p:pic>
        <p:nvPicPr>
          <p:cNvPr id="17" name="Picture 2" descr="Youngstown skyline hero image">
            <a:extLst>
              <a:ext uri="{FF2B5EF4-FFF2-40B4-BE49-F238E27FC236}">
                <a16:creationId xmlns:a16="http://schemas.microsoft.com/office/drawing/2014/main" id="{257214F2-A81B-0981-976F-70105ECA20D9}"/>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8645366" y="577452"/>
            <a:ext cx="2538021" cy="2540631"/>
          </a:xfrm>
          <a:prstGeom prst="ellipse">
            <a:avLst/>
          </a:prstGeom>
          <a:noFill/>
          <a:ln w="127000">
            <a:solidFill>
              <a:schemeClr val="accent4"/>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0522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8F43-C1A9-4357-8039-BD4DB3015F6A}"/>
              </a:ext>
            </a:extLst>
          </p:cNvPr>
          <p:cNvSpPr>
            <a:spLocks noGrp="1"/>
          </p:cNvSpPr>
          <p:nvPr>
            <p:ph type="title"/>
          </p:nvPr>
        </p:nvSpPr>
        <p:spPr>
          <a:xfrm>
            <a:off x="457200" y="402336"/>
            <a:ext cx="10058400" cy="749808"/>
          </a:xfrm>
        </p:spPr>
        <p:txBody>
          <a:bodyPr wrap="square" anchor="ctr">
            <a:noAutofit/>
          </a:bodyPr>
          <a:lstStyle/>
          <a:p>
            <a:pPr algn="l"/>
            <a:r>
              <a:rPr lang="en-US" sz="2600" b="1" i="0" dirty="0">
                <a:solidFill>
                  <a:srgbClr val="003057"/>
                </a:solidFill>
                <a:latin typeface="Arial"/>
              </a:rPr>
              <a:t>Definitions and Limits</a:t>
            </a:r>
            <a:endParaRPr sz="2600" b="1" i="0" dirty="0">
              <a:solidFill>
                <a:srgbClr val="003057"/>
              </a:solidFill>
              <a:latin typeface="Arial"/>
            </a:endParaRPr>
          </a:p>
        </p:txBody>
      </p:sp>
      <p:sp>
        <p:nvSpPr>
          <p:cNvPr id="9" name="Slide Number Placeholder 3">
            <a:extLst>
              <a:ext uri="{FF2B5EF4-FFF2-40B4-BE49-F238E27FC236}">
                <a16:creationId xmlns:a16="http://schemas.microsoft.com/office/drawing/2014/main" id="{BF7897E0-49DA-7395-F002-084668A042A9}"/>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10</a:t>
            </a:fld>
            <a:endParaRPr lang="en-US" b="1" dirty="0">
              <a:solidFill>
                <a:schemeClr val="tx2"/>
              </a:solidFill>
            </a:endParaRPr>
          </a:p>
        </p:txBody>
      </p:sp>
      <p:sp>
        <p:nvSpPr>
          <p:cNvPr id="10" name="TextBox 9"/>
          <p:cNvSpPr txBox="1"/>
          <p:nvPr/>
        </p:nvSpPr>
        <p:spPr>
          <a:xfrm>
            <a:off x="502920" y="1161288"/>
            <a:ext cx="11183111" cy="184666"/>
          </a:xfrm>
          <a:prstGeom prst="rect">
            <a:avLst/>
          </a:prstGeom>
          <a:noFill/>
        </p:spPr>
        <p:txBody>
          <a:bodyPr wrap="square" lIns="0" tIns="0" rIns="0" bIns="0" anchor="t">
            <a:spAutoFit/>
          </a:bodyPr>
          <a:lstStyle/>
          <a:p>
            <a:r>
              <a:rPr lang="en-US" sz="1200" b="1" i="0" spc="120" dirty="0">
                <a:solidFill>
                  <a:srgbClr val="00A3DF"/>
                </a:solidFill>
                <a:latin typeface="Arial"/>
              </a:rPr>
              <a:t>GIFT POLICY </a:t>
            </a:r>
            <a:r>
              <a:rPr lang="en-US" sz="1200" b="1" spc="120" dirty="0">
                <a:solidFill>
                  <a:srgbClr val="00A3DF"/>
                </a:solidFill>
                <a:latin typeface="Arial"/>
              </a:rPr>
              <a:t>(</a:t>
            </a:r>
            <a:r>
              <a:rPr lang="en-US" sz="1200" b="1" spc="120" dirty="0">
                <a:solidFill>
                  <a:srgbClr val="FF0000"/>
                </a:solidFill>
                <a:latin typeface="Arial"/>
              </a:rPr>
              <a:t>RECEIVED</a:t>
            </a:r>
            <a:r>
              <a:rPr lang="en-US" sz="1200" b="1" spc="120" dirty="0">
                <a:solidFill>
                  <a:srgbClr val="00A3DF"/>
                </a:solidFill>
                <a:latin typeface="Arial"/>
              </a:rPr>
              <a:t> BY EMPLOYEES)</a:t>
            </a:r>
            <a:endParaRPr sz="1200" b="1" i="0" spc="120" dirty="0">
              <a:solidFill>
                <a:srgbClr val="00A3DF"/>
              </a:solidFill>
              <a:latin typeface="Arial"/>
            </a:endParaRPr>
          </a:p>
        </p:txBody>
      </p:sp>
      <p:sp>
        <p:nvSpPr>
          <p:cNvPr id="11" name="Rounded Rectangle 10"/>
          <p:cNvSpPr/>
          <p:nvPr/>
        </p:nvSpPr>
        <p:spPr>
          <a:xfrm>
            <a:off x="502920" y="1444752"/>
            <a:ext cx="5440679" cy="2084831"/>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TextBox 11"/>
          <p:cNvSpPr txBox="1"/>
          <p:nvPr/>
        </p:nvSpPr>
        <p:spPr>
          <a:xfrm>
            <a:off x="777240" y="1700784"/>
            <a:ext cx="4892040" cy="1536191"/>
          </a:xfrm>
          <a:prstGeom prst="rect">
            <a:avLst/>
          </a:prstGeom>
          <a:noFill/>
        </p:spPr>
        <p:txBody>
          <a:bodyPr wrap="square" lIns="0" tIns="0" rIns="0" bIns="0" anchor="t">
            <a:spAutoFit/>
          </a:bodyPr>
          <a:lstStyle/>
          <a:p>
            <a:pPr>
              <a:spcAft>
                <a:spcPts val="600"/>
              </a:spcAft>
            </a:pPr>
            <a:r>
              <a:rPr sz="1900" b="1" i="0" dirty="0">
                <a:solidFill>
                  <a:srgbClr val="003057"/>
                </a:solidFill>
                <a:latin typeface="Arial"/>
              </a:rPr>
              <a:t>Gift</a:t>
            </a:r>
          </a:p>
          <a:p>
            <a:pPr>
              <a:spcAft>
                <a:spcPts val="500"/>
              </a:spcAft>
            </a:pPr>
            <a:r>
              <a:rPr sz="1500" b="0" i="0" dirty="0">
                <a:solidFill>
                  <a:srgbClr val="003057"/>
                </a:solidFill>
                <a:latin typeface="Arial"/>
              </a:rPr>
              <a:t>Anything of value that holds no expectation of receiving anything in return.</a:t>
            </a:r>
          </a:p>
        </p:txBody>
      </p:sp>
      <p:sp>
        <p:nvSpPr>
          <p:cNvPr id="13" name="Rounded Rectangle 12"/>
          <p:cNvSpPr/>
          <p:nvPr/>
        </p:nvSpPr>
        <p:spPr>
          <a:xfrm>
            <a:off x="6245351" y="1444752"/>
            <a:ext cx="5440679" cy="2084831"/>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4" name="TextBox 13"/>
          <p:cNvSpPr txBox="1"/>
          <p:nvPr/>
        </p:nvSpPr>
        <p:spPr>
          <a:xfrm>
            <a:off x="6519671" y="1700784"/>
            <a:ext cx="4892040" cy="1536191"/>
          </a:xfrm>
          <a:prstGeom prst="rect">
            <a:avLst/>
          </a:prstGeom>
          <a:noFill/>
        </p:spPr>
        <p:txBody>
          <a:bodyPr wrap="square" lIns="0" tIns="0" rIns="0" bIns="0" anchor="t">
            <a:spAutoFit/>
          </a:bodyPr>
          <a:lstStyle/>
          <a:p>
            <a:pPr>
              <a:spcAft>
                <a:spcPts val="600"/>
              </a:spcAft>
            </a:pPr>
            <a:r>
              <a:rPr sz="1900" b="1" i="0" dirty="0">
                <a:solidFill>
                  <a:srgbClr val="003057"/>
                </a:solidFill>
                <a:latin typeface="Arial"/>
              </a:rPr>
              <a:t>Business Associate</a:t>
            </a:r>
          </a:p>
          <a:p>
            <a:pPr>
              <a:spcAft>
                <a:spcPts val="500"/>
              </a:spcAft>
            </a:pPr>
            <a:r>
              <a:rPr sz="1500" b="0" i="0" dirty="0">
                <a:solidFill>
                  <a:srgbClr val="003057"/>
                </a:solidFill>
                <a:latin typeface="Arial"/>
              </a:rPr>
              <a:t>A person or entity the employee interacts with on a professional basis. Excludes JobsOhio employees and board members.</a:t>
            </a:r>
          </a:p>
        </p:txBody>
      </p:sp>
      <p:sp>
        <p:nvSpPr>
          <p:cNvPr id="15" name="Rounded Rectangle 14"/>
          <p:cNvSpPr/>
          <p:nvPr/>
        </p:nvSpPr>
        <p:spPr>
          <a:xfrm>
            <a:off x="502920" y="3803904"/>
            <a:ext cx="5440679" cy="2084831"/>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6" name="TextBox 15"/>
          <p:cNvSpPr txBox="1"/>
          <p:nvPr/>
        </p:nvSpPr>
        <p:spPr>
          <a:xfrm>
            <a:off x="777240" y="4059936"/>
            <a:ext cx="4892040" cy="1536191"/>
          </a:xfrm>
          <a:prstGeom prst="rect">
            <a:avLst/>
          </a:prstGeom>
          <a:noFill/>
        </p:spPr>
        <p:txBody>
          <a:bodyPr wrap="square" lIns="0" tIns="0" rIns="0" bIns="0" anchor="t">
            <a:spAutoFit/>
          </a:bodyPr>
          <a:lstStyle/>
          <a:p>
            <a:pPr>
              <a:spcAft>
                <a:spcPts val="600"/>
              </a:spcAft>
            </a:pPr>
            <a:r>
              <a:rPr sz="1900" b="1" i="0" dirty="0">
                <a:solidFill>
                  <a:srgbClr val="003057"/>
                </a:solidFill>
                <a:latin typeface="Arial"/>
              </a:rPr>
              <a:t>Follow the law</a:t>
            </a:r>
          </a:p>
          <a:p>
            <a:pPr>
              <a:spcAft>
                <a:spcPts val="500"/>
              </a:spcAft>
            </a:pPr>
            <a:r>
              <a:rPr sz="1500" b="0" i="0" dirty="0">
                <a:solidFill>
                  <a:srgbClr val="003057"/>
                </a:solidFill>
                <a:latin typeface="Arial"/>
              </a:rPr>
              <a:t>Employees must follow the law when seeking or doing business with public officials.</a:t>
            </a:r>
          </a:p>
        </p:txBody>
      </p:sp>
      <p:sp>
        <p:nvSpPr>
          <p:cNvPr id="17" name="Rounded Rectangle 16"/>
          <p:cNvSpPr/>
          <p:nvPr/>
        </p:nvSpPr>
        <p:spPr>
          <a:xfrm>
            <a:off x="6245351" y="3803904"/>
            <a:ext cx="5440679" cy="2084831"/>
          </a:xfrm>
          <a:prstGeom prst="roundRect">
            <a:avLst>
              <a:gd name="adj" fmla="val 5000"/>
            </a:avLst>
          </a:prstGeom>
          <a:solidFill>
            <a:srgbClr val="FBEDEC"/>
          </a:solidFill>
          <a:ln w="12700">
            <a:solidFill>
              <a:srgbClr val="F0C4C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8" name="TextBox 17"/>
          <p:cNvSpPr txBox="1"/>
          <p:nvPr/>
        </p:nvSpPr>
        <p:spPr>
          <a:xfrm>
            <a:off x="6519671" y="4059936"/>
            <a:ext cx="4892040" cy="1536191"/>
          </a:xfrm>
          <a:prstGeom prst="rect">
            <a:avLst/>
          </a:prstGeom>
          <a:noFill/>
        </p:spPr>
        <p:txBody>
          <a:bodyPr wrap="square" lIns="0" tIns="0" rIns="0" bIns="0" anchor="t">
            <a:spAutoFit/>
          </a:bodyPr>
          <a:lstStyle/>
          <a:p>
            <a:pPr>
              <a:spcAft>
                <a:spcPts val="600"/>
              </a:spcAft>
            </a:pPr>
            <a:r>
              <a:rPr sz="1900" b="1" i="0" dirty="0">
                <a:solidFill>
                  <a:srgbClr val="003057"/>
                </a:solidFill>
                <a:latin typeface="Arial"/>
              </a:rPr>
              <a:t>Never solicit</a:t>
            </a:r>
          </a:p>
          <a:p>
            <a:pPr>
              <a:spcAft>
                <a:spcPts val="500"/>
              </a:spcAft>
            </a:pPr>
            <a:r>
              <a:rPr sz="1500" b="0" i="0" dirty="0">
                <a:solidFill>
                  <a:srgbClr val="003057"/>
                </a:solidFill>
                <a:latin typeface="Arial"/>
              </a:rPr>
              <a:t>An employee may not solicit anything of value that could reasonably be expected to influence the employee in the performance of their duties.</a:t>
            </a:r>
          </a:p>
        </p:txBody>
      </p:sp>
      <p:sp>
        <p:nvSpPr>
          <p:cNvPr id="3" name="TextBox 2">
            <a:extLst>
              <a:ext uri="{FF2B5EF4-FFF2-40B4-BE49-F238E27FC236}">
                <a16:creationId xmlns:a16="http://schemas.microsoft.com/office/drawing/2014/main" id="{91C0A533-440D-CADA-41A3-ED1250CFE978}"/>
              </a:ext>
            </a:extLst>
          </p:cNvPr>
          <p:cNvSpPr txBox="1"/>
          <p:nvPr/>
        </p:nvSpPr>
        <p:spPr>
          <a:xfrm>
            <a:off x="457200" y="5983069"/>
            <a:ext cx="8696611" cy="569387"/>
          </a:xfrm>
          <a:prstGeom prst="rect">
            <a:avLst/>
          </a:prstGeom>
          <a:noFill/>
        </p:spPr>
        <p:txBody>
          <a:bodyPr wrap="none" rtlCol="0">
            <a:spAutoFit/>
          </a:bodyPr>
          <a:lstStyle/>
          <a:p>
            <a:r>
              <a:rPr lang="en-US" sz="1300" b="0" i="1" dirty="0">
                <a:solidFill>
                  <a:srgbClr val="3E3E3E"/>
                </a:solidFill>
                <a:latin typeface="Arial"/>
              </a:rPr>
              <a:t>Every gift at or above $50 requires both approval and a completed </a:t>
            </a:r>
            <a:r>
              <a:rPr lang="en-US" sz="1300" i="1" dirty="0">
                <a:solidFill>
                  <a:srgbClr val="3E3E3E"/>
                </a:solidFill>
                <a:latin typeface="Arial"/>
              </a:rPr>
              <a:t>G</a:t>
            </a:r>
            <a:r>
              <a:rPr lang="en-US" sz="1300" b="0" i="1" dirty="0">
                <a:solidFill>
                  <a:srgbClr val="3E3E3E"/>
                </a:solidFill>
                <a:latin typeface="Arial"/>
              </a:rPr>
              <a:t>ift form. The form can be found in SmartSheet.</a:t>
            </a:r>
          </a:p>
          <a:p>
            <a:endParaRPr lang="en-US" dirty="0"/>
          </a:p>
        </p:txBody>
      </p:sp>
    </p:spTree>
    <p:extLst>
      <p:ext uri="{BB962C8B-B14F-4D97-AF65-F5344CB8AC3E}">
        <p14:creationId xmlns:p14="http://schemas.microsoft.com/office/powerpoint/2010/main" val="53697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8F43-C1A9-4357-8039-BD4DB3015F6A}"/>
              </a:ext>
            </a:extLst>
          </p:cNvPr>
          <p:cNvSpPr>
            <a:spLocks noGrp="1"/>
          </p:cNvSpPr>
          <p:nvPr>
            <p:ph type="title"/>
          </p:nvPr>
        </p:nvSpPr>
        <p:spPr>
          <a:xfrm>
            <a:off x="457200" y="402336"/>
            <a:ext cx="10058400" cy="749808"/>
          </a:xfrm>
        </p:spPr>
        <p:txBody>
          <a:bodyPr wrap="square" anchor="ctr">
            <a:noAutofit/>
          </a:bodyPr>
          <a:lstStyle/>
          <a:p>
            <a:pPr algn="l"/>
            <a:r>
              <a:rPr lang="en-US" sz="2600" b="1" i="0" dirty="0">
                <a:solidFill>
                  <a:srgbClr val="003057"/>
                </a:solidFill>
                <a:latin typeface="Arial"/>
              </a:rPr>
              <a:t>Before </a:t>
            </a:r>
            <a:r>
              <a:rPr lang="en-US" sz="2600" dirty="0">
                <a:solidFill>
                  <a:srgbClr val="003057"/>
                </a:solidFill>
                <a:latin typeface="Arial"/>
              </a:rPr>
              <a:t>You Accept a </a:t>
            </a:r>
            <a:r>
              <a:rPr sz="2600" b="1" i="0" dirty="0">
                <a:solidFill>
                  <a:srgbClr val="003057"/>
                </a:solidFill>
                <a:latin typeface="Arial"/>
              </a:rPr>
              <a:t>Gift</a:t>
            </a:r>
            <a:r>
              <a:rPr lang="en-US" sz="2600" b="1" i="0" dirty="0">
                <a:solidFill>
                  <a:srgbClr val="003057"/>
                </a:solidFill>
                <a:latin typeface="Arial"/>
              </a:rPr>
              <a:t>, Ask Yourself …</a:t>
            </a:r>
            <a:endParaRPr sz="2600" b="1" i="0" dirty="0">
              <a:solidFill>
                <a:srgbClr val="003057"/>
              </a:solidFill>
              <a:latin typeface="Arial"/>
            </a:endParaRPr>
          </a:p>
        </p:txBody>
      </p:sp>
      <p:sp>
        <p:nvSpPr>
          <p:cNvPr id="9" name="Slide Number Placeholder 3">
            <a:extLst>
              <a:ext uri="{FF2B5EF4-FFF2-40B4-BE49-F238E27FC236}">
                <a16:creationId xmlns:a16="http://schemas.microsoft.com/office/drawing/2014/main" id="{BF7897E0-49DA-7395-F002-084668A042A9}"/>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11</a:t>
            </a:fld>
            <a:endParaRPr lang="en-US" b="1" dirty="0">
              <a:solidFill>
                <a:schemeClr val="tx2"/>
              </a:solidFill>
            </a:endParaRPr>
          </a:p>
        </p:txBody>
      </p:sp>
      <p:sp>
        <p:nvSpPr>
          <p:cNvPr id="10" name="TextBox 9"/>
          <p:cNvSpPr txBox="1"/>
          <p:nvPr/>
        </p:nvSpPr>
        <p:spPr>
          <a:xfrm>
            <a:off x="502920" y="1161288"/>
            <a:ext cx="11183111" cy="184666"/>
          </a:xfrm>
          <a:prstGeom prst="rect">
            <a:avLst/>
          </a:prstGeom>
          <a:noFill/>
        </p:spPr>
        <p:txBody>
          <a:bodyPr wrap="square" lIns="0" tIns="0" rIns="0" bIns="0" anchor="t">
            <a:spAutoFit/>
          </a:bodyPr>
          <a:lstStyle/>
          <a:p>
            <a:r>
              <a:rPr lang="en-US" sz="1200" b="1" i="0" spc="120" dirty="0">
                <a:solidFill>
                  <a:srgbClr val="00A3DF"/>
                </a:solidFill>
                <a:latin typeface="Arial"/>
              </a:rPr>
              <a:t>GIFT POLICY </a:t>
            </a:r>
            <a:r>
              <a:rPr lang="en-US" sz="1200" b="1" spc="120" dirty="0">
                <a:solidFill>
                  <a:srgbClr val="00A3DF"/>
                </a:solidFill>
                <a:latin typeface="Arial"/>
              </a:rPr>
              <a:t>(</a:t>
            </a:r>
            <a:r>
              <a:rPr lang="en-US" sz="1200" b="1" spc="120" dirty="0">
                <a:solidFill>
                  <a:srgbClr val="FF0000"/>
                </a:solidFill>
                <a:latin typeface="Arial"/>
              </a:rPr>
              <a:t>RECEIVED</a:t>
            </a:r>
            <a:r>
              <a:rPr lang="en-US" sz="1200" b="1" spc="120" dirty="0">
                <a:solidFill>
                  <a:srgbClr val="00A3DF"/>
                </a:solidFill>
                <a:latin typeface="Arial"/>
              </a:rPr>
              <a:t> BY EMPLOYEES)</a:t>
            </a:r>
            <a:endParaRPr sz="1200" b="1" i="0" spc="120" dirty="0">
              <a:solidFill>
                <a:srgbClr val="00A3DF"/>
              </a:solidFill>
              <a:latin typeface="Arial"/>
            </a:endParaRPr>
          </a:p>
        </p:txBody>
      </p:sp>
      <p:sp>
        <p:nvSpPr>
          <p:cNvPr id="11" name="Rounded Rectangle 10"/>
          <p:cNvSpPr/>
          <p:nvPr/>
        </p:nvSpPr>
        <p:spPr>
          <a:xfrm>
            <a:off x="502920" y="1444752"/>
            <a:ext cx="2617470" cy="205740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Oval 11"/>
          <p:cNvSpPr/>
          <p:nvPr/>
        </p:nvSpPr>
        <p:spPr>
          <a:xfrm>
            <a:off x="722376" y="1645920"/>
            <a:ext cx="384048" cy="384048"/>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1</a:t>
            </a:r>
          </a:p>
        </p:txBody>
      </p:sp>
      <p:sp>
        <p:nvSpPr>
          <p:cNvPr id="13" name="TextBox 12"/>
          <p:cNvSpPr txBox="1"/>
          <p:nvPr/>
        </p:nvSpPr>
        <p:spPr>
          <a:xfrm>
            <a:off x="722376" y="2194560"/>
            <a:ext cx="2178558" cy="1143000"/>
          </a:xfrm>
          <a:prstGeom prst="rect">
            <a:avLst/>
          </a:prstGeom>
          <a:noFill/>
        </p:spPr>
        <p:txBody>
          <a:bodyPr wrap="square" lIns="0" tIns="0" rIns="0" bIns="0" anchor="t">
            <a:spAutoFit/>
          </a:bodyPr>
          <a:lstStyle/>
          <a:p>
            <a:r>
              <a:rPr sz="1400" b="0" i="0" dirty="0">
                <a:solidFill>
                  <a:srgbClr val="003057"/>
                </a:solidFill>
                <a:latin typeface="Arial"/>
              </a:rPr>
              <a:t>Was it given without an express or implied obligation?</a:t>
            </a:r>
          </a:p>
        </p:txBody>
      </p:sp>
      <p:sp>
        <p:nvSpPr>
          <p:cNvPr id="14" name="Rounded Rectangle 13"/>
          <p:cNvSpPr/>
          <p:nvPr/>
        </p:nvSpPr>
        <p:spPr>
          <a:xfrm>
            <a:off x="3358133" y="1444752"/>
            <a:ext cx="2617470" cy="205740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5" name="Oval 14"/>
          <p:cNvSpPr/>
          <p:nvPr/>
        </p:nvSpPr>
        <p:spPr>
          <a:xfrm>
            <a:off x="3577589" y="1645920"/>
            <a:ext cx="384048" cy="384048"/>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2</a:t>
            </a:r>
          </a:p>
        </p:txBody>
      </p:sp>
      <p:sp>
        <p:nvSpPr>
          <p:cNvPr id="16" name="TextBox 15"/>
          <p:cNvSpPr txBox="1"/>
          <p:nvPr/>
        </p:nvSpPr>
        <p:spPr>
          <a:xfrm>
            <a:off x="3577589" y="2194560"/>
            <a:ext cx="2178558" cy="1143000"/>
          </a:xfrm>
          <a:prstGeom prst="rect">
            <a:avLst/>
          </a:prstGeom>
          <a:noFill/>
        </p:spPr>
        <p:txBody>
          <a:bodyPr wrap="square" lIns="0" tIns="0" rIns="0" bIns="0" anchor="t">
            <a:spAutoFit/>
          </a:bodyPr>
          <a:lstStyle/>
          <a:p>
            <a:r>
              <a:rPr sz="1400" b="0" i="0" dirty="0">
                <a:solidFill>
                  <a:srgbClr val="003057"/>
                </a:solidFill>
                <a:latin typeface="Arial"/>
              </a:rPr>
              <a:t>Does it violate the law?</a:t>
            </a:r>
          </a:p>
        </p:txBody>
      </p:sp>
      <p:sp>
        <p:nvSpPr>
          <p:cNvPr id="17" name="Rounded Rectangle 16"/>
          <p:cNvSpPr/>
          <p:nvPr/>
        </p:nvSpPr>
        <p:spPr>
          <a:xfrm>
            <a:off x="6213347" y="1444752"/>
            <a:ext cx="2617470" cy="205740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8" name="Oval 17"/>
          <p:cNvSpPr/>
          <p:nvPr/>
        </p:nvSpPr>
        <p:spPr>
          <a:xfrm>
            <a:off x="6432803" y="1645920"/>
            <a:ext cx="384048" cy="384048"/>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3</a:t>
            </a:r>
          </a:p>
        </p:txBody>
      </p:sp>
      <p:sp>
        <p:nvSpPr>
          <p:cNvPr id="19" name="TextBox 18"/>
          <p:cNvSpPr txBox="1"/>
          <p:nvPr/>
        </p:nvSpPr>
        <p:spPr>
          <a:xfrm>
            <a:off x="6432803" y="2194560"/>
            <a:ext cx="2178558" cy="1143000"/>
          </a:xfrm>
          <a:prstGeom prst="rect">
            <a:avLst/>
          </a:prstGeom>
          <a:noFill/>
        </p:spPr>
        <p:txBody>
          <a:bodyPr wrap="square" lIns="0" tIns="0" rIns="0" bIns="0" anchor="t">
            <a:spAutoFit/>
          </a:bodyPr>
          <a:lstStyle/>
          <a:p>
            <a:r>
              <a:rPr sz="1400" b="0" i="0" dirty="0">
                <a:solidFill>
                  <a:srgbClr val="003057"/>
                </a:solidFill>
                <a:latin typeface="Arial"/>
              </a:rPr>
              <a:t>Does it place you in a compromising position?</a:t>
            </a:r>
          </a:p>
        </p:txBody>
      </p:sp>
      <p:sp>
        <p:nvSpPr>
          <p:cNvPr id="20" name="Rounded Rectangle 19"/>
          <p:cNvSpPr/>
          <p:nvPr/>
        </p:nvSpPr>
        <p:spPr>
          <a:xfrm>
            <a:off x="9068562" y="1444752"/>
            <a:ext cx="2617470" cy="205740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1" name="Oval 20"/>
          <p:cNvSpPr/>
          <p:nvPr/>
        </p:nvSpPr>
        <p:spPr>
          <a:xfrm>
            <a:off x="9288018" y="1645920"/>
            <a:ext cx="384048" cy="384048"/>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4</a:t>
            </a:r>
          </a:p>
        </p:txBody>
      </p:sp>
      <p:sp>
        <p:nvSpPr>
          <p:cNvPr id="22" name="TextBox 21"/>
          <p:cNvSpPr txBox="1"/>
          <p:nvPr/>
        </p:nvSpPr>
        <p:spPr>
          <a:xfrm>
            <a:off x="9288018" y="2194560"/>
            <a:ext cx="2178558" cy="1143000"/>
          </a:xfrm>
          <a:prstGeom prst="rect">
            <a:avLst/>
          </a:prstGeom>
          <a:noFill/>
        </p:spPr>
        <p:txBody>
          <a:bodyPr wrap="square" lIns="0" tIns="0" rIns="0" bIns="0" anchor="t">
            <a:spAutoFit/>
          </a:bodyPr>
          <a:lstStyle/>
          <a:p>
            <a:r>
              <a:rPr sz="1400" b="0" i="0" dirty="0">
                <a:solidFill>
                  <a:srgbClr val="003057"/>
                </a:solidFill>
                <a:latin typeface="Arial"/>
              </a:rPr>
              <a:t>Would an ordinarily prudent person in a similar position believe it creates the impression of favoritism?</a:t>
            </a:r>
          </a:p>
        </p:txBody>
      </p:sp>
      <p:sp>
        <p:nvSpPr>
          <p:cNvPr id="23" name="Rounded Rectangle 22"/>
          <p:cNvSpPr/>
          <p:nvPr/>
        </p:nvSpPr>
        <p:spPr>
          <a:xfrm>
            <a:off x="502920" y="3749039"/>
            <a:ext cx="11183111" cy="713232"/>
          </a:xfrm>
          <a:prstGeom prst="roundRect">
            <a:avLst>
              <a:gd name="adj" fmla="val 8000"/>
            </a:avLst>
          </a:prstGeom>
          <a:solidFill>
            <a:srgbClr val="DA281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4" name="TextBox 23"/>
          <p:cNvSpPr txBox="1"/>
          <p:nvPr/>
        </p:nvSpPr>
        <p:spPr>
          <a:xfrm>
            <a:off x="722376" y="3959461"/>
            <a:ext cx="10744199" cy="292388"/>
          </a:xfrm>
          <a:prstGeom prst="rect">
            <a:avLst/>
          </a:prstGeom>
          <a:noFill/>
        </p:spPr>
        <p:txBody>
          <a:bodyPr wrap="square" lIns="0" tIns="0" rIns="0" bIns="0" anchor="ctr">
            <a:spAutoFit/>
          </a:bodyPr>
          <a:lstStyle/>
          <a:p>
            <a:pPr algn="ctr"/>
            <a:r>
              <a:rPr sz="1900" b="1" i="0" dirty="0">
                <a:solidFill>
                  <a:srgbClr val="FFFFFF"/>
                </a:solidFill>
                <a:latin typeface="Arial"/>
              </a:rPr>
              <a:t>No cash. Ever</a:t>
            </a:r>
            <a:r>
              <a:rPr lang="en-US" sz="1900" b="1" i="0" dirty="0">
                <a:solidFill>
                  <a:srgbClr val="FFFFFF"/>
                </a:solidFill>
                <a:latin typeface="Arial"/>
              </a:rPr>
              <a:t>!</a:t>
            </a:r>
            <a:r>
              <a:rPr sz="1900" b="1" i="0" dirty="0">
                <a:solidFill>
                  <a:srgbClr val="FFFFFF"/>
                </a:solidFill>
                <a:latin typeface="Arial"/>
              </a:rPr>
              <a:t>  No gift cards over $35.</a:t>
            </a:r>
          </a:p>
        </p:txBody>
      </p:sp>
      <p:sp>
        <p:nvSpPr>
          <p:cNvPr id="25" name="Rounded Rectangle 24"/>
          <p:cNvSpPr/>
          <p:nvPr/>
        </p:nvSpPr>
        <p:spPr>
          <a:xfrm>
            <a:off x="502920" y="4690872"/>
            <a:ext cx="3544824" cy="1051560"/>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6" name="TextBox 25"/>
          <p:cNvSpPr txBox="1"/>
          <p:nvPr/>
        </p:nvSpPr>
        <p:spPr>
          <a:xfrm>
            <a:off x="722376" y="4828032"/>
            <a:ext cx="3105912" cy="822960"/>
          </a:xfrm>
          <a:prstGeom prst="rect">
            <a:avLst/>
          </a:prstGeom>
          <a:noFill/>
        </p:spPr>
        <p:txBody>
          <a:bodyPr wrap="square" lIns="0" tIns="0" rIns="0" bIns="0" anchor="ctr">
            <a:spAutoFit/>
          </a:bodyPr>
          <a:lstStyle/>
          <a:p>
            <a:r>
              <a:rPr sz="1400" b="0" i="0" dirty="0">
                <a:solidFill>
                  <a:srgbClr val="003057"/>
                </a:solidFill>
                <a:latin typeface="Arial"/>
              </a:rPr>
              <a:t>Paying less than fair market value is an improper gift.</a:t>
            </a:r>
          </a:p>
        </p:txBody>
      </p:sp>
      <p:sp>
        <p:nvSpPr>
          <p:cNvPr id="27" name="Rounded Rectangle 26"/>
          <p:cNvSpPr/>
          <p:nvPr/>
        </p:nvSpPr>
        <p:spPr>
          <a:xfrm>
            <a:off x="4322064" y="4690872"/>
            <a:ext cx="3544824" cy="1051560"/>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8" name="TextBox 27"/>
          <p:cNvSpPr txBox="1"/>
          <p:nvPr/>
        </p:nvSpPr>
        <p:spPr>
          <a:xfrm>
            <a:off x="4541520" y="4916347"/>
            <a:ext cx="3105912" cy="646331"/>
          </a:xfrm>
          <a:prstGeom prst="rect">
            <a:avLst/>
          </a:prstGeom>
          <a:noFill/>
        </p:spPr>
        <p:txBody>
          <a:bodyPr wrap="square" lIns="0" tIns="0" rIns="0" bIns="0" anchor="ctr">
            <a:spAutoFit/>
          </a:bodyPr>
          <a:lstStyle/>
          <a:p>
            <a:r>
              <a:rPr lang="en-US" sz="1400" dirty="0">
                <a:solidFill>
                  <a:srgbClr val="003057"/>
                </a:solidFill>
                <a:latin typeface="Arial"/>
              </a:rPr>
              <a:t>Consider</a:t>
            </a:r>
            <a:r>
              <a:rPr sz="1400" b="0" i="0" dirty="0">
                <a:solidFill>
                  <a:srgbClr val="003057"/>
                </a:solidFill>
                <a:latin typeface="Arial"/>
              </a:rPr>
              <a:t> the cumulative cost of </a:t>
            </a:r>
            <a:r>
              <a:rPr lang="en-US" sz="1400" b="0" i="0" dirty="0">
                <a:solidFill>
                  <a:srgbClr val="003057"/>
                </a:solidFill>
                <a:latin typeface="Arial"/>
              </a:rPr>
              <a:t>multiple </a:t>
            </a:r>
            <a:r>
              <a:rPr sz="1400" b="0" i="0" dirty="0">
                <a:solidFill>
                  <a:srgbClr val="003057"/>
                </a:solidFill>
                <a:latin typeface="Arial"/>
              </a:rPr>
              <a:t>gift</a:t>
            </a:r>
            <a:r>
              <a:rPr lang="en-US" sz="1400" b="0" i="0" dirty="0">
                <a:solidFill>
                  <a:srgbClr val="003057"/>
                </a:solidFill>
                <a:latin typeface="Arial"/>
              </a:rPr>
              <a:t> from the same Business </a:t>
            </a:r>
            <a:r>
              <a:rPr lang="en-US" sz="1400" dirty="0">
                <a:solidFill>
                  <a:srgbClr val="003057"/>
                </a:solidFill>
                <a:latin typeface="Arial"/>
              </a:rPr>
              <a:t>A</a:t>
            </a:r>
            <a:r>
              <a:rPr lang="en-US" sz="1400" b="0" i="0" dirty="0">
                <a:solidFill>
                  <a:srgbClr val="003057"/>
                </a:solidFill>
                <a:latin typeface="Arial"/>
              </a:rPr>
              <a:t>ssociate. </a:t>
            </a:r>
            <a:endParaRPr sz="1400" b="0" i="0" dirty="0">
              <a:solidFill>
                <a:srgbClr val="003057"/>
              </a:solidFill>
              <a:latin typeface="Arial"/>
            </a:endParaRPr>
          </a:p>
        </p:txBody>
      </p:sp>
      <p:sp>
        <p:nvSpPr>
          <p:cNvPr id="29" name="Rounded Rectangle 28"/>
          <p:cNvSpPr/>
          <p:nvPr/>
        </p:nvSpPr>
        <p:spPr>
          <a:xfrm>
            <a:off x="8141208" y="4690872"/>
            <a:ext cx="3544824" cy="1051560"/>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30" name="TextBox 29"/>
          <p:cNvSpPr txBox="1"/>
          <p:nvPr/>
        </p:nvSpPr>
        <p:spPr>
          <a:xfrm>
            <a:off x="8360664" y="4828032"/>
            <a:ext cx="3105912" cy="822960"/>
          </a:xfrm>
          <a:prstGeom prst="rect">
            <a:avLst/>
          </a:prstGeom>
          <a:noFill/>
        </p:spPr>
        <p:txBody>
          <a:bodyPr wrap="square" lIns="0" tIns="0" rIns="0" bIns="0" anchor="ctr">
            <a:spAutoFit/>
          </a:bodyPr>
          <a:lstStyle/>
          <a:p>
            <a:r>
              <a:rPr sz="1400" b="0" i="0" dirty="0">
                <a:solidFill>
                  <a:srgbClr val="003057"/>
                </a:solidFill>
                <a:latin typeface="Arial"/>
              </a:rPr>
              <a:t>Circumventing the gift policy may result in disciplinary action.</a:t>
            </a:r>
          </a:p>
        </p:txBody>
      </p:sp>
    </p:spTree>
    <p:extLst>
      <p:ext uri="{BB962C8B-B14F-4D97-AF65-F5344CB8AC3E}">
        <p14:creationId xmlns:p14="http://schemas.microsoft.com/office/powerpoint/2010/main" val="480019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8F43-C1A9-4357-8039-BD4DB3015F6A}"/>
              </a:ext>
            </a:extLst>
          </p:cNvPr>
          <p:cNvSpPr>
            <a:spLocks noGrp="1"/>
          </p:cNvSpPr>
          <p:nvPr>
            <p:ph type="title"/>
          </p:nvPr>
        </p:nvSpPr>
        <p:spPr>
          <a:xfrm>
            <a:off x="457200" y="402336"/>
            <a:ext cx="10058400" cy="749808"/>
          </a:xfrm>
        </p:spPr>
        <p:txBody>
          <a:bodyPr wrap="square" anchor="ctr">
            <a:noAutofit/>
          </a:bodyPr>
          <a:lstStyle/>
          <a:p>
            <a:pPr algn="l"/>
            <a:r>
              <a:rPr lang="en-US" sz="2600" b="1" i="0" dirty="0">
                <a:solidFill>
                  <a:srgbClr val="003057"/>
                </a:solidFill>
                <a:latin typeface="Arial"/>
              </a:rPr>
              <a:t>Criteria for </a:t>
            </a:r>
            <a:r>
              <a:rPr lang="en-US" sz="2600" dirty="0">
                <a:solidFill>
                  <a:srgbClr val="003057"/>
                </a:solidFill>
                <a:latin typeface="Arial"/>
              </a:rPr>
              <a:t>a </a:t>
            </a:r>
            <a:r>
              <a:rPr lang="en-US" sz="2600" b="1" i="0" dirty="0">
                <a:solidFill>
                  <a:srgbClr val="003057"/>
                </a:solidFill>
                <a:latin typeface="Arial"/>
              </a:rPr>
              <a:t>Permissible </a:t>
            </a:r>
            <a:r>
              <a:rPr lang="en-US" sz="2600" dirty="0">
                <a:solidFill>
                  <a:srgbClr val="003057"/>
                </a:solidFill>
                <a:latin typeface="Arial"/>
              </a:rPr>
              <a:t>Gift</a:t>
            </a:r>
            <a:endParaRPr sz="2600" b="1" i="0" dirty="0">
              <a:solidFill>
                <a:srgbClr val="003057"/>
              </a:solidFill>
              <a:latin typeface="Arial"/>
            </a:endParaRPr>
          </a:p>
        </p:txBody>
      </p:sp>
      <p:sp>
        <p:nvSpPr>
          <p:cNvPr id="9" name="Slide Number Placeholder 3">
            <a:extLst>
              <a:ext uri="{FF2B5EF4-FFF2-40B4-BE49-F238E27FC236}">
                <a16:creationId xmlns:a16="http://schemas.microsoft.com/office/drawing/2014/main" id="{BF7897E0-49DA-7395-F002-084668A042A9}"/>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12</a:t>
            </a:fld>
            <a:endParaRPr lang="en-US" b="1" dirty="0">
              <a:solidFill>
                <a:schemeClr val="tx2"/>
              </a:solidFill>
            </a:endParaRPr>
          </a:p>
        </p:txBody>
      </p:sp>
      <p:sp>
        <p:nvSpPr>
          <p:cNvPr id="10" name="TextBox 9"/>
          <p:cNvSpPr txBox="1"/>
          <p:nvPr/>
        </p:nvSpPr>
        <p:spPr>
          <a:xfrm>
            <a:off x="502920" y="1161288"/>
            <a:ext cx="11183111" cy="184666"/>
          </a:xfrm>
          <a:prstGeom prst="rect">
            <a:avLst/>
          </a:prstGeom>
          <a:noFill/>
        </p:spPr>
        <p:txBody>
          <a:bodyPr wrap="square" lIns="0" tIns="0" rIns="0" bIns="0" anchor="t">
            <a:spAutoFit/>
          </a:bodyPr>
          <a:lstStyle/>
          <a:p>
            <a:r>
              <a:rPr lang="en-US" sz="1200" b="1" i="0" spc="120" dirty="0">
                <a:solidFill>
                  <a:srgbClr val="00A3DF"/>
                </a:solidFill>
                <a:latin typeface="Arial"/>
              </a:rPr>
              <a:t>CORPORATE </a:t>
            </a:r>
            <a:r>
              <a:rPr sz="1200" b="1" i="0" spc="120" dirty="0">
                <a:solidFill>
                  <a:srgbClr val="00A3DF"/>
                </a:solidFill>
                <a:latin typeface="Arial"/>
              </a:rPr>
              <a:t>GI</a:t>
            </a:r>
            <a:r>
              <a:rPr lang="en-US" sz="1200" b="1" i="0" spc="120" dirty="0">
                <a:solidFill>
                  <a:srgbClr val="00A3DF"/>
                </a:solidFill>
                <a:latin typeface="Arial"/>
              </a:rPr>
              <a:t>VING POLICY (</a:t>
            </a:r>
            <a:r>
              <a:rPr lang="en-US" sz="1200" b="1" i="0" spc="120" dirty="0">
                <a:solidFill>
                  <a:srgbClr val="FF0000"/>
                </a:solidFill>
                <a:latin typeface="Arial"/>
              </a:rPr>
              <a:t>GIVEN</a:t>
            </a:r>
            <a:r>
              <a:rPr lang="en-US" sz="1200" b="1" i="0" spc="120" dirty="0">
                <a:solidFill>
                  <a:srgbClr val="00A3DF"/>
                </a:solidFill>
                <a:latin typeface="Arial"/>
              </a:rPr>
              <a:t> BY EMPLOYEES) </a:t>
            </a:r>
            <a:endParaRPr sz="1200" b="1" i="0" spc="120" dirty="0">
              <a:solidFill>
                <a:srgbClr val="00A3DF"/>
              </a:solidFill>
              <a:latin typeface="Arial"/>
            </a:endParaRPr>
          </a:p>
        </p:txBody>
      </p:sp>
      <p:sp>
        <p:nvSpPr>
          <p:cNvPr id="11" name="TextBox 10"/>
          <p:cNvSpPr txBox="1"/>
          <p:nvPr/>
        </p:nvSpPr>
        <p:spPr>
          <a:xfrm>
            <a:off x="502920" y="1504187"/>
            <a:ext cx="11183111" cy="292608"/>
          </a:xfrm>
          <a:prstGeom prst="rect">
            <a:avLst/>
          </a:prstGeom>
          <a:noFill/>
        </p:spPr>
        <p:txBody>
          <a:bodyPr wrap="square" lIns="0" tIns="0" rIns="0" bIns="0" anchor="t">
            <a:spAutoFit/>
          </a:bodyPr>
          <a:lstStyle/>
          <a:p>
            <a:r>
              <a:rPr sz="1300" b="0" i="1" dirty="0">
                <a:solidFill>
                  <a:srgbClr val="3E3E3E"/>
                </a:solidFill>
                <a:latin typeface="Arial"/>
              </a:rPr>
              <a:t>“Gift” and “Business Associate” carry the same meaning here as in the Gift Policy.</a:t>
            </a:r>
          </a:p>
        </p:txBody>
      </p:sp>
      <p:sp>
        <p:nvSpPr>
          <p:cNvPr id="12" name="Rounded Rectangle 11"/>
          <p:cNvSpPr/>
          <p:nvPr/>
        </p:nvSpPr>
        <p:spPr>
          <a:xfrm>
            <a:off x="502920" y="1874519"/>
            <a:ext cx="3544824" cy="178308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3" name="Oval 12"/>
          <p:cNvSpPr/>
          <p:nvPr/>
        </p:nvSpPr>
        <p:spPr>
          <a:xfrm>
            <a:off x="758952" y="2130552"/>
            <a:ext cx="365760" cy="365760"/>
          </a:xfrm>
          <a:prstGeom prst="ellipse">
            <a:avLst/>
          </a:prstGeom>
          <a:solidFill>
            <a:srgbClr val="00A3D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i="0" dirty="0">
                <a:solidFill>
                  <a:srgbClr val="FFFFFF"/>
                </a:solidFill>
                <a:latin typeface="Arial"/>
              </a:rPr>
              <a:t>✓</a:t>
            </a:r>
          </a:p>
        </p:txBody>
      </p:sp>
      <p:sp>
        <p:nvSpPr>
          <p:cNvPr id="14" name="TextBox 13"/>
          <p:cNvSpPr txBox="1"/>
          <p:nvPr/>
        </p:nvSpPr>
        <p:spPr>
          <a:xfrm>
            <a:off x="758952" y="2651760"/>
            <a:ext cx="3032760" cy="868680"/>
          </a:xfrm>
          <a:prstGeom prst="rect">
            <a:avLst/>
          </a:prstGeom>
          <a:noFill/>
        </p:spPr>
        <p:txBody>
          <a:bodyPr wrap="square" lIns="0" tIns="0" rIns="0" bIns="0" anchor="t">
            <a:spAutoFit/>
          </a:bodyPr>
          <a:lstStyle/>
          <a:p>
            <a:r>
              <a:rPr sz="1500" b="0" i="0" dirty="0">
                <a:solidFill>
                  <a:srgbClr val="003057"/>
                </a:solidFill>
                <a:latin typeface="Arial"/>
              </a:rPr>
              <a:t>A small gift or token of esteem or gratitude</a:t>
            </a:r>
          </a:p>
        </p:txBody>
      </p:sp>
      <p:sp>
        <p:nvSpPr>
          <p:cNvPr id="15" name="Rounded Rectangle 14"/>
          <p:cNvSpPr/>
          <p:nvPr/>
        </p:nvSpPr>
        <p:spPr>
          <a:xfrm>
            <a:off x="4322064" y="1874519"/>
            <a:ext cx="3544824" cy="178308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6" name="Oval 15"/>
          <p:cNvSpPr/>
          <p:nvPr/>
        </p:nvSpPr>
        <p:spPr>
          <a:xfrm>
            <a:off x="4578096" y="2130552"/>
            <a:ext cx="365760" cy="365760"/>
          </a:xfrm>
          <a:prstGeom prst="ellipse">
            <a:avLst/>
          </a:prstGeom>
          <a:solidFill>
            <a:srgbClr val="00A3D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i="0" dirty="0">
                <a:solidFill>
                  <a:srgbClr val="FFFFFF"/>
                </a:solidFill>
                <a:latin typeface="Arial"/>
              </a:rPr>
              <a:t>✓</a:t>
            </a:r>
          </a:p>
        </p:txBody>
      </p:sp>
      <p:sp>
        <p:nvSpPr>
          <p:cNvPr id="17" name="TextBox 16"/>
          <p:cNvSpPr txBox="1"/>
          <p:nvPr/>
        </p:nvSpPr>
        <p:spPr>
          <a:xfrm>
            <a:off x="4578096" y="2651760"/>
            <a:ext cx="3032760" cy="230832"/>
          </a:xfrm>
          <a:prstGeom prst="rect">
            <a:avLst/>
          </a:prstGeom>
          <a:noFill/>
        </p:spPr>
        <p:txBody>
          <a:bodyPr wrap="square" lIns="0" tIns="0" rIns="0" bIns="0" anchor="t">
            <a:spAutoFit/>
          </a:bodyPr>
          <a:lstStyle/>
          <a:p>
            <a:r>
              <a:rPr sz="1500" b="0" i="0" dirty="0">
                <a:solidFill>
                  <a:srgbClr val="003057"/>
                </a:solidFill>
                <a:latin typeface="Arial"/>
              </a:rPr>
              <a:t>Relevant to </a:t>
            </a:r>
            <a:r>
              <a:rPr lang="en-US" sz="1500" b="0" i="0" dirty="0">
                <a:solidFill>
                  <a:srgbClr val="003057"/>
                </a:solidFill>
                <a:latin typeface="Arial"/>
              </a:rPr>
              <a:t>Ohio </a:t>
            </a:r>
            <a:r>
              <a:rPr sz="1500" b="0" i="0" dirty="0">
                <a:solidFill>
                  <a:srgbClr val="003057"/>
                </a:solidFill>
                <a:latin typeface="Arial"/>
              </a:rPr>
              <a:t>or made in Ohio</a:t>
            </a:r>
          </a:p>
        </p:txBody>
      </p:sp>
      <p:sp>
        <p:nvSpPr>
          <p:cNvPr id="18" name="Rounded Rectangle 17"/>
          <p:cNvSpPr/>
          <p:nvPr/>
        </p:nvSpPr>
        <p:spPr>
          <a:xfrm>
            <a:off x="8141208" y="1874519"/>
            <a:ext cx="3544824" cy="178308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9" name="Oval 18"/>
          <p:cNvSpPr/>
          <p:nvPr/>
        </p:nvSpPr>
        <p:spPr>
          <a:xfrm>
            <a:off x="8397240" y="2130552"/>
            <a:ext cx="365760" cy="365760"/>
          </a:xfrm>
          <a:prstGeom prst="ellipse">
            <a:avLst/>
          </a:prstGeom>
          <a:solidFill>
            <a:srgbClr val="00A3D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i="0" dirty="0">
                <a:solidFill>
                  <a:srgbClr val="FFFFFF"/>
                </a:solidFill>
                <a:latin typeface="Arial"/>
              </a:rPr>
              <a:t>✓</a:t>
            </a:r>
          </a:p>
        </p:txBody>
      </p:sp>
      <p:sp>
        <p:nvSpPr>
          <p:cNvPr id="20" name="TextBox 19"/>
          <p:cNvSpPr txBox="1"/>
          <p:nvPr/>
        </p:nvSpPr>
        <p:spPr>
          <a:xfrm>
            <a:off x="8397240" y="2651760"/>
            <a:ext cx="3032760" cy="868680"/>
          </a:xfrm>
          <a:prstGeom prst="rect">
            <a:avLst/>
          </a:prstGeom>
          <a:noFill/>
        </p:spPr>
        <p:txBody>
          <a:bodyPr wrap="square" lIns="0" tIns="0" rIns="0" bIns="0" anchor="t">
            <a:spAutoFit/>
          </a:bodyPr>
          <a:lstStyle/>
          <a:p>
            <a:r>
              <a:rPr sz="1500" b="0" i="0" dirty="0">
                <a:solidFill>
                  <a:srgbClr val="003057"/>
                </a:solidFill>
                <a:latin typeface="Arial"/>
              </a:rPr>
              <a:t>Given openly and transparently</a:t>
            </a:r>
          </a:p>
        </p:txBody>
      </p:sp>
      <p:sp>
        <p:nvSpPr>
          <p:cNvPr id="21" name="Rounded Rectangle 20"/>
          <p:cNvSpPr/>
          <p:nvPr/>
        </p:nvSpPr>
        <p:spPr>
          <a:xfrm>
            <a:off x="502920" y="3913631"/>
            <a:ext cx="3544824" cy="178308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2" name="Oval 21"/>
          <p:cNvSpPr/>
          <p:nvPr/>
        </p:nvSpPr>
        <p:spPr>
          <a:xfrm>
            <a:off x="758952" y="4169663"/>
            <a:ext cx="365760" cy="365760"/>
          </a:xfrm>
          <a:prstGeom prst="ellipse">
            <a:avLst/>
          </a:prstGeom>
          <a:solidFill>
            <a:srgbClr val="00A3D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i="0" dirty="0">
                <a:solidFill>
                  <a:srgbClr val="FFFFFF"/>
                </a:solidFill>
                <a:latin typeface="Arial"/>
              </a:rPr>
              <a:t>✓</a:t>
            </a:r>
          </a:p>
        </p:txBody>
      </p:sp>
      <p:sp>
        <p:nvSpPr>
          <p:cNvPr id="23" name="TextBox 22"/>
          <p:cNvSpPr txBox="1"/>
          <p:nvPr/>
        </p:nvSpPr>
        <p:spPr>
          <a:xfrm>
            <a:off x="758952" y="4690871"/>
            <a:ext cx="3032760" cy="461665"/>
          </a:xfrm>
          <a:prstGeom prst="rect">
            <a:avLst/>
          </a:prstGeom>
          <a:noFill/>
        </p:spPr>
        <p:txBody>
          <a:bodyPr wrap="square" lIns="0" tIns="0" rIns="0" bIns="0" anchor="t">
            <a:spAutoFit/>
          </a:bodyPr>
          <a:lstStyle/>
          <a:p>
            <a:r>
              <a:rPr sz="1500" b="0" i="0" dirty="0">
                <a:solidFill>
                  <a:srgbClr val="003057"/>
                </a:solidFill>
                <a:latin typeface="Arial"/>
              </a:rPr>
              <a:t>Properly recorded in</a:t>
            </a:r>
            <a:r>
              <a:rPr lang="en-US" sz="1500" b="0" i="0" dirty="0">
                <a:solidFill>
                  <a:srgbClr val="003057"/>
                </a:solidFill>
                <a:latin typeface="Arial"/>
              </a:rPr>
              <a:t> </a:t>
            </a:r>
            <a:r>
              <a:rPr lang="en-US" sz="1500" dirty="0">
                <a:solidFill>
                  <a:srgbClr val="003057"/>
                </a:solidFill>
                <a:latin typeface="Arial"/>
              </a:rPr>
              <a:t>JobsOhio’s Accounting system</a:t>
            </a:r>
            <a:endParaRPr sz="1500" b="0" i="0" dirty="0">
              <a:solidFill>
                <a:srgbClr val="003057"/>
              </a:solidFill>
              <a:latin typeface="Arial"/>
            </a:endParaRPr>
          </a:p>
        </p:txBody>
      </p:sp>
      <p:sp>
        <p:nvSpPr>
          <p:cNvPr id="24" name="Rounded Rectangle 23"/>
          <p:cNvSpPr/>
          <p:nvPr/>
        </p:nvSpPr>
        <p:spPr>
          <a:xfrm>
            <a:off x="4322064" y="3913631"/>
            <a:ext cx="3544824" cy="178308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5" name="Oval 24"/>
          <p:cNvSpPr/>
          <p:nvPr/>
        </p:nvSpPr>
        <p:spPr>
          <a:xfrm>
            <a:off x="4578096" y="4169663"/>
            <a:ext cx="365760" cy="365760"/>
          </a:xfrm>
          <a:prstGeom prst="ellipse">
            <a:avLst/>
          </a:prstGeom>
          <a:solidFill>
            <a:srgbClr val="00A3D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i="0" dirty="0">
                <a:solidFill>
                  <a:srgbClr val="FFFFFF"/>
                </a:solidFill>
                <a:latin typeface="Arial"/>
              </a:rPr>
              <a:t>✓</a:t>
            </a:r>
          </a:p>
        </p:txBody>
      </p:sp>
      <p:sp>
        <p:nvSpPr>
          <p:cNvPr id="26" name="TextBox 25"/>
          <p:cNvSpPr txBox="1"/>
          <p:nvPr/>
        </p:nvSpPr>
        <p:spPr>
          <a:xfrm>
            <a:off x="4578096" y="4690871"/>
            <a:ext cx="3032760" cy="868680"/>
          </a:xfrm>
          <a:prstGeom prst="rect">
            <a:avLst/>
          </a:prstGeom>
          <a:noFill/>
        </p:spPr>
        <p:txBody>
          <a:bodyPr wrap="square" lIns="0" tIns="0" rIns="0" bIns="0" anchor="t">
            <a:spAutoFit/>
          </a:bodyPr>
          <a:lstStyle/>
          <a:p>
            <a:r>
              <a:rPr sz="1500" b="0" i="0" dirty="0">
                <a:solidFill>
                  <a:srgbClr val="003057"/>
                </a:solidFill>
                <a:latin typeface="Arial"/>
              </a:rPr>
              <a:t>Provided only to reflect esteem or gratitude</a:t>
            </a:r>
          </a:p>
        </p:txBody>
      </p:sp>
      <p:sp>
        <p:nvSpPr>
          <p:cNvPr id="27" name="Rounded Rectangle 26"/>
          <p:cNvSpPr/>
          <p:nvPr/>
        </p:nvSpPr>
        <p:spPr>
          <a:xfrm>
            <a:off x="8141208" y="3913631"/>
            <a:ext cx="3544824" cy="178308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8" name="Oval 27"/>
          <p:cNvSpPr/>
          <p:nvPr/>
        </p:nvSpPr>
        <p:spPr>
          <a:xfrm>
            <a:off x="8397240" y="4169663"/>
            <a:ext cx="365760" cy="365760"/>
          </a:xfrm>
          <a:prstGeom prst="ellipse">
            <a:avLst/>
          </a:prstGeom>
          <a:solidFill>
            <a:srgbClr val="00A3D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600" b="1" i="0" dirty="0">
                <a:solidFill>
                  <a:srgbClr val="FFFFFF"/>
                </a:solidFill>
                <a:latin typeface="Arial"/>
              </a:rPr>
              <a:t>✓</a:t>
            </a:r>
          </a:p>
        </p:txBody>
      </p:sp>
      <p:sp>
        <p:nvSpPr>
          <p:cNvPr id="29" name="TextBox 28"/>
          <p:cNvSpPr txBox="1"/>
          <p:nvPr/>
        </p:nvSpPr>
        <p:spPr>
          <a:xfrm>
            <a:off x="8397240" y="4690871"/>
            <a:ext cx="3032760" cy="868680"/>
          </a:xfrm>
          <a:prstGeom prst="rect">
            <a:avLst/>
          </a:prstGeom>
          <a:noFill/>
        </p:spPr>
        <p:txBody>
          <a:bodyPr wrap="square" lIns="0" tIns="0" rIns="0" bIns="0" anchor="t">
            <a:spAutoFit/>
          </a:bodyPr>
          <a:lstStyle/>
          <a:p>
            <a:r>
              <a:rPr sz="1500" b="0" i="0" dirty="0">
                <a:solidFill>
                  <a:srgbClr val="003057"/>
                </a:solidFill>
                <a:latin typeface="Arial"/>
              </a:rPr>
              <a:t>Permitted under local law</a:t>
            </a:r>
          </a:p>
        </p:txBody>
      </p:sp>
    </p:spTree>
    <p:extLst>
      <p:ext uri="{BB962C8B-B14F-4D97-AF65-F5344CB8AC3E}">
        <p14:creationId xmlns:p14="http://schemas.microsoft.com/office/powerpoint/2010/main" val="23688301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8F43-C1A9-4357-8039-BD4DB3015F6A}"/>
              </a:ext>
            </a:extLst>
          </p:cNvPr>
          <p:cNvSpPr>
            <a:spLocks noGrp="1"/>
          </p:cNvSpPr>
          <p:nvPr>
            <p:ph type="title"/>
          </p:nvPr>
        </p:nvSpPr>
        <p:spPr>
          <a:xfrm>
            <a:off x="457200" y="402336"/>
            <a:ext cx="10058400" cy="749808"/>
          </a:xfrm>
        </p:spPr>
        <p:txBody>
          <a:bodyPr wrap="square" anchor="ctr">
            <a:noAutofit/>
          </a:bodyPr>
          <a:lstStyle/>
          <a:p>
            <a:pPr algn="l"/>
            <a:r>
              <a:rPr lang="en-US" sz="2600" b="1" i="0" dirty="0">
                <a:solidFill>
                  <a:srgbClr val="003057"/>
                </a:solidFill>
                <a:latin typeface="Arial"/>
              </a:rPr>
              <a:t>Approval Thresholds</a:t>
            </a:r>
            <a:endParaRPr sz="2600" b="1" i="0" dirty="0">
              <a:solidFill>
                <a:srgbClr val="003057"/>
              </a:solidFill>
              <a:latin typeface="Arial"/>
            </a:endParaRPr>
          </a:p>
        </p:txBody>
      </p:sp>
      <p:sp>
        <p:nvSpPr>
          <p:cNvPr id="9" name="Slide Number Placeholder 3">
            <a:extLst>
              <a:ext uri="{FF2B5EF4-FFF2-40B4-BE49-F238E27FC236}">
                <a16:creationId xmlns:a16="http://schemas.microsoft.com/office/drawing/2014/main" id="{BF7897E0-49DA-7395-F002-084668A042A9}"/>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13</a:t>
            </a:fld>
            <a:endParaRPr lang="en-US" b="1" dirty="0">
              <a:solidFill>
                <a:schemeClr val="tx2"/>
              </a:solidFill>
            </a:endParaRPr>
          </a:p>
        </p:txBody>
      </p:sp>
      <p:sp>
        <p:nvSpPr>
          <p:cNvPr id="10" name="TextBox 9"/>
          <p:cNvSpPr txBox="1"/>
          <p:nvPr/>
        </p:nvSpPr>
        <p:spPr>
          <a:xfrm>
            <a:off x="502920" y="1161288"/>
            <a:ext cx="11183111" cy="369332"/>
          </a:xfrm>
          <a:prstGeom prst="rect">
            <a:avLst/>
          </a:prstGeom>
          <a:noFill/>
        </p:spPr>
        <p:txBody>
          <a:bodyPr wrap="square" lIns="0" tIns="0" rIns="0" bIns="0" anchor="t">
            <a:spAutoFit/>
          </a:bodyPr>
          <a:lstStyle/>
          <a:p>
            <a:r>
              <a:rPr lang="en-US" sz="1200" b="1" i="0" spc="120" dirty="0">
                <a:solidFill>
                  <a:srgbClr val="00A3DF"/>
                </a:solidFill>
                <a:latin typeface="Arial"/>
              </a:rPr>
              <a:t>CORPORATE GIVING POLICY (</a:t>
            </a:r>
            <a:r>
              <a:rPr lang="en-US" sz="1200" b="1" i="0" spc="120" dirty="0">
                <a:solidFill>
                  <a:srgbClr val="FF0000"/>
                </a:solidFill>
                <a:latin typeface="Arial"/>
              </a:rPr>
              <a:t>GIVEN</a:t>
            </a:r>
            <a:r>
              <a:rPr lang="en-US" sz="1200" b="1" i="0" spc="120" dirty="0">
                <a:solidFill>
                  <a:srgbClr val="00A3DF"/>
                </a:solidFill>
                <a:latin typeface="Arial"/>
              </a:rPr>
              <a:t> BY EMPLOYEES) </a:t>
            </a:r>
          </a:p>
          <a:p>
            <a:endParaRPr sz="1200" b="1" i="0" spc="120" dirty="0">
              <a:solidFill>
                <a:srgbClr val="00A3DF"/>
              </a:solidFill>
              <a:latin typeface="Arial"/>
            </a:endParaRPr>
          </a:p>
        </p:txBody>
      </p:sp>
      <p:graphicFrame>
        <p:nvGraphicFramePr>
          <p:cNvPr id="11" name="Table 10"/>
          <p:cNvGraphicFramePr>
            <a:graphicFrameLocks noGrp="1"/>
          </p:cNvGraphicFramePr>
          <p:nvPr>
            <p:extLst>
              <p:ext uri="{D42A27DB-BD31-4B8C-83A1-F6EECF244321}">
                <p14:modId xmlns:p14="http://schemas.microsoft.com/office/powerpoint/2010/main" val="1775082669"/>
              </p:ext>
            </p:extLst>
          </p:nvPr>
        </p:nvGraphicFramePr>
        <p:xfrm>
          <a:off x="502920" y="1444752"/>
          <a:ext cx="6858000" cy="3255264"/>
        </p:xfrm>
        <a:graphic>
          <a:graphicData uri="http://schemas.openxmlformats.org/drawingml/2006/table">
            <a:tbl>
              <a:tblPr firstRow="1">
                <a:tableStyleId>{5C22544A-7EE6-4342-B048-85BDC9FD1C3A}</a:tableStyleId>
              </a:tblPr>
              <a:tblGrid>
                <a:gridCol w="1920240">
                  <a:extLst>
                    <a:ext uri="{9D8B030D-6E8A-4147-A177-3AD203B41FA5}">
                      <a16:colId xmlns:a16="http://schemas.microsoft.com/office/drawing/2014/main" val="20000"/>
                    </a:ext>
                  </a:extLst>
                </a:gridCol>
                <a:gridCol w="3108960">
                  <a:extLst>
                    <a:ext uri="{9D8B030D-6E8A-4147-A177-3AD203B41FA5}">
                      <a16:colId xmlns:a16="http://schemas.microsoft.com/office/drawing/2014/main" val="20001"/>
                    </a:ext>
                  </a:extLst>
                </a:gridCol>
                <a:gridCol w="1828800">
                  <a:extLst>
                    <a:ext uri="{9D8B030D-6E8A-4147-A177-3AD203B41FA5}">
                      <a16:colId xmlns:a16="http://schemas.microsoft.com/office/drawing/2014/main" val="20002"/>
                    </a:ext>
                  </a:extLst>
                </a:gridCol>
              </a:tblGrid>
              <a:tr h="621792">
                <a:tc>
                  <a:txBody>
                    <a:bodyPr/>
                    <a:lstStyle/>
                    <a:p>
                      <a:r>
                        <a:rPr sz="1400" b="1" i="0" dirty="0">
                          <a:solidFill>
                            <a:srgbClr val="FFFFFF"/>
                          </a:solidFill>
                          <a:latin typeface="Arial"/>
                        </a:rPr>
                        <a:t>Gift </a:t>
                      </a:r>
                      <a:r>
                        <a:rPr lang="en-US" sz="1400" b="1" i="0" dirty="0">
                          <a:solidFill>
                            <a:srgbClr val="FFFFFF"/>
                          </a:solidFill>
                          <a:latin typeface="Arial"/>
                        </a:rPr>
                        <a:t>V</a:t>
                      </a:r>
                      <a:r>
                        <a:rPr sz="1400" b="1" i="0" dirty="0">
                          <a:solidFill>
                            <a:srgbClr val="FFFFFF"/>
                          </a:solidFill>
                          <a:latin typeface="Arial"/>
                        </a:rPr>
                        <a:t>alue</a:t>
                      </a:r>
                    </a:p>
                  </a:txBody>
                  <a:tcPr marL="146304" marR="109728" anchor="ctr">
                    <a:solidFill>
                      <a:srgbClr val="003057"/>
                    </a:solidFill>
                  </a:tcPr>
                </a:tc>
                <a:tc>
                  <a:txBody>
                    <a:bodyPr/>
                    <a:lstStyle/>
                    <a:p>
                      <a:r>
                        <a:rPr sz="1400" b="1" i="0" dirty="0">
                          <a:solidFill>
                            <a:srgbClr val="FFFFFF"/>
                          </a:solidFill>
                          <a:latin typeface="Arial"/>
                        </a:rPr>
                        <a:t>Approval </a:t>
                      </a:r>
                      <a:r>
                        <a:rPr lang="en-US" sz="1400" b="1" i="0" dirty="0">
                          <a:solidFill>
                            <a:srgbClr val="FFFFFF"/>
                          </a:solidFill>
                          <a:latin typeface="Arial"/>
                        </a:rPr>
                        <a:t>R</a:t>
                      </a:r>
                      <a:r>
                        <a:rPr sz="1400" b="1" i="0" dirty="0">
                          <a:solidFill>
                            <a:srgbClr val="FFFFFF"/>
                          </a:solidFill>
                          <a:latin typeface="Arial"/>
                        </a:rPr>
                        <a:t>equired</a:t>
                      </a:r>
                    </a:p>
                  </a:txBody>
                  <a:tcPr marL="146304" marR="109728" anchor="ctr">
                    <a:solidFill>
                      <a:srgbClr val="003057"/>
                    </a:solidFill>
                  </a:tcPr>
                </a:tc>
                <a:tc>
                  <a:txBody>
                    <a:bodyPr/>
                    <a:lstStyle/>
                    <a:p>
                      <a:r>
                        <a:rPr sz="1400" b="1" i="0" dirty="0">
                          <a:solidFill>
                            <a:srgbClr val="FFFFFF"/>
                          </a:solidFill>
                          <a:latin typeface="Arial"/>
                        </a:rPr>
                        <a:t>Gift </a:t>
                      </a:r>
                      <a:r>
                        <a:rPr lang="en-US" sz="1400" b="1" i="0" dirty="0">
                          <a:solidFill>
                            <a:srgbClr val="FFFFFF"/>
                          </a:solidFill>
                          <a:latin typeface="Arial"/>
                        </a:rPr>
                        <a:t>G</a:t>
                      </a:r>
                      <a:r>
                        <a:rPr sz="1400" b="1" i="0" dirty="0">
                          <a:solidFill>
                            <a:srgbClr val="FFFFFF"/>
                          </a:solidFill>
                          <a:latin typeface="Arial"/>
                        </a:rPr>
                        <a:t>iving </a:t>
                      </a:r>
                      <a:r>
                        <a:rPr lang="en-US" sz="1400" b="1" i="0" dirty="0">
                          <a:solidFill>
                            <a:srgbClr val="FFFFFF"/>
                          </a:solidFill>
                          <a:latin typeface="Arial"/>
                        </a:rPr>
                        <a:t>F</a:t>
                      </a:r>
                      <a:r>
                        <a:rPr sz="1400" b="1" i="0" dirty="0">
                          <a:solidFill>
                            <a:srgbClr val="FFFFFF"/>
                          </a:solidFill>
                          <a:latin typeface="Arial"/>
                        </a:rPr>
                        <a:t>orm</a:t>
                      </a:r>
                    </a:p>
                  </a:txBody>
                  <a:tcPr marL="146304" marR="109728" anchor="ctr">
                    <a:solidFill>
                      <a:srgbClr val="003057"/>
                    </a:solidFill>
                  </a:tcPr>
                </a:tc>
                <a:extLst>
                  <a:ext uri="{0D108BD9-81ED-4DB2-BD59-A6C34878D82A}">
                    <a16:rowId xmlns:a16="http://schemas.microsoft.com/office/drawing/2014/main" val="10000"/>
                  </a:ext>
                </a:extLst>
              </a:tr>
              <a:tr h="658368">
                <a:tc>
                  <a:txBody>
                    <a:bodyPr/>
                    <a:lstStyle/>
                    <a:p>
                      <a:r>
                        <a:rPr sz="1400" b="1" i="0" dirty="0">
                          <a:solidFill>
                            <a:srgbClr val="003057"/>
                          </a:solidFill>
                          <a:latin typeface="Arial"/>
                        </a:rPr>
                        <a:t>Under $75</a:t>
                      </a:r>
                    </a:p>
                  </a:txBody>
                  <a:tcPr marL="146304" marR="109728" anchor="ctr">
                    <a:solidFill>
                      <a:srgbClr val="EAF3FA"/>
                    </a:solidFill>
                  </a:tcPr>
                </a:tc>
                <a:tc>
                  <a:txBody>
                    <a:bodyPr/>
                    <a:lstStyle/>
                    <a:p>
                      <a:r>
                        <a:rPr sz="1400" b="0" i="0" dirty="0">
                          <a:solidFill>
                            <a:srgbClr val="003057"/>
                          </a:solidFill>
                          <a:latin typeface="Arial"/>
                        </a:rPr>
                        <a:t>None</a:t>
                      </a:r>
                    </a:p>
                  </a:txBody>
                  <a:tcPr marL="146304" marR="109728" anchor="ctr">
                    <a:solidFill>
                      <a:srgbClr val="EAF3FA"/>
                    </a:solidFill>
                  </a:tcPr>
                </a:tc>
                <a:tc>
                  <a:txBody>
                    <a:bodyPr/>
                    <a:lstStyle/>
                    <a:p>
                      <a:r>
                        <a:rPr sz="1400" b="0" i="0" dirty="0">
                          <a:solidFill>
                            <a:srgbClr val="003057"/>
                          </a:solidFill>
                          <a:latin typeface="Arial"/>
                        </a:rPr>
                        <a:t>Not required</a:t>
                      </a:r>
                    </a:p>
                  </a:txBody>
                  <a:tcPr marL="146304" marR="109728" anchor="ctr">
                    <a:solidFill>
                      <a:srgbClr val="EAF3FA"/>
                    </a:solidFill>
                  </a:tcPr>
                </a:tc>
                <a:extLst>
                  <a:ext uri="{0D108BD9-81ED-4DB2-BD59-A6C34878D82A}">
                    <a16:rowId xmlns:a16="http://schemas.microsoft.com/office/drawing/2014/main" val="10001"/>
                  </a:ext>
                </a:extLst>
              </a:tr>
              <a:tr h="658368">
                <a:tc>
                  <a:txBody>
                    <a:bodyPr/>
                    <a:lstStyle/>
                    <a:p>
                      <a:r>
                        <a:rPr sz="1400" b="1" i="0" dirty="0">
                          <a:solidFill>
                            <a:srgbClr val="003057"/>
                          </a:solidFill>
                          <a:latin typeface="Arial"/>
                        </a:rPr>
                        <a:t>$75 – $125</a:t>
                      </a:r>
                    </a:p>
                  </a:txBody>
                  <a:tcPr marL="146304" marR="109728" anchor="ctr">
                    <a:solidFill>
                      <a:srgbClr val="FFFFFF"/>
                    </a:solidFill>
                  </a:tcPr>
                </a:tc>
                <a:tc>
                  <a:txBody>
                    <a:bodyPr/>
                    <a:lstStyle/>
                    <a:p>
                      <a:r>
                        <a:rPr sz="1400" b="0" i="0" dirty="0">
                          <a:solidFill>
                            <a:srgbClr val="003057"/>
                          </a:solidFill>
                          <a:latin typeface="Arial"/>
                        </a:rPr>
                        <a:t>Supervisor</a:t>
                      </a:r>
                    </a:p>
                  </a:txBody>
                  <a:tcPr marL="146304" marR="109728" anchor="ctr">
                    <a:solidFill>
                      <a:srgbClr val="FFFFFF"/>
                    </a:solidFill>
                  </a:tcPr>
                </a:tc>
                <a:tc>
                  <a:txBody>
                    <a:bodyPr/>
                    <a:lstStyle/>
                    <a:p>
                      <a:r>
                        <a:rPr sz="1400" b="0" i="0" dirty="0">
                          <a:solidFill>
                            <a:srgbClr val="003057"/>
                          </a:solidFill>
                          <a:latin typeface="Arial"/>
                        </a:rPr>
                        <a:t>Required</a:t>
                      </a:r>
                    </a:p>
                  </a:txBody>
                  <a:tcPr marL="146304" marR="109728" anchor="ctr">
                    <a:solidFill>
                      <a:srgbClr val="FFFFFF"/>
                    </a:solidFill>
                  </a:tcPr>
                </a:tc>
                <a:extLst>
                  <a:ext uri="{0D108BD9-81ED-4DB2-BD59-A6C34878D82A}">
                    <a16:rowId xmlns:a16="http://schemas.microsoft.com/office/drawing/2014/main" val="10002"/>
                  </a:ext>
                </a:extLst>
              </a:tr>
              <a:tr h="658368">
                <a:tc>
                  <a:txBody>
                    <a:bodyPr/>
                    <a:lstStyle/>
                    <a:p>
                      <a:r>
                        <a:rPr sz="1400" b="1" i="0" dirty="0">
                          <a:solidFill>
                            <a:srgbClr val="003057"/>
                          </a:solidFill>
                          <a:latin typeface="Arial"/>
                        </a:rPr>
                        <a:t>$125 – $225</a:t>
                      </a:r>
                    </a:p>
                  </a:txBody>
                  <a:tcPr marL="146304" marR="109728" anchor="ctr">
                    <a:solidFill>
                      <a:srgbClr val="EAF3FA"/>
                    </a:solidFill>
                  </a:tcPr>
                </a:tc>
                <a:tc>
                  <a:txBody>
                    <a:bodyPr/>
                    <a:lstStyle/>
                    <a:p>
                      <a:r>
                        <a:rPr sz="1400" b="0" i="0" dirty="0">
                          <a:solidFill>
                            <a:srgbClr val="003057"/>
                          </a:solidFill>
                          <a:latin typeface="Arial"/>
                        </a:rPr>
                        <a:t>Leadership Team</a:t>
                      </a:r>
                    </a:p>
                  </a:txBody>
                  <a:tcPr marL="146304" marR="109728" anchor="ctr">
                    <a:solidFill>
                      <a:srgbClr val="EAF3FA"/>
                    </a:solidFill>
                  </a:tcPr>
                </a:tc>
                <a:tc>
                  <a:txBody>
                    <a:bodyPr/>
                    <a:lstStyle/>
                    <a:p>
                      <a:r>
                        <a:rPr sz="1400" b="0" i="0" dirty="0">
                          <a:solidFill>
                            <a:srgbClr val="003057"/>
                          </a:solidFill>
                          <a:latin typeface="Arial"/>
                        </a:rPr>
                        <a:t>Required</a:t>
                      </a:r>
                    </a:p>
                  </a:txBody>
                  <a:tcPr marL="146304" marR="109728" anchor="ctr">
                    <a:solidFill>
                      <a:srgbClr val="EAF3FA"/>
                    </a:solidFill>
                  </a:tcPr>
                </a:tc>
                <a:extLst>
                  <a:ext uri="{0D108BD9-81ED-4DB2-BD59-A6C34878D82A}">
                    <a16:rowId xmlns:a16="http://schemas.microsoft.com/office/drawing/2014/main" val="10003"/>
                  </a:ext>
                </a:extLst>
              </a:tr>
              <a:tr h="658368">
                <a:tc>
                  <a:txBody>
                    <a:bodyPr/>
                    <a:lstStyle/>
                    <a:p>
                      <a:r>
                        <a:rPr sz="1400" b="1" i="0" dirty="0">
                          <a:solidFill>
                            <a:srgbClr val="003057"/>
                          </a:solidFill>
                          <a:latin typeface="Arial"/>
                        </a:rPr>
                        <a:t>Over $225</a:t>
                      </a:r>
                    </a:p>
                  </a:txBody>
                  <a:tcPr marL="146304" marR="109728" anchor="ctr">
                    <a:solidFill>
                      <a:srgbClr val="FFFFFF"/>
                    </a:solidFill>
                  </a:tcPr>
                </a:tc>
                <a:tc>
                  <a:txBody>
                    <a:bodyPr/>
                    <a:lstStyle/>
                    <a:p>
                      <a:r>
                        <a:rPr sz="1400" b="0" i="0" dirty="0">
                          <a:solidFill>
                            <a:srgbClr val="003057"/>
                          </a:solidFill>
                          <a:latin typeface="Arial"/>
                        </a:rPr>
                        <a:t>CEO</a:t>
                      </a:r>
                    </a:p>
                  </a:txBody>
                  <a:tcPr marL="146304" marR="109728" anchor="ctr">
                    <a:solidFill>
                      <a:srgbClr val="FFFFFF"/>
                    </a:solidFill>
                  </a:tcPr>
                </a:tc>
                <a:tc>
                  <a:txBody>
                    <a:bodyPr/>
                    <a:lstStyle/>
                    <a:p>
                      <a:r>
                        <a:rPr sz="1400" b="0" i="0" dirty="0">
                          <a:solidFill>
                            <a:srgbClr val="003057"/>
                          </a:solidFill>
                          <a:latin typeface="Arial"/>
                        </a:rPr>
                        <a:t>Required</a:t>
                      </a:r>
                    </a:p>
                  </a:txBody>
                  <a:tcPr marL="146304" marR="109728" anchor="ctr">
                    <a:solidFill>
                      <a:srgbClr val="FFFFFF"/>
                    </a:solidFill>
                  </a:tcPr>
                </a:tc>
                <a:extLst>
                  <a:ext uri="{0D108BD9-81ED-4DB2-BD59-A6C34878D82A}">
                    <a16:rowId xmlns:a16="http://schemas.microsoft.com/office/drawing/2014/main" val="10004"/>
                  </a:ext>
                </a:extLst>
              </a:tr>
            </a:tbl>
          </a:graphicData>
        </a:graphic>
      </p:graphicFrame>
      <p:sp>
        <p:nvSpPr>
          <p:cNvPr id="12" name="Rounded Rectangle 11"/>
          <p:cNvSpPr/>
          <p:nvPr/>
        </p:nvSpPr>
        <p:spPr>
          <a:xfrm>
            <a:off x="7680960" y="1444752"/>
            <a:ext cx="4005071" cy="960120"/>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3" name="TextBox 12"/>
          <p:cNvSpPr txBox="1"/>
          <p:nvPr/>
        </p:nvSpPr>
        <p:spPr>
          <a:xfrm>
            <a:off x="7900416" y="1627632"/>
            <a:ext cx="3566159" cy="625812"/>
          </a:xfrm>
          <a:prstGeom prst="rect">
            <a:avLst/>
          </a:prstGeom>
          <a:noFill/>
        </p:spPr>
        <p:txBody>
          <a:bodyPr wrap="square" lIns="0" tIns="0" rIns="0" bIns="0" anchor="t">
            <a:spAutoFit/>
          </a:bodyPr>
          <a:lstStyle/>
          <a:p>
            <a:pPr>
              <a:spcAft>
                <a:spcPts val="200"/>
              </a:spcAft>
            </a:pPr>
            <a:r>
              <a:rPr sz="1300" b="1" i="0" dirty="0">
                <a:solidFill>
                  <a:srgbClr val="00A3DF"/>
                </a:solidFill>
                <a:latin typeface="Arial"/>
              </a:rPr>
              <a:t>Foreign nationals</a:t>
            </a:r>
          </a:p>
          <a:p>
            <a:r>
              <a:rPr sz="1200" b="0" i="0" dirty="0">
                <a:solidFill>
                  <a:srgbClr val="003057"/>
                </a:solidFill>
                <a:latin typeface="Arial"/>
              </a:rPr>
              <a:t>Gifts to foreign nationals require approval from </a:t>
            </a:r>
            <a:r>
              <a:rPr lang="en-US" sz="1200" dirty="0">
                <a:solidFill>
                  <a:srgbClr val="003057"/>
                </a:solidFill>
                <a:latin typeface="Arial"/>
              </a:rPr>
              <a:t>the Managing Director, Enterprise Risk</a:t>
            </a:r>
            <a:r>
              <a:rPr sz="1200" b="0" i="0" dirty="0">
                <a:solidFill>
                  <a:srgbClr val="003057"/>
                </a:solidFill>
                <a:latin typeface="Arial"/>
              </a:rPr>
              <a:t>.</a:t>
            </a:r>
          </a:p>
        </p:txBody>
      </p:sp>
      <p:sp>
        <p:nvSpPr>
          <p:cNvPr id="14" name="Rounded Rectangle 13"/>
          <p:cNvSpPr/>
          <p:nvPr/>
        </p:nvSpPr>
        <p:spPr>
          <a:xfrm>
            <a:off x="7680960" y="2587752"/>
            <a:ext cx="4005071" cy="960120"/>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5" name="TextBox 14"/>
          <p:cNvSpPr txBox="1"/>
          <p:nvPr/>
        </p:nvSpPr>
        <p:spPr>
          <a:xfrm>
            <a:off x="7900416" y="2770632"/>
            <a:ext cx="3566159" cy="640080"/>
          </a:xfrm>
          <a:prstGeom prst="rect">
            <a:avLst/>
          </a:prstGeom>
          <a:noFill/>
        </p:spPr>
        <p:txBody>
          <a:bodyPr wrap="square" lIns="0" tIns="0" rIns="0" bIns="0" anchor="t">
            <a:spAutoFit/>
          </a:bodyPr>
          <a:lstStyle/>
          <a:p>
            <a:pPr>
              <a:spcAft>
                <a:spcPts val="200"/>
              </a:spcAft>
            </a:pPr>
            <a:r>
              <a:rPr sz="1300" b="1" i="0" dirty="0">
                <a:solidFill>
                  <a:srgbClr val="00A3DF"/>
                </a:solidFill>
                <a:latin typeface="Arial"/>
              </a:rPr>
              <a:t>No workaround</a:t>
            </a:r>
          </a:p>
          <a:p>
            <a:r>
              <a:rPr sz="1200" b="0" i="0" dirty="0">
                <a:solidFill>
                  <a:srgbClr val="003057"/>
                </a:solidFill>
                <a:latin typeface="Arial"/>
              </a:rPr>
              <a:t>If a Business Associate cannot accept a gift, do not offer it to their staff or family.</a:t>
            </a:r>
          </a:p>
        </p:txBody>
      </p:sp>
      <p:sp>
        <p:nvSpPr>
          <p:cNvPr id="16" name="Rounded Rectangle 15"/>
          <p:cNvSpPr/>
          <p:nvPr/>
        </p:nvSpPr>
        <p:spPr>
          <a:xfrm>
            <a:off x="7680960" y="3730752"/>
            <a:ext cx="4005071" cy="960120"/>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7" name="TextBox 16"/>
          <p:cNvSpPr txBox="1"/>
          <p:nvPr/>
        </p:nvSpPr>
        <p:spPr>
          <a:xfrm>
            <a:off x="7900416" y="3913632"/>
            <a:ext cx="3566159" cy="625812"/>
          </a:xfrm>
          <a:prstGeom prst="rect">
            <a:avLst/>
          </a:prstGeom>
          <a:noFill/>
        </p:spPr>
        <p:txBody>
          <a:bodyPr wrap="square" lIns="0" tIns="0" rIns="0" bIns="0" anchor="t">
            <a:spAutoFit/>
          </a:bodyPr>
          <a:lstStyle/>
          <a:p>
            <a:pPr>
              <a:spcAft>
                <a:spcPts val="200"/>
              </a:spcAft>
            </a:pPr>
            <a:r>
              <a:rPr sz="1300" b="1" i="0" dirty="0">
                <a:solidFill>
                  <a:srgbClr val="00A3DF"/>
                </a:solidFill>
                <a:latin typeface="Arial"/>
              </a:rPr>
              <a:t>No personal payment</a:t>
            </a:r>
          </a:p>
          <a:p>
            <a:r>
              <a:rPr lang="en-US" sz="1200" dirty="0">
                <a:solidFill>
                  <a:srgbClr val="003057"/>
                </a:solidFill>
                <a:latin typeface="Arial"/>
              </a:rPr>
              <a:t>Employees </a:t>
            </a:r>
            <a:r>
              <a:rPr sz="1200" b="0" i="0" dirty="0">
                <a:solidFill>
                  <a:srgbClr val="003057"/>
                </a:solidFill>
                <a:latin typeface="Arial"/>
              </a:rPr>
              <a:t>cannot pay for a corporate gift personally.</a:t>
            </a:r>
          </a:p>
        </p:txBody>
      </p:sp>
      <p:sp>
        <p:nvSpPr>
          <p:cNvPr id="18" name="TextBox 17"/>
          <p:cNvSpPr txBox="1"/>
          <p:nvPr/>
        </p:nvSpPr>
        <p:spPr>
          <a:xfrm>
            <a:off x="502920" y="4983480"/>
            <a:ext cx="11183111" cy="200055"/>
          </a:xfrm>
          <a:prstGeom prst="rect">
            <a:avLst/>
          </a:prstGeom>
          <a:noFill/>
        </p:spPr>
        <p:txBody>
          <a:bodyPr wrap="square" lIns="0" tIns="0" rIns="0" bIns="0" anchor="t">
            <a:spAutoFit/>
          </a:bodyPr>
          <a:lstStyle/>
          <a:p>
            <a:r>
              <a:rPr sz="1300" b="0" i="1" dirty="0">
                <a:solidFill>
                  <a:srgbClr val="3E3E3E"/>
                </a:solidFill>
                <a:latin typeface="Arial"/>
              </a:rPr>
              <a:t>Every gift at or above $75 requires both approval and a completed </a:t>
            </a:r>
            <a:r>
              <a:rPr lang="en-US" sz="1300" b="0" i="1" dirty="0">
                <a:solidFill>
                  <a:srgbClr val="3E3E3E"/>
                </a:solidFill>
                <a:latin typeface="Arial"/>
              </a:rPr>
              <a:t>C</a:t>
            </a:r>
            <a:r>
              <a:rPr sz="1300" b="0" i="1" dirty="0">
                <a:solidFill>
                  <a:srgbClr val="3E3E3E"/>
                </a:solidFill>
                <a:latin typeface="Arial"/>
              </a:rPr>
              <a:t>orporate </a:t>
            </a:r>
            <a:r>
              <a:rPr lang="en-US" sz="1300" i="1" dirty="0">
                <a:solidFill>
                  <a:srgbClr val="3E3E3E"/>
                </a:solidFill>
                <a:latin typeface="Arial"/>
              </a:rPr>
              <a:t>G</a:t>
            </a:r>
            <a:r>
              <a:rPr sz="1300" b="0" i="1" dirty="0">
                <a:solidFill>
                  <a:srgbClr val="3E3E3E"/>
                </a:solidFill>
                <a:latin typeface="Arial"/>
              </a:rPr>
              <a:t>ift </a:t>
            </a:r>
            <a:r>
              <a:rPr lang="en-US" sz="1300" i="1" dirty="0">
                <a:solidFill>
                  <a:srgbClr val="3E3E3E"/>
                </a:solidFill>
                <a:latin typeface="Arial"/>
              </a:rPr>
              <a:t>G</a:t>
            </a:r>
            <a:r>
              <a:rPr sz="1300" b="0" i="1" dirty="0">
                <a:solidFill>
                  <a:srgbClr val="3E3E3E"/>
                </a:solidFill>
                <a:latin typeface="Arial"/>
              </a:rPr>
              <a:t>iving </a:t>
            </a:r>
            <a:r>
              <a:rPr lang="en-US" sz="1300" b="0" i="1" dirty="0">
                <a:solidFill>
                  <a:srgbClr val="3E3E3E"/>
                </a:solidFill>
                <a:latin typeface="Arial"/>
              </a:rPr>
              <a:t>f</a:t>
            </a:r>
            <a:r>
              <a:rPr sz="1300" b="0" i="1" dirty="0">
                <a:solidFill>
                  <a:srgbClr val="3E3E3E"/>
                </a:solidFill>
                <a:latin typeface="Arial"/>
              </a:rPr>
              <a:t>orm.</a:t>
            </a:r>
            <a:r>
              <a:rPr lang="en-US" sz="1300" b="0" i="1" dirty="0">
                <a:solidFill>
                  <a:srgbClr val="3E3E3E"/>
                </a:solidFill>
                <a:latin typeface="Arial"/>
              </a:rPr>
              <a:t> The form can be found in SmartSheet.</a:t>
            </a:r>
            <a:endParaRPr sz="1300" b="0" i="1" dirty="0">
              <a:solidFill>
                <a:srgbClr val="3E3E3E"/>
              </a:solidFill>
              <a:latin typeface="Arial"/>
            </a:endParaRPr>
          </a:p>
        </p:txBody>
      </p:sp>
    </p:spTree>
    <p:extLst>
      <p:ext uri="{BB962C8B-B14F-4D97-AF65-F5344CB8AC3E}">
        <p14:creationId xmlns:p14="http://schemas.microsoft.com/office/powerpoint/2010/main" val="38266439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67E24A67-C0C2-653F-6068-8641B17B153C}"/>
              </a:ext>
            </a:extLst>
          </p:cNvPr>
          <p:cNvSpPr txBox="1">
            <a:spLocks noGrp="1"/>
          </p:cNvSpPr>
          <p:nvPr>
            <p:ph type="title"/>
          </p:nvPr>
        </p:nvSpPr>
        <p:spPr>
          <a:xfrm>
            <a:off x="813019" y="2051983"/>
            <a:ext cx="10565961" cy="136802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5600" dirty="0">
                <a:solidFill>
                  <a:schemeClr val="accent2"/>
                </a:solidFill>
                <a:latin typeface="Arial" panose="020B0604020202020204" pitchFamily="34" charset="0"/>
                <a:ea typeface="Euclid Circular A" panose="020B0504000000000000" pitchFamily="34" charset="77"/>
                <a:cs typeface="Arial" panose="020B0604020202020204" pitchFamily="34" charset="0"/>
              </a:rPr>
              <a:t>Governance</a:t>
            </a:r>
            <a:endParaRPr lang="en-US" sz="4400" b="1" i="1" dirty="0">
              <a:solidFill>
                <a:schemeClr val="accent2"/>
              </a:solidFill>
              <a:latin typeface="Arial" panose="020B0604020202020204" pitchFamily="34" charset="0"/>
              <a:ea typeface="Euclid Circular A" panose="020B0504000000000000" pitchFamily="34" charset="77"/>
              <a:cs typeface="Arial" panose="020B0604020202020204" pitchFamily="34" charset="0"/>
            </a:endParaRPr>
          </a:p>
        </p:txBody>
      </p:sp>
      <p:sp>
        <p:nvSpPr>
          <p:cNvPr id="7" name="Oval 6">
            <a:extLst>
              <a:ext uri="{FF2B5EF4-FFF2-40B4-BE49-F238E27FC236}">
                <a16:creationId xmlns:a16="http://schemas.microsoft.com/office/drawing/2014/main" id="{AD469706-73A1-A599-3C46-9022EBEF119F}"/>
              </a:ext>
            </a:extLst>
          </p:cNvPr>
          <p:cNvSpPr/>
          <p:nvPr/>
        </p:nvSpPr>
        <p:spPr>
          <a:xfrm>
            <a:off x="9538469" y="2930165"/>
            <a:ext cx="2628501" cy="2628501"/>
          </a:xfrm>
          <a:prstGeom prst="ellipse">
            <a:avLst/>
          </a:prstGeom>
          <a:noFill/>
          <a:ln w="5080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Freeform 9">
            <a:extLst>
              <a:ext uri="{FF2B5EF4-FFF2-40B4-BE49-F238E27FC236}">
                <a16:creationId xmlns:a16="http://schemas.microsoft.com/office/drawing/2014/main" id="{B2FE0472-FD64-F525-B3C5-7230DDA67622}"/>
              </a:ext>
            </a:extLst>
          </p:cNvPr>
          <p:cNvSpPr/>
          <p:nvPr/>
        </p:nvSpPr>
        <p:spPr>
          <a:xfrm>
            <a:off x="8283251" y="-21914"/>
            <a:ext cx="3920323" cy="3964114"/>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1">
              <a:alpha val="401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Freeform 10">
            <a:extLst>
              <a:ext uri="{FF2B5EF4-FFF2-40B4-BE49-F238E27FC236}">
                <a16:creationId xmlns:a16="http://schemas.microsoft.com/office/drawing/2014/main" id="{E204380B-3613-F2AB-1464-CC021146CD97}"/>
              </a:ext>
            </a:extLst>
          </p:cNvPr>
          <p:cNvSpPr/>
          <p:nvPr/>
        </p:nvSpPr>
        <p:spPr>
          <a:xfrm>
            <a:off x="10328292" y="-17791"/>
            <a:ext cx="1875283" cy="1809208"/>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Freeform 11">
            <a:extLst>
              <a:ext uri="{FF2B5EF4-FFF2-40B4-BE49-F238E27FC236}">
                <a16:creationId xmlns:a16="http://schemas.microsoft.com/office/drawing/2014/main" id="{1DE055FF-CFFC-3833-A9E0-9BCE8092B4DE}"/>
              </a:ext>
            </a:extLst>
          </p:cNvPr>
          <p:cNvSpPr/>
          <p:nvPr/>
        </p:nvSpPr>
        <p:spPr>
          <a:xfrm rot="5400000">
            <a:off x="8458169" y="3101106"/>
            <a:ext cx="3844081" cy="3708636"/>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3" name="Picture 12" descr="Icon&#10;&#10;Description automatically generated">
            <a:extLst>
              <a:ext uri="{FF2B5EF4-FFF2-40B4-BE49-F238E27FC236}">
                <a16:creationId xmlns:a16="http://schemas.microsoft.com/office/drawing/2014/main" id="{757CA456-15C5-0126-6054-7F9AAF88E12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3354264">
            <a:off x="9468691" y="3385163"/>
            <a:ext cx="2867202" cy="1929520"/>
          </a:xfrm>
          <a:prstGeom prst="rect">
            <a:avLst/>
          </a:prstGeom>
        </p:spPr>
      </p:pic>
      <p:pic>
        <p:nvPicPr>
          <p:cNvPr id="14" name="Picture 4" descr="Marker Inc. groundbreaking ceremony group photo">
            <a:extLst>
              <a:ext uri="{FF2B5EF4-FFF2-40B4-BE49-F238E27FC236}">
                <a16:creationId xmlns:a16="http://schemas.microsoft.com/office/drawing/2014/main" id="{53CCADBD-E24F-7341-2F3A-CF83D593C73F}"/>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8230063" y="4089917"/>
            <a:ext cx="2272211" cy="2275627"/>
          </a:xfrm>
          <a:prstGeom prst="ellipse">
            <a:avLst/>
          </a:prstGeom>
          <a:noFill/>
          <a:extLst>
            <a:ext uri="{909E8E84-426E-40DD-AFC4-6F175D3DCCD1}">
              <a14:hiddenFill xmlns:a14="http://schemas.microsoft.com/office/drawing/2010/main">
                <a:solidFill>
                  <a:srgbClr val="FFFFFF"/>
                </a:solidFill>
              </a14:hiddenFill>
            </a:ext>
          </a:extLst>
        </p:spPr>
      </p:pic>
      <p:pic>
        <p:nvPicPr>
          <p:cNvPr id="15" name="Picture 14" descr="A person holding a light in their hand&#10;&#10;Description automatically generated">
            <a:extLst>
              <a:ext uri="{FF2B5EF4-FFF2-40B4-BE49-F238E27FC236}">
                <a16:creationId xmlns:a16="http://schemas.microsoft.com/office/drawing/2014/main" id="{792BD89C-07B9-3539-F1E0-B86B3F0A8B1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0062841" y="3434806"/>
            <a:ext cx="1609535" cy="1609344"/>
          </a:xfrm>
          <a:prstGeom prst="ellipse">
            <a:avLst/>
          </a:prstGeom>
        </p:spPr>
      </p:pic>
      <p:pic>
        <p:nvPicPr>
          <p:cNvPr id="16" name="Picture 15" descr="A man driving a forklift in a wherehouse">
            <a:extLst>
              <a:ext uri="{FF2B5EF4-FFF2-40B4-BE49-F238E27FC236}">
                <a16:creationId xmlns:a16="http://schemas.microsoft.com/office/drawing/2014/main" id="{D1186A3A-7F9E-347E-1146-320FD9BD5360}"/>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0062841" y="3434806"/>
            <a:ext cx="1609344" cy="1609344"/>
          </a:xfrm>
          <a:prstGeom prst="ellipse">
            <a:avLst/>
          </a:prstGeom>
          <a:noFill/>
          <a:ln w="127000">
            <a:noFill/>
          </a:ln>
          <a:extLst>
            <a:ext uri="{909E8E84-426E-40DD-AFC4-6F175D3DCCD1}">
              <a14:hiddenFill xmlns:a14="http://schemas.microsoft.com/office/drawing/2010/main">
                <a:solidFill>
                  <a:srgbClr val="FFFFFF"/>
                </a:solidFill>
              </a14:hiddenFill>
            </a:ext>
          </a:extLst>
        </p:spPr>
      </p:pic>
      <p:pic>
        <p:nvPicPr>
          <p:cNvPr id="17" name="Picture 2" descr="Youngstown skyline hero image">
            <a:extLst>
              <a:ext uri="{FF2B5EF4-FFF2-40B4-BE49-F238E27FC236}">
                <a16:creationId xmlns:a16="http://schemas.microsoft.com/office/drawing/2014/main" id="{257214F2-A81B-0981-976F-70105ECA20D9}"/>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8645366" y="577452"/>
            <a:ext cx="2538021" cy="2540631"/>
          </a:xfrm>
          <a:prstGeom prst="ellipse">
            <a:avLst/>
          </a:prstGeom>
          <a:noFill/>
          <a:ln w="127000">
            <a:solidFill>
              <a:schemeClr val="accent4"/>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24310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8F43-C1A9-4357-8039-BD4DB3015F6A}"/>
              </a:ext>
            </a:extLst>
          </p:cNvPr>
          <p:cNvSpPr>
            <a:spLocks noGrp="1"/>
          </p:cNvSpPr>
          <p:nvPr>
            <p:ph type="title"/>
          </p:nvPr>
        </p:nvSpPr>
        <p:spPr>
          <a:xfrm>
            <a:off x="457200" y="402336"/>
            <a:ext cx="10058400" cy="749808"/>
          </a:xfrm>
        </p:spPr>
        <p:txBody>
          <a:bodyPr wrap="square" anchor="ctr">
            <a:noAutofit/>
          </a:bodyPr>
          <a:lstStyle/>
          <a:p>
            <a:pPr algn="l"/>
            <a:r>
              <a:rPr sz="2600" b="1" i="0" dirty="0">
                <a:solidFill>
                  <a:srgbClr val="003057"/>
                </a:solidFill>
                <a:latin typeface="Arial"/>
              </a:rPr>
              <a:t>Three Fiduciary Duties</a:t>
            </a:r>
          </a:p>
        </p:txBody>
      </p:sp>
      <p:sp>
        <p:nvSpPr>
          <p:cNvPr id="9" name="Slide Number Placeholder 3">
            <a:extLst>
              <a:ext uri="{FF2B5EF4-FFF2-40B4-BE49-F238E27FC236}">
                <a16:creationId xmlns:a16="http://schemas.microsoft.com/office/drawing/2014/main" id="{BF7897E0-49DA-7395-F002-084668A042A9}"/>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15</a:t>
            </a:fld>
            <a:endParaRPr lang="en-US" b="1" dirty="0">
              <a:solidFill>
                <a:schemeClr val="tx2"/>
              </a:solidFill>
            </a:endParaRPr>
          </a:p>
        </p:txBody>
      </p:sp>
      <p:sp>
        <p:nvSpPr>
          <p:cNvPr id="10" name="TextBox 9"/>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GOVERNANCE / FIDUCIARY DUTIES</a:t>
            </a:r>
          </a:p>
        </p:txBody>
      </p:sp>
      <p:sp>
        <p:nvSpPr>
          <p:cNvPr id="11" name="Rounded Rectangle 10"/>
          <p:cNvSpPr/>
          <p:nvPr/>
        </p:nvSpPr>
        <p:spPr>
          <a:xfrm>
            <a:off x="502920" y="1572768"/>
            <a:ext cx="3544824" cy="356616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TextBox 11"/>
          <p:cNvSpPr txBox="1"/>
          <p:nvPr/>
        </p:nvSpPr>
        <p:spPr>
          <a:xfrm>
            <a:off x="777240" y="1828800"/>
            <a:ext cx="2996183" cy="548640"/>
          </a:xfrm>
          <a:prstGeom prst="rect">
            <a:avLst/>
          </a:prstGeom>
          <a:noFill/>
        </p:spPr>
        <p:txBody>
          <a:bodyPr wrap="square" lIns="0" tIns="0" rIns="0" bIns="0" anchor="t">
            <a:spAutoFit/>
          </a:bodyPr>
          <a:lstStyle/>
          <a:p>
            <a:r>
              <a:rPr sz="3600" b="1" i="0" dirty="0">
                <a:solidFill>
                  <a:srgbClr val="00A3DF"/>
                </a:solidFill>
                <a:latin typeface="Arial"/>
              </a:rPr>
              <a:t>01</a:t>
            </a:r>
          </a:p>
        </p:txBody>
      </p:sp>
      <p:sp>
        <p:nvSpPr>
          <p:cNvPr id="13" name="TextBox 12"/>
          <p:cNvSpPr txBox="1"/>
          <p:nvPr/>
        </p:nvSpPr>
        <p:spPr>
          <a:xfrm>
            <a:off x="777240" y="2514600"/>
            <a:ext cx="2996183" cy="2377440"/>
          </a:xfrm>
          <a:prstGeom prst="rect">
            <a:avLst/>
          </a:prstGeom>
          <a:noFill/>
        </p:spPr>
        <p:txBody>
          <a:bodyPr wrap="square" lIns="0" tIns="0" rIns="0" bIns="0" anchor="t">
            <a:spAutoFit/>
          </a:bodyPr>
          <a:lstStyle/>
          <a:p>
            <a:pPr>
              <a:spcAft>
                <a:spcPts val="1000"/>
              </a:spcAft>
            </a:pPr>
            <a:r>
              <a:rPr sz="2000" b="1" i="0" dirty="0">
                <a:solidFill>
                  <a:srgbClr val="003057"/>
                </a:solidFill>
                <a:latin typeface="Arial"/>
              </a:rPr>
              <a:t>Duty of Care</a:t>
            </a:r>
          </a:p>
          <a:p>
            <a:r>
              <a:rPr sz="1400" b="0" i="0" dirty="0">
                <a:solidFill>
                  <a:srgbClr val="003057"/>
                </a:solidFill>
                <a:latin typeface="Arial"/>
              </a:rPr>
              <a:t>Act in good faith, with the care an ordinarily prudent person in a like position would exercise under similar circumstances.</a:t>
            </a:r>
          </a:p>
        </p:txBody>
      </p:sp>
      <p:sp>
        <p:nvSpPr>
          <p:cNvPr id="14" name="Rounded Rectangle 13"/>
          <p:cNvSpPr/>
          <p:nvPr/>
        </p:nvSpPr>
        <p:spPr>
          <a:xfrm>
            <a:off x="4322064" y="1572768"/>
            <a:ext cx="3544824" cy="356616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5" name="TextBox 14"/>
          <p:cNvSpPr txBox="1"/>
          <p:nvPr/>
        </p:nvSpPr>
        <p:spPr>
          <a:xfrm>
            <a:off x="4596384" y="1828800"/>
            <a:ext cx="2996183" cy="548640"/>
          </a:xfrm>
          <a:prstGeom prst="rect">
            <a:avLst/>
          </a:prstGeom>
          <a:noFill/>
        </p:spPr>
        <p:txBody>
          <a:bodyPr wrap="square" lIns="0" tIns="0" rIns="0" bIns="0" anchor="t">
            <a:spAutoFit/>
          </a:bodyPr>
          <a:lstStyle/>
          <a:p>
            <a:r>
              <a:rPr sz="3600" b="1" i="0" dirty="0">
                <a:solidFill>
                  <a:srgbClr val="00A3DF"/>
                </a:solidFill>
                <a:latin typeface="Arial"/>
              </a:rPr>
              <a:t>02</a:t>
            </a:r>
          </a:p>
        </p:txBody>
      </p:sp>
      <p:sp>
        <p:nvSpPr>
          <p:cNvPr id="16" name="TextBox 15"/>
          <p:cNvSpPr txBox="1"/>
          <p:nvPr/>
        </p:nvSpPr>
        <p:spPr>
          <a:xfrm>
            <a:off x="4596384" y="2514600"/>
            <a:ext cx="2996183" cy="2377440"/>
          </a:xfrm>
          <a:prstGeom prst="rect">
            <a:avLst/>
          </a:prstGeom>
          <a:noFill/>
        </p:spPr>
        <p:txBody>
          <a:bodyPr wrap="square" lIns="0" tIns="0" rIns="0" bIns="0" anchor="t">
            <a:spAutoFit/>
          </a:bodyPr>
          <a:lstStyle/>
          <a:p>
            <a:pPr>
              <a:spcAft>
                <a:spcPts val="1000"/>
              </a:spcAft>
            </a:pPr>
            <a:r>
              <a:rPr sz="2000" b="1" i="0" dirty="0">
                <a:solidFill>
                  <a:srgbClr val="003057"/>
                </a:solidFill>
                <a:latin typeface="Arial"/>
              </a:rPr>
              <a:t>Duty of Loyalty</a:t>
            </a:r>
          </a:p>
          <a:p>
            <a:r>
              <a:rPr sz="1400" b="0" i="0" dirty="0">
                <a:solidFill>
                  <a:srgbClr val="003057"/>
                </a:solidFill>
                <a:latin typeface="Arial"/>
              </a:rPr>
              <a:t>Act in good faith in a manner you reasonably believe to be in, or not opposed to, the best interests of the organization.</a:t>
            </a:r>
          </a:p>
        </p:txBody>
      </p:sp>
      <p:sp>
        <p:nvSpPr>
          <p:cNvPr id="17" name="Rounded Rectangle 16"/>
          <p:cNvSpPr/>
          <p:nvPr/>
        </p:nvSpPr>
        <p:spPr>
          <a:xfrm>
            <a:off x="8141208" y="1572768"/>
            <a:ext cx="3544824" cy="356616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8" name="TextBox 17"/>
          <p:cNvSpPr txBox="1"/>
          <p:nvPr/>
        </p:nvSpPr>
        <p:spPr>
          <a:xfrm>
            <a:off x="8415528" y="1828800"/>
            <a:ext cx="2996183" cy="548640"/>
          </a:xfrm>
          <a:prstGeom prst="rect">
            <a:avLst/>
          </a:prstGeom>
          <a:noFill/>
        </p:spPr>
        <p:txBody>
          <a:bodyPr wrap="square" lIns="0" tIns="0" rIns="0" bIns="0" anchor="t">
            <a:spAutoFit/>
          </a:bodyPr>
          <a:lstStyle/>
          <a:p>
            <a:r>
              <a:rPr sz="3600" b="1" i="0" dirty="0">
                <a:solidFill>
                  <a:srgbClr val="00A3DF"/>
                </a:solidFill>
                <a:latin typeface="Arial"/>
              </a:rPr>
              <a:t>03</a:t>
            </a:r>
          </a:p>
        </p:txBody>
      </p:sp>
      <p:sp>
        <p:nvSpPr>
          <p:cNvPr id="19" name="TextBox 18"/>
          <p:cNvSpPr txBox="1"/>
          <p:nvPr/>
        </p:nvSpPr>
        <p:spPr>
          <a:xfrm>
            <a:off x="8415528" y="2514600"/>
            <a:ext cx="2996183" cy="2377440"/>
          </a:xfrm>
          <a:prstGeom prst="rect">
            <a:avLst/>
          </a:prstGeom>
          <a:noFill/>
        </p:spPr>
        <p:txBody>
          <a:bodyPr wrap="square" lIns="0" tIns="0" rIns="0" bIns="0" anchor="t">
            <a:spAutoFit/>
          </a:bodyPr>
          <a:lstStyle/>
          <a:p>
            <a:pPr>
              <a:spcAft>
                <a:spcPts val="1000"/>
              </a:spcAft>
            </a:pPr>
            <a:r>
              <a:rPr sz="2000" b="1" i="0" dirty="0">
                <a:solidFill>
                  <a:srgbClr val="003057"/>
                </a:solidFill>
                <a:latin typeface="Arial"/>
              </a:rPr>
              <a:t>Duty of Obedience</a:t>
            </a:r>
          </a:p>
          <a:p>
            <a:r>
              <a:rPr sz="1400" b="0" i="0" dirty="0">
                <a:solidFill>
                  <a:srgbClr val="003057"/>
                </a:solidFill>
                <a:latin typeface="Arial"/>
              </a:rPr>
              <a:t>Act within the organization’s purposes to further its mission, and seek to ensure the organization complies with applicable legal requirements.</a:t>
            </a:r>
          </a:p>
        </p:txBody>
      </p:sp>
    </p:spTree>
    <p:extLst>
      <p:ext uri="{BB962C8B-B14F-4D97-AF65-F5344CB8AC3E}">
        <p14:creationId xmlns:p14="http://schemas.microsoft.com/office/powerpoint/2010/main" val="25900939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8F43-C1A9-4357-8039-BD4DB3015F6A}"/>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Satisfying the Duty of Care</a:t>
            </a:r>
          </a:p>
        </p:txBody>
      </p:sp>
      <p:sp>
        <p:nvSpPr>
          <p:cNvPr id="9" name="Slide Number Placeholder 3">
            <a:extLst>
              <a:ext uri="{FF2B5EF4-FFF2-40B4-BE49-F238E27FC236}">
                <a16:creationId xmlns:a16="http://schemas.microsoft.com/office/drawing/2014/main" id="{BF7897E0-49DA-7395-F002-084668A042A9}"/>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16</a:t>
            </a:fld>
            <a:endParaRPr lang="en-US" b="1" dirty="0">
              <a:solidFill>
                <a:schemeClr val="tx2"/>
              </a:solidFill>
            </a:endParaRPr>
          </a:p>
        </p:txBody>
      </p:sp>
      <p:sp>
        <p:nvSpPr>
          <p:cNvPr id="10" name="TextBox 9"/>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GOVERNANCE / FIDUCIARY DUTIES</a:t>
            </a:r>
          </a:p>
        </p:txBody>
      </p:sp>
      <p:sp>
        <p:nvSpPr>
          <p:cNvPr id="11" name="Rounded Rectangle 10"/>
          <p:cNvSpPr/>
          <p:nvPr/>
        </p:nvSpPr>
        <p:spPr>
          <a:xfrm>
            <a:off x="502920" y="1444752"/>
            <a:ext cx="5440679" cy="1033271"/>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Oval 11"/>
          <p:cNvSpPr/>
          <p:nvPr/>
        </p:nvSpPr>
        <p:spPr>
          <a:xfrm>
            <a:off x="722376" y="1792224"/>
            <a:ext cx="338328" cy="338328"/>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1</a:t>
            </a:r>
          </a:p>
        </p:txBody>
      </p:sp>
      <p:sp>
        <p:nvSpPr>
          <p:cNvPr id="13" name="TextBox 12"/>
          <p:cNvSpPr txBox="1"/>
          <p:nvPr/>
        </p:nvSpPr>
        <p:spPr>
          <a:xfrm>
            <a:off x="1188720" y="1627632"/>
            <a:ext cx="4526279" cy="777240"/>
          </a:xfrm>
          <a:prstGeom prst="rect">
            <a:avLst/>
          </a:prstGeom>
          <a:noFill/>
        </p:spPr>
        <p:txBody>
          <a:bodyPr wrap="square" lIns="0" tIns="0" rIns="0" bIns="0" anchor="ctr">
            <a:spAutoFit/>
          </a:bodyPr>
          <a:lstStyle/>
          <a:p>
            <a:r>
              <a:rPr sz="1400" b="0" i="0" dirty="0">
                <a:solidFill>
                  <a:srgbClr val="003057"/>
                </a:solidFill>
                <a:latin typeface="Arial"/>
              </a:rPr>
              <a:t>Devote sufficient time to prepare for and attend meetings</a:t>
            </a:r>
          </a:p>
        </p:txBody>
      </p:sp>
      <p:sp>
        <p:nvSpPr>
          <p:cNvPr id="14" name="Rounded Rectangle 13"/>
          <p:cNvSpPr/>
          <p:nvPr/>
        </p:nvSpPr>
        <p:spPr>
          <a:xfrm>
            <a:off x="502920" y="2624328"/>
            <a:ext cx="5440679" cy="1033271"/>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5" name="Oval 14"/>
          <p:cNvSpPr/>
          <p:nvPr/>
        </p:nvSpPr>
        <p:spPr>
          <a:xfrm>
            <a:off x="722376" y="2971800"/>
            <a:ext cx="338328" cy="338328"/>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2</a:t>
            </a:r>
          </a:p>
        </p:txBody>
      </p:sp>
      <p:sp>
        <p:nvSpPr>
          <p:cNvPr id="16" name="TextBox 15"/>
          <p:cNvSpPr txBox="1"/>
          <p:nvPr/>
        </p:nvSpPr>
        <p:spPr>
          <a:xfrm>
            <a:off x="1188720" y="2980385"/>
            <a:ext cx="4526279" cy="430887"/>
          </a:xfrm>
          <a:prstGeom prst="rect">
            <a:avLst/>
          </a:prstGeom>
          <a:noFill/>
        </p:spPr>
        <p:txBody>
          <a:bodyPr wrap="square" lIns="0" tIns="0" rIns="0" bIns="0" anchor="ctr">
            <a:spAutoFit/>
          </a:bodyPr>
          <a:lstStyle/>
          <a:p>
            <a:r>
              <a:rPr sz="1400" b="0" i="0" dirty="0">
                <a:solidFill>
                  <a:srgbClr val="003057"/>
                </a:solidFill>
                <a:latin typeface="Arial"/>
              </a:rPr>
              <a:t>Be alert to “red flags” </a:t>
            </a:r>
            <a:r>
              <a:rPr lang="en-US" sz="1400" b="0" i="0" dirty="0">
                <a:solidFill>
                  <a:srgbClr val="003057"/>
                </a:solidFill>
                <a:latin typeface="Arial"/>
              </a:rPr>
              <a:t>and</a:t>
            </a:r>
            <a:r>
              <a:rPr sz="1400" b="0" i="0" dirty="0">
                <a:solidFill>
                  <a:srgbClr val="003057"/>
                </a:solidFill>
                <a:latin typeface="Arial"/>
              </a:rPr>
              <a:t> do not hesitate to raise questions</a:t>
            </a:r>
          </a:p>
        </p:txBody>
      </p:sp>
      <p:sp>
        <p:nvSpPr>
          <p:cNvPr id="17" name="Rounded Rectangle 16"/>
          <p:cNvSpPr/>
          <p:nvPr/>
        </p:nvSpPr>
        <p:spPr>
          <a:xfrm>
            <a:off x="502920" y="3803904"/>
            <a:ext cx="5440679" cy="1033271"/>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8" name="Oval 17"/>
          <p:cNvSpPr/>
          <p:nvPr/>
        </p:nvSpPr>
        <p:spPr>
          <a:xfrm>
            <a:off x="722376" y="4151376"/>
            <a:ext cx="338328" cy="338328"/>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3</a:t>
            </a:r>
          </a:p>
        </p:txBody>
      </p:sp>
      <p:sp>
        <p:nvSpPr>
          <p:cNvPr id="19" name="TextBox 18"/>
          <p:cNvSpPr txBox="1"/>
          <p:nvPr/>
        </p:nvSpPr>
        <p:spPr>
          <a:xfrm>
            <a:off x="1188720" y="3986784"/>
            <a:ext cx="4526279" cy="777240"/>
          </a:xfrm>
          <a:prstGeom prst="rect">
            <a:avLst/>
          </a:prstGeom>
          <a:noFill/>
        </p:spPr>
        <p:txBody>
          <a:bodyPr wrap="square" lIns="0" tIns="0" rIns="0" bIns="0" anchor="ctr">
            <a:spAutoFit/>
          </a:bodyPr>
          <a:lstStyle/>
          <a:p>
            <a:r>
              <a:rPr sz="1400" b="0" i="0" dirty="0">
                <a:solidFill>
                  <a:srgbClr val="003057"/>
                </a:solidFill>
                <a:latin typeface="Arial"/>
              </a:rPr>
              <a:t>Discuss and deliberate significant issues</a:t>
            </a:r>
          </a:p>
        </p:txBody>
      </p:sp>
      <p:sp>
        <p:nvSpPr>
          <p:cNvPr id="20" name="Rounded Rectangle 19"/>
          <p:cNvSpPr/>
          <p:nvPr/>
        </p:nvSpPr>
        <p:spPr>
          <a:xfrm>
            <a:off x="502920" y="4983479"/>
            <a:ext cx="5440679" cy="1033271"/>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1" name="Oval 20"/>
          <p:cNvSpPr/>
          <p:nvPr/>
        </p:nvSpPr>
        <p:spPr>
          <a:xfrm>
            <a:off x="722376" y="5330951"/>
            <a:ext cx="338328" cy="338328"/>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4</a:t>
            </a:r>
          </a:p>
        </p:txBody>
      </p:sp>
      <p:sp>
        <p:nvSpPr>
          <p:cNvPr id="22" name="TextBox 21"/>
          <p:cNvSpPr txBox="1"/>
          <p:nvPr/>
        </p:nvSpPr>
        <p:spPr>
          <a:xfrm>
            <a:off x="1188720" y="5166359"/>
            <a:ext cx="4526279" cy="777240"/>
          </a:xfrm>
          <a:prstGeom prst="rect">
            <a:avLst/>
          </a:prstGeom>
          <a:noFill/>
        </p:spPr>
        <p:txBody>
          <a:bodyPr wrap="square" lIns="0" tIns="0" rIns="0" bIns="0" anchor="ctr">
            <a:spAutoFit/>
          </a:bodyPr>
          <a:lstStyle/>
          <a:p>
            <a:r>
              <a:rPr sz="1400" b="0" i="0" dirty="0">
                <a:solidFill>
                  <a:srgbClr val="003057"/>
                </a:solidFill>
                <a:latin typeface="Arial"/>
              </a:rPr>
              <a:t>Make decisions thoroughly</a:t>
            </a:r>
          </a:p>
        </p:txBody>
      </p:sp>
      <p:sp>
        <p:nvSpPr>
          <p:cNvPr id="23" name="Rounded Rectangle 22"/>
          <p:cNvSpPr/>
          <p:nvPr/>
        </p:nvSpPr>
        <p:spPr>
          <a:xfrm>
            <a:off x="6245351" y="1444752"/>
            <a:ext cx="5440679" cy="1033271"/>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4" name="Oval 23"/>
          <p:cNvSpPr/>
          <p:nvPr/>
        </p:nvSpPr>
        <p:spPr>
          <a:xfrm>
            <a:off x="6464807" y="1792224"/>
            <a:ext cx="338328" cy="338328"/>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5</a:t>
            </a:r>
          </a:p>
        </p:txBody>
      </p:sp>
      <p:sp>
        <p:nvSpPr>
          <p:cNvPr id="25" name="TextBox 24"/>
          <p:cNvSpPr txBox="1"/>
          <p:nvPr/>
        </p:nvSpPr>
        <p:spPr>
          <a:xfrm>
            <a:off x="6931151" y="1627632"/>
            <a:ext cx="4526279" cy="777240"/>
          </a:xfrm>
          <a:prstGeom prst="rect">
            <a:avLst/>
          </a:prstGeom>
          <a:noFill/>
        </p:spPr>
        <p:txBody>
          <a:bodyPr wrap="square" lIns="0" tIns="0" rIns="0" bIns="0" anchor="ctr">
            <a:spAutoFit/>
          </a:bodyPr>
          <a:lstStyle/>
          <a:p>
            <a:r>
              <a:rPr sz="1400" b="0" i="0" dirty="0">
                <a:solidFill>
                  <a:srgbClr val="003057"/>
                </a:solidFill>
                <a:latin typeface="Arial"/>
              </a:rPr>
              <a:t>Keep reliance on management and experts reasonable</a:t>
            </a:r>
          </a:p>
        </p:txBody>
      </p:sp>
      <p:sp>
        <p:nvSpPr>
          <p:cNvPr id="26" name="Rounded Rectangle 25"/>
          <p:cNvSpPr/>
          <p:nvPr/>
        </p:nvSpPr>
        <p:spPr>
          <a:xfrm>
            <a:off x="6245351" y="2624328"/>
            <a:ext cx="5440679" cy="1033271"/>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7" name="Oval 26"/>
          <p:cNvSpPr/>
          <p:nvPr/>
        </p:nvSpPr>
        <p:spPr>
          <a:xfrm>
            <a:off x="6464807" y="2971800"/>
            <a:ext cx="338328" cy="338328"/>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6</a:t>
            </a:r>
          </a:p>
        </p:txBody>
      </p:sp>
      <p:sp>
        <p:nvSpPr>
          <p:cNvPr id="28" name="TextBox 27"/>
          <p:cNvSpPr txBox="1"/>
          <p:nvPr/>
        </p:nvSpPr>
        <p:spPr>
          <a:xfrm>
            <a:off x="6931151" y="2807208"/>
            <a:ext cx="4526279" cy="777240"/>
          </a:xfrm>
          <a:prstGeom prst="rect">
            <a:avLst/>
          </a:prstGeom>
          <a:noFill/>
        </p:spPr>
        <p:txBody>
          <a:bodyPr wrap="square" lIns="0" tIns="0" rIns="0" bIns="0" anchor="ctr">
            <a:spAutoFit/>
          </a:bodyPr>
          <a:lstStyle/>
          <a:p>
            <a:r>
              <a:rPr sz="1400" b="0" i="0" dirty="0">
                <a:solidFill>
                  <a:srgbClr val="003057"/>
                </a:solidFill>
                <a:latin typeface="Arial"/>
              </a:rPr>
              <a:t>Ensure meetings and decisions are well documented</a:t>
            </a:r>
          </a:p>
        </p:txBody>
      </p:sp>
      <p:sp>
        <p:nvSpPr>
          <p:cNvPr id="29" name="Rounded Rectangle 28"/>
          <p:cNvSpPr/>
          <p:nvPr/>
        </p:nvSpPr>
        <p:spPr>
          <a:xfrm>
            <a:off x="6245351" y="3803904"/>
            <a:ext cx="5440679" cy="1033271"/>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30" name="Oval 29"/>
          <p:cNvSpPr/>
          <p:nvPr/>
        </p:nvSpPr>
        <p:spPr>
          <a:xfrm>
            <a:off x="6464807" y="4151376"/>
            <a:ext cx="338328" cy="338328"/>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7</a:t>
            </a:r>
          </a:p>
        </p:txBody>
      </p:sp>
      <p:sp>
        <p:nvSpPr>
          <p:cNvPr id="31" name="TextBox 30"/>
          <p:cNvSpPr txBox="1"/>
          <p:nvPr/>
        </p:nvSpPr>
        <p:spPr>
          <a:xfrm>
            <a:off x="6931151" y="3986784"/>
            <a:ext cx="4526279" cy="777240"/>
          </a:xfrm>
          <a:prstGeom prst="rect">
            <a:avLst/>
          </a:prstGeom>
          <a:noFill/>
        </p:spPr>
        <p:txBody>
          <a:bodyPr wrap="square" lIns="0" tIns="0" rIns="0" bIns="0" anchor="ctr">
            <a:spAutoFit/>
          </a:bodyPr>
          <a:lstStyle/>
          <a:p>
            <a:r>
              <a:rPr sz="1400" b="0" i="0" dirty="0">
                <a:solidFill>
                  <a:srgbClr val="003057"/>
                </a:solidFill>
                <a:latin typeface="Arial"/>
              </a:rPr>
              <a:t>Discuss important matters without management present</a:t>
            </a:r>
          </a:p>
        </p:txBody>
      </p:sp>
      <p:sp>
        <p:nvSpPr>
          <p:cNvPr id="32" name="Rounded Rectangle 31"/>
          <p:cNvSpPr/>
          <p:nvPr/>
        </p:nvSpPr>
        <p:spPr>
          <a:xfrm>
            <a:off x="6245351" y="4983479"/>
            <a:ext cx="5440679" cy="1033271"/>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33" name="Oval 32"/>
          <p:cNvSpPr/>
          <p:nvPr/>
        </p:nvSpPr>
        <p:spPr>
          <a:xfrm>
            <a:off x="6464807" y="5330951"/>
            <a:ext cx="338328" cy="338328"/>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8</a:t>
            </a:r>
          </a:p>
        </p:txBody>
      </p:sp>
      <p:sp>
        <p:nvSpPr>
          <p:cNvPr id="34" name="TextBox 33"/>
          <p:cNvSpPr txBox="1"/>
          <p:nvPr/>
        </p:nvSpPr>
        <p:spPr>
          <a:xfrm>
            <a:off x="6931151" y="5166359"/>
            <a:ext cx="4526279" cy="777240"/>
          </a:xfrm>
          <a:prstGeom prst="rect">
            <a:avLst/>
          </a:prstGeom>
          <a:noFill/>
        </p:spPr>
        <p:txBody>
          <a:bodyPr wrap="square" lIns="0" tIns="0" rIns="0" bIns="0" anchor="ctr">
            <a:spAutoFit/>
          </a:bodyPr>
          <a:lstStyle/>
          <a:p>
            <a:r>
              <a:rPr sz="1400" b="0" i="0" dirty="0">
                <a:solidFill>
                  <a:srgbClr val="003057"/>
                </a:solidFill>
                <a:latin typeface="Arial"/>
              </a:rPr>
              <a:t>Set a tone at the top of respectfulness and candor, diversity of opinion, and clear lines of authority</a:t>
            </a:r>
          </a:p>
        </p:txBody>
      </p:sp>
    </p:spTree>
    <p:extLst>
      <p:ext uri="{BB962C8B-B14F-4D97-AF65-F5344CB8AC3E}">
        <p14:creationId xmlns:p14="http://schemas.microsoft.com/office/powerpoint/2010/main" val="774007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8F43-C1A9-4357-8039-BD4DB3015F6A}"/>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Satisfying the Duty of Loyalty</a:t>
            </a:r>
          </a:p>
        </p:txBody>
      </p:sp>
      <p:sp>
        <p:nvSpPr>
          <p:cNvPr id="9" name="Slide Number Placeholder 3">
            <a:extLst>
              <a:ext uri="{FF2B5EF4-FFF2-40B4-BE49-F238E27FC236}">
                <a16:creationId xmlns:a16="http://schemas.microsoft.com/office/drawing/2014/main" id="{BF7897E0-49DA-7395-F002-084668A042A9}"/>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17</a:t>
            </a:fld>
            <a:endParaRPr lang="en-US" b="1" dirty="0">
              <a:solidFill>
                <a:schemeClr val="tx2"/>
              </a:solidFill>
            </a:endParaRPr>
          </a:p>
        </p:txBody>
      </p:sp>
      <p:sp>
        <p:nvSpPr>
          <p:cNvPr id="10" name="TextBox 9"/>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GOVERNANCE / FIDUCIARY DUTIES</a:t>
            </a:r>
          </a:p>
        </p:txBody>
      </p:sp>
      <p:sp>
        <p:nvSpPr>
          <p:cNvPr id="11" name="Rounded Rectangle 10"/>
          <p:cNvSpPr/>
          <p:nvPr/>
        </p:nvSpPr>
        <p:spPr>
          <a:xfrm>
            <a:off x="502920" y="1444752"/>
            <a:ext cx="5440679" cy="411480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TextBox 11"/>
          <p:cNvSpPr txBox="1"/>
          <p:nvPr/>
        </p:nvSpPr>
        <p:spPr>
          <a:xfrm>
            <a:off x="777240" y="1700784"/>
            <a:ext cx="4892040" cy="3566160"/>
          </a:xfrm>
          <a:prstGeom prst="rect">
            <a:avLst/>
          </a:prstGeom>
          <a:noFill/>
        </p:spPr>
        <p:txBody>
          <a:bodyPr wrap="square" lIns="0" tIns="0" rIns="0" bIns="0" anchor="t">
            <a:spAutoFit/>
          </a:bodyPr>
          <a:lstStyle/>
          <a:p>
            <a:pPr>
              <a:spcAft>
                <a:spcPts val="600"/>
              </a:spcAft>
            </a:pPr>
            <a:r>
              <a:rPr sz="2000" b="1" i="0" dirty="0">
                <a:solidFill>
                  <a:srgbClr val="003057"/>
                </a:solidFill>
                <a:latin typeface="Arial"/>
              </a:rPr>
              <a:t>In practice</a:t>
            </a:r>
          </a:p>
          <a:p>
            <a:pPr marL="182880" indent="-182880">
              <a:spcAft>
                <a:spcPts val="1200"/>
              </a:spcAft>
              <a:buClr>
                <a:srgbClr val="00A3DF"/>
              </a:buClr>
              <a:buSzPct val="100000"/>
              <a:buFont typeface="Arial" panose="020B0604020202020204" pitchFamily="34" charset="0"/>
              <a:buChar char="▪"/>
            </a:pPr>
            <a:r>
              <a:rPr sz="1500" b="0" i="0" dirty="0">
                <a:solidFill>
                  <a:srgbClr val="003057"/>
                </a:solidFill>
                <a:latin typeface="Arial"/>
              </a:rPr>
              <a:t>Avoid and disclose conflicts</a:t>
            </a:r>
          </a:p>
          <a:p>
            <a:pPr marL="182880" indent="-182880">
              <a:spcAft>
                <a:spcPts val="1200"/>
              </a:spcAft>
              <a:buClr>
                <a:srgbClr val="00A3DF"/>
              </a:buClr>
              <a:buSzPct val="100000"/>
              <a:buFont typeface="Arial" panose="020B0604020202020204" pitchFamily="34" charset="0"/>
              <a:buChar char="▪"/>
            </a:pPr>
            <a:r>
              <a:rPr sz="1500" b="0" i="0" dirty="0">
                <a:solidFill>
                  <a:srgbClr val="003057"/>
                </a:solidFill>
                <a:latin typeface="Arial"/>
              </a:rPr>
              <a:t>Act in good faith</a:t>
            </a:r>
          </a:p>
          <a:p>
            <a:pPr marL="182880" indent="-182880">
              <a:spcAft>
                <a:spcPts val="1200"/>
              </a:spcAft>
              <a:buClr>
                <a:srgbClr val="00A3DF"/>
              </a:buClr>
              <a:buSzPct val="100000"/>
              <a:buFont typeface="Arial" panose="020B0604020202020204" pitchFamily="34" charset="0"/>
              <a:buChar char="▪"/>
            </a:pPr>
            <a:r>
              <a:rPr sz="1500" b="0" i="0" dirty="0">
                <a:solidFill>
                  <a:srgbClr val="003057"/>
                </a:solidFill>
                <a:latin typeface="Arial"/>
              </a:rPr>
              <a:t>Hold corporate information in the strictest confidence</a:t>
            </a:r>
          </a:p>
          <a:p>
            <a:pPr marL="182880" indent="-182880">
              <a:spcAft>
                <a:spcPts val="1200"/>
              </a:spcAft>
              <a:buClr>
                <a:srgbClr val="00A3DF"/>
              </a:buClr>
              <a:buSzPct val="100000"/>
              <a:buFont typeface="Arial" panose="020B0604020202020204" pitchFamily="34" charset="0"/>
              <a:buChar char="▪"/>
            </a:pPr>
            <a:r>
              <a:rPr sz="1500" b="0" i="0" dirty="0">
                <a:solidFill>
                  <a:srgbClr val="003057"/>
                </a:solidFill>
                <a:latin typeface="Arial"/>
              </a:rPr>
              <a:t>Maintain transparency</a:t>
            </a:r>
          </a:p>
          <a:p>
            <a:pPr marL="182880" indent="-182880">
              <a:spcAft>
                <a:spcPts val="1200"/>
              </a:spcAft>
              <a:buClr>
                <a:srgbClr val="00A3DF"/>
              </a:buClr>
              <a:buSzPct val="100000"/>
              <a:buFont typeface="Arial" panose="020B0604020202020204" pitchFamily="34" charset="0"/>
              <a:buChar char="▪"/>
            </a:pPr>
            <a:r>
              <a:rPr sz="1500" b="0" i="0" dirty="0">
                <a:solidFill>
                  <a:srgbClr val="003057"/>
                </a:solidFill>
                <a:latin typeface="Arial"/>
              </a:rPr>
              <a:t>Ensure independence</a:t>
            </a:r>
          </a:p>
        </p:txBody>
      </p:sp>
      <p:sp>
        <p:nvSpPr>
          <p:cNvPr id="13" name="Rounded Rectangle 12"/>
          <p:cNvSpPr/>
          <p:nvPr/>
        </p:nvSpPr>
        <p:spPr>
          <a:xfrm>
            <a:off x="6245351" y="1444752"/>
            <a:ext cx="5440679" cy="4114800"/>
          </a:xfrm>
          <a:prstGeom prst="roundRect">
            <a:avLst>
              <a:gd name="adj" fmla="val 5000"/>
            </a:avLst>
          </a:prstGeom>
          <a:solidFill>
            <a:srgbClr val="FBEDEC"/>
          </a:solidFill>
          <a:ln w="12700">
            <a:solidFill>
              <a:srgbClr val="F0C4C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4" name="TextBox 13"/>
          <p:cNvSpPr txBox="1"/>
          <p:nvPr/>
        </p:nvSpPr>
        <p:spPr>
          <a:xfrm>
            <a:off x="6519671" y="1700784"/>
            <a:ext cx="4892040" cy="1667123"/>
          </a:xfrm>
          <a:prstGeom prst="rect">
            <a:avLst/>
          </a:prstGeom>
          <a:noFill/>
        </p:spPr>
        <p:txBody>
          <a:bodyPr wrap="square" lIns="0" tIns="0" rIns="0" bIns="0" anchor="t">
            <a:spAutoFit/>
          </a:bodyPr>
          <a:lstStyle/>
          <a:p>
            <a:pPr>
              <a:spcAft>
                <a:spcPts val="600"/>
              </a:spcAft>
            </a:pPr>
            <a:r>
              <a:rPr sz="2000" b="1" i="0" dirty="0">
                <a:solidFill>
                  <a:srgbClr val="003057"/>
                </a:solidFill>
                <a:latin typeface="Arial"/>
              </a:rPr>
              <a:t>Situations that call loyalty into question</a:t>
            </a:r>
          </a:p>
          <a:p>
            <a:pPr marL="182880" indent="-182880">
              <a:spcAft>
                <a:spcPts val="1400"/>
              </a:spcAft>
              <a:buClr>
                <a:srgbClr val="DA281C"/>
              </a:buClr>
              <a:buSzPct val="100000"/>
              <a:buFont typeface="Arial" panose="020B0604020202020204" pitchFamily="34" charset="0"/>
              <a:buChar char="▪"/>
            </a:pPr>
            <a:r>
              <a:rPr sz="1500" b="0" i="0" dirty="0">
                <a:solidFill>
                  <a:srgbClr val="003057"/>
                </a:solidFill>
                <a:latin typeface="Arial"/>
              </a:rPr>
              <a:t>Appearing </a:t>
            </a:r>
            <a:r>
              <a:rPr lang="en-US" sz="1500" b="0" i="0" dirty="0">
                <a:solidFill>
                  <a:srgbClr val="003057"/>
                </a:solidFill>
                <a:latin typeface="Arial"/>
              </a:rPr>
              <a:t>to be </a:t>
            </a:r>
            <a:r>
              <a:rPr sz="1500" b="0" i="0" dirty="0">
                <a:solidFill>
                  <a:srgbClr val="003057"/>
                </a:solidFill>
                <a:latin typeface="Arial"/>
              </a:rPr>
              <a:t>on both sides of a transaction</a:t>
            </a:r>
          </a:p>
          <a:p>
            <a:pPr marL="182880" indent="-182880">
              <a:spcAft>
                <a:spcPts val="1400"/>
              </a:spcAft>
              <a:buClr>
                <a:srgbClr val="DA281C"/>
              </a:buClr>
              <a:buSzPct val="100000"/>
              <a:buFont typeface="Arial" panose="020B0604020202020204" pitchFamily="34" charset="0"/>
              <a:buChar char="▪"/>
            </a:pPr>
            <a:r>
              <a:rPr lang="en-US" sz="1500" dirty="0">
                <a:solidFill>
                  <a:srgbClr val="003057"/>
                </a:solidFill>
                <a:latin typeface="Arial"/>
              </a:rPr>
              <a:t>R</a:t>
            </a:r>
            <a:r>
              <a:rPr sz="1500" b="0" i="0" dirty="0">
                <a:solidFill>
                  <a:srgbClr val="003057"/>
                </a:solidFill>
                <a:latin typeface="Arial"/>
              </a:rPr>
              <a:t>eceiving a personal benefit from a transaction</a:t>
            </a:r>
          </a:p>
          <a:p>
            <a:pPr marL="182880" indent="-182880">
              <a:spcAft>
                <a:spcPts val="1400"/>
              </a:spcAft>
              <a:buClr>
                <a:srgbClr val="DA281C"/>
              </a:buClr>
              <a:buSzPct val="100000"/>
              <a:buFont typeface="Arial" panose="020B0604020202020204" pitchFamily="34" charset="0"/>
              <a:buChar char="▪"/>
            </a:pPr>
            <a:r>
              <a:rPr lang="en-US" sz="1500" dirty="0">
                <a:solidFill>
                  <a:srgbClr val="003057"/>
                </a:solidFill>
                <a:latin typeface="Arial"/>
              </a:rPr>
              <a:t>U</a:t>
            </a:r>
            <a:r>
              <a:rPr sz="1500" b="0" i="0" dirty="0">
                <a:solidFill>
                  <a:srgbClr val="003057"/>
                </a:solidFill>
                <a:latin typeface="Arial"/>
              </a:rPr>
              <a:t>surping or appropriating a financial opportunity for personal gain</a:t>
            </a:r>
          </a:p>
        </p:txBody>
      </p:sp>
    </p:spTree>
    <p:extLst>
      <p:ext uri="{BB962C8B-B14F-4D97-AF65-F5344CB8AC3E}">
        <p14:creationId xmlns:p14="http://schemas.microsoft.com/office/powerpoint/2010/main" val="26707848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8F43-C1A9-4357-8039-BD4DB3015F6A}"/>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Satisfying the Duty of Obedience</a:t>
            </a:r>
          </a:p>
        </p:txBody>
      </p:sp>
      <p:sp>
        <p:nvSpPr>
          <p:cNvPr id="9" name="Slide Number Placeholder 3">
            <a:extLst>
              <a:ext uri="{FF2B5EF4-FFF2-40B4-BE49-F238E27FC236}">
                <a16:creationId xmlns:a16="http://schemas.microsoft.com/office/drawing/2014/main" id="{BF7897E0-49DA-7395-F002-084668A042A9}"/>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18</a:t>
            </a:fld>
            <a:endParaRPr lang="en-US" b="1" dirty="0">
              <a:solidFill>
                <a:schemeClr val="tx2"/>
              </a:solidFill>
            </a:endParaRPr>
          </a:p>
        </p:txBody>
      </p:sp>
      <p:sp>
        <p:nvSpPr>
          <p:cNvPr id="10" name="TextBox 9"/>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GOVERNANCE / FIDUCIARY DUTIES</a:t>
            </a:r>
          </a:p>
        </p:txBody>
      </p:sp>
      <p:sp>
        <p:nvSpPr>
          <p:cNvPr id="11" name="Rounded Rectangle 10"/>
          <p:cNvSpPr/>
          <p:nvPr/>
        </p:nvSpPr>
        <p:spPr>
          <a:xfrm>
            <a:off x="502920" y="1444752"/>
            <a:ext cx="5440679" cy="411480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TextBox 11"/>
          <p:cNvSpPr txBox="1"/>
          <p:nvPr/>
        </p:nvSpPr>
        <p:spPr>
          <a:xfrm>
            <a:off x="777240" y="1700784"/>
            <a:ext cx="4892040" cy="2154436"/>
          </a:xfrm>
          <a:prstGeom prst="rect">
            <a:avLst/>
          </a:prstGeom>
          <a:noFill/>
        </p:spPr>
        <p:txBody>
          <a:bodyPr wrap="square" lIns="0" tIns="0" rIns="0" bIns="0" anchor="t">
            <a:spAutoFit/>
          </a:bodyPr>
          <a:lstStyle/>
          <a:p>
            <a:pPr>
              <a:spcAft>
                <a:spcPts val="600"/>
              </a:spcAft>
            </a:pPr>
            <a:r>
              <a:rPr sz="2000" b="1" i="0" dirty="0">
                <a:solidFill>
                  <a:srgbClr val="003057"/>
                </a:solidFill>
                <a:latin typeface="Arial"/>
              </a:rPr>
              <a:t>What it requires</a:t>
            </a:r>
          </a:p>
          <a:p>
            <a:pPr marL="182880" indent="-182880">
              <a:spcAft>
                <a:spcPts val="1200"/>
              </a:spcAft>
              <a:buClr>
                <a:srgbClr val="00A3DF"/>
              </a:buClr>
              <a:buSzPct val="100000"/>
              <a:buFont typeface="Arial" panose="020B0604020202020204" pitchFamily="34" charset="0"/>
              <a:buChar char="▪"/>
            </a:pPr>
            <a:r>
              <a:rPr sz="1500" b="0" i="0" dirty="0">
                <a:solidFill>
                  <a:srgbClr val="003057"/>
                </a:solidFill>
                <a:latin typeface="Arial"/>
              </a:rPr>
              <a:t>Act within the organization’s stated mission</a:t>
            </a:r>
          </a:p>
          <a:p>
            <a:pPr marL="182880" indent="-182880">
              <a:spcAft>
                <a:spcPts val="1200"/>
              </a:spcAft>
              <a:buClr>
                <a:srgbClr val="00A3DF"/>
              </a:buClr>
              <a:buSzPct val="100000"/>
              <a:buFont typeface="Arial" panose="020B0604020202020204" pitchFamily="34" charset="0"/>
              <a:buChar char="▪"/>
            </a:pPr>
            <a:r>
              <a:rPr sz="1500" b="0" i="0" dirty="0">
                <a:solidFill>
                  <a:srgbClr val="003057"/>
                </a:solidFill>
                <a:latin typeface="Arial"/>
              </a:rPr>
              <a:t>Dedicate the organization’s resources to its mission</a:t>
            </a:r>
          </a:p>
          <a:p>
            <a:pPr marL="182880" indent="-182880">
              <a:spcAft>
                <a:spcPts val="1200"/>
              </a:spcAft>
              <a:buClr>
                <a:srgbClr val="00A3DF"/>
              </a:buClr>
              <a:buSzPct val="100000"/>
              <a:buFont typeface="Arial" panose="020B0604020202020204" pitchFamily="34" charset="0"/>
              <a:buChar char="▪"/>
            </a:pPr>
            <a:r>
              <a:rPr sz="1500" b="0" i="0" dirty="0">
                <a:solidFill>
                  <a:srgbClr val="003057"/>
                </a:solidFill>
                <a:latin typeface="Arial"/>
              </a:rPr>
              <a:t>Comply with all applicable laws</a:t>
            </a:r>
          </a:p>
          <a:p>
            <a:pPr marL="182880" indent="-182880">
              <a:spcAft>
                <a:spcPts val="1200"/>
              </a:spcAft>
              <a:buClr>
                <a:srgbClr val="00A3DF"/>
              </a:buClr>
              <a:buSzPct val="100000"/>
              <a:buFont typeface="Arial" panose="020B0604020202020204" pitchFamily="34" charset="0"/>
              <a:buChar char="▪"/>
            </a:pPr>
            <a:r>
              <a:rPr sz="1500" b="0" i="0" dirty="0">
                <a:solidFill>
                  <a:srgbClr val="003057"/>
                </a:solidFill>
                <a:latin typeface="Arial"/>
              </a:rPr>
              <a:t>Engage in prudent financial management</a:t>
            </a:r>
          </a:p>
          <a:p>
            <a:pPr marL="182880" indent="-182880">
              <a:spcAft>
                <a:spcPts val="1200"/>
              </a:spcAft>
              <a:buClr>
                <a:srgbClr val="00A3DF"/>
              </a:buClr>
              <a:buSzPct val="100000"/>
              <a:buFont typeface="Arial" panose="020B0604020202020204" pitchFamily="34" charset="0"/>
              <a:buChar char="▪"/>
            </a:pPr>
            <a:r>
              <a:rPr sz="1500" b="0" i="0" dirty="0">
                <a:solidFill>
                  <a:srgbClr val="003057"/>
                </a:solidFill>
                <a:latin typeface="Arial"/>
              </a:rPr>
              <a:t>Maintain insurance and indemnification protections</a:t>
            </a:r>
          </a:p>
        </p:txBody>
      </p:sp>
      <p:sp>
        <p:nvSpPr>
          <p:cNvPr id="13" name="Rounded Rectangle 12"/>
          <p:cNvSpPr/>
          <p:nvPr/>
        </p:nvSpPr>
        <p:spPr>
          <a:xfrm>
            <a:off x="6245351" y="1444752"/>
            <a:ext cx="5440679" cy="4114800"/>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4" name="TextBox 13"/>
          <p:cNvSpPr txBox="1"/>
          <p:nvPr/>
        </p:nvSpPr>
        <p:spPr>
          <a:xfrm>
            <a:off x="6519671" y="1682496"/>
            <a:ext cx="4892040" cy="914400"/>
          </a:xfrm>
          <a:prstGeom prst="rect">
            <a:avLst/>
          </a:prstGeom>
          <a:noFill/>
        </p:spPr>
        <p:txBody>
          <a:bodyPr wrap="square" lIns="0" tIns="0" rIns="0" bIns="0" anchor="t">
            <a:spAutoFit/>
          </a:bodyPr>
          <a:lstStyle/>
          <a:p>
            <a:pPr>
              <a:spcAft>
                <a:spcPts val="500"/>
              </a:spcAft>
            </a:pPr>
            <a:r>
              <a:rPr sz="1900" b="1" i="0" dirty="0">
                <a:solidFill>
                  <a:srgbClr val="003057"/>
                </a:solidFill>
                <a:latin typeface="Arial"/>
              </a:rPr>
              <a:t>Where the limits on the mission are found</a:t>
            </a:r>
          </a:p>
          <a:p>
            <a:r>
              <a:rPr sz="1300" b="0" i="1" dirty="0">
                <a:solidFill>
                  <a:srgbClr val="3E3E3E"/>
                </a:solidFill>
                <a:latin typeface="Arial"/>
              </a:rPr>
              <a:t>Monitor each of these sources:</a:t>
            </a:r>
          </a:p>
        </p:txBody>
      </p:sp>
      <p:sp>
        <p:nvSpPr>
          <p:cNvPr id="15" name="Rounded Rectangle 14"/>
          <p:cNvSpPr/>
          <p:nvPr/>
        </p:nvSpPr>
        <p:spPr>
          <a:xfrm>
            <a:off x="6519671" y="2798064"/>
            <a:ext cx="4892040" cy="548640"/>
          </a:xfrm>
          <a:prstGeom prst="roundRect">
            <a:avLst>
              <a:gd name="adj" fmla="val 5000"/>
            </a:avLst>
          </a:prstGeom>
          <a:solidFill>
            <a:srgbClr val="FFFFFF"/>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6" name="TextBox 15"/>
          <p:cNvSpPr txBox="1"/>
          <p:nvPr/>
        </p:nvSpPr>
        <p:spPr>
          <a:xfrm>
            <a:off x="6720840" y="2871216"/>
            <a:ext cx="4489703" cy="402336"/>
          </a:xfrm>
          <a:prstGeom prst="rect">
            <a:avLst/>
          </a:prstGeom>
          <a:noFill/>
        </p:spPr>
        <p:txBody>
          <a:bodyPr wrap="square" lIns="0" tIns="0" rIns="0" bIns="0" anchor="ctr">
            <a:spAutoFit/>
          </a:bodyPr>
          <a:lstStyle/>
          <a:p>
            <a:r>
              <a:rPr sz="1400" b="0" i="0" dirty="0">
                <a:solidFill>
                  <a:srgbClr val="003057"/>
                </a:solidFill>
                <a:latin typeface="Arial"/>
              </a:rPr>
              <a:t>The organization’s Bylaws</a:t>
            </a:r>
          </a:p>
        </p:txBody>
      </p:sp>
      <p:sp>
        <p:nvSpPr>
          <p:cNvPr id="17" name="Rounded Rectangle 16"/>
          <p:cNvSpPr/>
          <p:nvPr/>
        </p:nvSpPr>
        <p:spPr>
          <a:xfrm>
            <a:off x="6519671" y="3465576"/>
            <a:ext cx="4892040" cy="548640"/>
          </a:xfrm>
          <a:prstGeom prst="roundRect">
            <a:avLst>
              <a:gd name="adj" fmla="val 5000"/>
            </a:avLst>
          </a:prstGeom>
          <a:solidFill>
            <a:srgbClr val="FFFFFF"/>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8" name="TextBox 17"/>
          <p:cNvSpPr txBox="1"/>
          <p:nvPr/>
        </p:nvSpPr>
        <p:spPr>
          <a:xfrm>
            <a:off x="6720840" y="3538728"/>
            <a:ext cx="4489703" cy="402336"/>
          </a:xfrm>
          <a:prstGeom prst="rect">
            <a:avLst/>
          </a:prstGeom>
          <a:noFill/>
        </p:spPr>
        <p:txBody>
          <a:bodyPr wrap="square" lIns="0" tIns="0" rIns="0" bIns="0" anchor="ctr">
            <a:spAutoFit/>
          </a:bodyPr>
          <a:lstStyle/>
          <a:p>
            <a:r>
              <a:rPr sz="1400" b="0" i="0" dirty="0">
                <a:solidFill>
                  <a:srgbClr val="003057"/>
                </a:solidFill>
                <a:latin typeface="Arial"/>
              </a:rPr>
              <a:t>Tax exemption application (Form 1023)</a:t>
            </a:r>
          </a:p>
        </p:txBody>
      </p:sp>
      <p:sp>
        <p:nvSpPr>
          <p:cNvPr id="19" name="Rounded Rectangle 18"/>
          <p:cNvSpPr/>
          <p:nvPr/>
        </p:nvSpPr>
        <p:spPr>
          <a:xfrm>
            <a:off x="6519671" y="4133087"/>
            <a:ext cx="4892040" cy="548640"/>
          </a:xfrm>
          <a:prstGeom prst="roundRect">
            <a:avLst>
              <a:gd name="adj" fmla="val 5000"/>
            </a:avLst>
          </a:prstGeom>
          <a:solidFill>
            <a:srgbClr val="FFFFFF"/>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0" name="TextBox 19"/>
          <p:cNvSpPr txBox="1"/>
          <p:nvPr/>
        </p:nvSpPr>
        <p:spPr>
          <a:xfrm>
            <a:off x="6720840" y="4206240"/>
            <a:ext cx="4489703" cy="402336"/>
          </a:xfrm>
          <a:prstGeom prst="rect">
            <a:avLst/>
          </a:prstGeom>
          <a:noFill/>
        </p:spPr>
        <p:txBody>
          <a:bodyPr wrap="square" lIns="0" tIns="0" rIns="0" bIns="0" anchor="ctr">
            <a:spAutoFit/>
          </a:bodyPr>
          <a:lstStyle/>
          <a:p>
            <a:r>
              <a:rPr sz="1400" b="0" i="0" dirty="0">
                <a:solidFill>
                  <a:srgbClr val="003057"/>
                </a:solidFill>
                <a:latin typeface="Arial"/>
              </a:rPr>
              <a:t>Annual tax return (Form 990)</a:t>
            </a:r>
          </a:p>
        </p:txBody>
      </p:sp>
      <p:sp>
        <p:nvSpPr>
          <p:cNvPr id="21" name="Rounded Rectangle 20"/>
          <p:cNvSpPr/>
          <p:nvPr/>
        </p:nvSpPr>
        <p:spPr>
          <a:xfrm>
            <a:off x="6519671" y="4800600"/>
            <a:ext cx="4892040" cy="548640"/>
          </a:xfrm>
          <a:prstGeom prst="roundRect">
            <a:avLst>
              <a:gd name="adj" fmla="val 5000"/>
            </a:avLst>
          </a:prstGeom>
          <a:solidFill>
            <a:srgbClr val="FFFFFF"/>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2" name="TextBox 21"/>
          <p:cNvSpPr txBox="1"/>
          <p:nvPr/>
        </p:nvSpPr>
        <p:spPr>
          <a:xfrm>
            <a:off x="6720840" y="4873752"/>
            <a:ext cx="4489703" cy="402336"/>
          </a:xfrm>
          <a:prstGeom prst="rect">
            <a:avLst/>
          </a:prstGeom>
          <a:noFill/>
        </p:spPr>
        <p:txBody>
          <a:bodyPr wrap="square" lIns="0" tIns="0" rIns="0" bIns="0" anchor="ctr">
            <a:spAutoFit/>
          </a:bodyPr>
          <a:lstStyle/>
          <a:p>
            <a:r>
              <a:rPr sz="1400" b="0" i="0" dirty="0">
                <a:solidFill>
                  <a:srgbClr val="003057"/>
                </a:solidFill>
                <a:latin typeface="Arial"/>
              </a:rPr>
              <a:t>Agreements with client companies and vendors</a:t>
            </a:r>
          </a:p>
        </p:txBody>
      </p:sp>
    </p:spTree>
    <p:extLst>
      <p:ext uri="{BB962C8B-B14F-4D97-AF65-F5344CB8AC3E}">
        <p14:creationId xmlns:p14="http://schemas.microsoft.com/office/powerpoint/2010/main" val="9181232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8F43-C1A9-4357-8039-BD4DB3015F6A}"/>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Board Responsibilities</a:t>
            </a:r>
          </a:p>
        </p:txBody>
      </p:sp>
      <p:sp>
        <p:nvSpPr>
          <p:cNvPr id="9" name="Slide Number Placeholder 3">
            <a:extLst>
              <a:ext uri="{FF2B5EF4-FFF2-40B4-BE49-F238E27FC236}">
                <a16:creationId xmlns:a16="http://schemas.microsoft.com/office/drawing/2014/main" id="{BF7897E0-49DA-7395-F002-084668A042A9}"/>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19</a:t>
            </a:fld>
            <a:endParaRPr lang="en-US" b="1" dirty="0">
              <a:solidFill>
                <a:schemeClr val="tx2"/>
              </a:solidFill>
            </a:endParaRPr>
          </a:p>
        </p:txBody>
      </p:sp>
      <p:sp>
        <p:nvSpPr>
          <p:cNvPr id="10" name="TextBox 9"/>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GOVERNANCE / FIDUCIARY DUTIES</a:t>
            </a:r>
          </a:p>
        </p:txBody>
      </p:sp>
      <p:sp>
        <p:nvSpPr>
          <p:cNvPr id="11" name="Rounded Rectangle 10"/>
          <p:cNvSpPr/>
          <p:nvPr/>
        </p:nvSpPr>
        <p:spPr>
          <a:xfrm>
            <a:off x="502920" y="1389888"/>
            <a:ext cx="11183111" cy="658368"/>
          </a:xfrm>
          <a:prstGeom prst="roundRect">
            <a:avLst>
              <a:gd name="adj" fmla="val 8000"/>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TextBox 11"/>
          <p:cNvSpPr txBox="1"/>
          <p:nvPr/>
        </p:nvSpPr>
        <p:spPr>
          <a:xfrm>
            <a:off x="722376" y="1588267"/>
            <a:ext cx="10744199" cy="261610"/>
          </a:xfrm>
          <a:prstGeom prst="rect">
            <a:avLst/>
          </a:prstGeom>
          <a:noFill/>
        </p:spPr>
        <p:txBody>
          <a:bodyPr wrap="square" lIns="0" tIns="0" rIns="0" bIns="0" anchor="ctr">
            <a:spAutoFit/>
          </a:bodyPr>
          <a:lstStyle/>
          <a:p>
            <a:pPr algn="ctr"/>
            <a:r>
              <a:rPr sz="1700" b="1" i="0" dirty="0">
                <a:solidFill>
                  <a:srgbClr val="FFFFFF"/>
                </a:solidFill>
                <a:latin typeface="Arial"/>
              </a:rPr>
              <a:t>When operating as a Board, </a:t>
            </a:r>
            <a:r>
              <a:rPr lang="en-US" sz="1700" b="1" i="0" dirty="0">
                <a:solidFill>
                  <a:srgbClr val="FFFFFF"/>
                </a:solidFill>
                <a:latin typeface="Arial"/>
              </a:rPr>
              <a:t>you </a:t>
            </a:r>
            <a:r>
              <a:rPr sz="1700" b="1" i="0" dirty="0">
                <a:solidFill>
                  <a:srgbClr val="FFFFFF"/>
                </a:solidFill>
                <a:latin typeface="Arial"/>
              </a:rPr>
              <a:t>act as a whole</a:t>
            </a:r>
            <a:r>
              <a:rPr lang="en-US" sz="1700" b="1" dirty="0">
                <a:solidFill>
                  <a:srgbClr val="FFFFFF"/>
                </a:solidFill>
                <a:latin typeface="Arial"/>
              </a:rPr>
              <a:t>, and</a:t>
            </a:r>
            <a:r>
              <a:rPr sz="1700" b="1" i="0" dirty="0">
                <a:solidFill>
                  <a:srgbClr val="FFFFFF"/>
                </a:solidFill>
                <a:latin typeface="Arial"/>
              </a:rPr>
              <a:t> JobsOhio </a:t>
            </a:r>
            <a:r>
              <a:rPr lang="en-US" sz="1700" b="1" i="0" dirty="0">
                <a:solidFill>
                  <a:srgbClr val="FFFFFF"/>
                </a:solidFill>
                <a:latin typeface="Arial"/>
              </a:rPr>
              <a:t>is your </a:t>
            </a:r>
            <a:r>
              <a:rPr sz="1700" b="1" i="0" dirty="0">
                <a:solidFill>
                  <a:srgbClr val="FFFFFF"/>
                </a:solidFill>
                <a:latin typeface="Arial"/>
              </a:rPr>
              <a:t>first loyalty.</a:t>
            </a:r>
          </a:p>
        </p:txBody>
      </p:sp>
      <p:sp>
        <p:nvSpPr>
          <p:cNvPr id="13" name="Rounded Rectangle 12"/>
          <p:cNvSpPr/>
          <p:nvPr/>
        </p:nvSpPr>
        <p:spPr>
          <a:xfrm>
            <a:off x="502920" y="2286000"/>
            <a:ext cx="5440679" cy="333756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4" name="TextBox 13"/>
          <p:cNvSpPr txBox="1"/>
          <p:nvPr/>
        </p:nvSpPr>
        <p:spPr>
          <a:xfrm>
            <a:off x="777240" y="2542032"/>
            <a:ext cx="4892040" cy="1923604"/>
          </a:xfrm>
          <a:prstGeom prst="rect">
            <a:avLst/>
          </a:prstGeom>
          <a:noFill/>
        </p:spPr>
        <p:txBody>
          <a:bodyPr wrap="square" lIns="0" tIns="0" rIns="0" bIns="0" anchor="t">
            <a:spAutoFit/>
          </a:bodyPr>
          <a:lstStyle/>
          <a:p>
            <a:pPr>
              <a:spcAft>
                <a:spcPts val="600"/>
              </a:spcAft>
            </a:pPr>
            <a:r>
              <a:rPr sz="2000" b="1" i="0" dirty="0">
                <a:solidFill>
                  <a:srgbClr val="003057"/>
                </a:solidFill>
                <a:latin typeface="Arial"/>
              </a:rPr>
              <a:t>Board member duties</a:t>
            </a:r>
          </a:p>
          <a:p>
            <a:pPr marL="182880" indent="-182880">
              <a:spcAft>
                <a:spcPts val="1600"/>
              </a:spcAft>
              <a:buClr>
                <a:srgbClr val="00A3DF"/>
              </a:buClr>
              <a:buSzPct val="100000"/>
              <a:buFont typeface="Arial" panose="020B0604020202020204" pitchFamily="34" charset="0"/>
              <a:buChar char="▪"/>
            </a:pPr>
            <a:r>
              <a:rPr sz="1500" b="0" i="0" dirty="0">
                <a:solidFill>
                  <a:srgbClr val="003057"/>
                </a:solidFill>
                <a:latin typeface="Arial"/>
              </a:rPr>
              <a:t>Set the direction for the organization</a:t>
            </a:r>
          </a:p>
          <a:p>
            <a:pPr marL="182880" indent="-182880">
              <a:spcAft>
                <a:spcPts val="1600"/>
              </a:spcAft>
              <a:buClr>
                <a:srgbClr val="00A3DF"/>
              </a:buClr>
              <a:buSzPct val="100000"/>
              <a:buFont typeface="Arial" panose="020B0604020202020204" pitchFamily="34" charset="0"/>
              <a:buChar char="▪"/>
            </a:pPr>
            <a:r>
              <a:rPr lang="en-US" sz="1500" b="0" i="0" dirty="0">
                <a:solidFill>
                  <a:srgbClr val="003057"/>
                </a:solidFill>
                <a:latin typeface="Arial"/>
              </a:rPr>
              <a:t>Make </a:t>
            </a:r>
            <a:r>
              <a:rPr lang="en-US" sz="1500" dirty="0">
                <a:solidFill>
                  <a:srgbClr val="003057"/>
                </a:solidFill>
                <a:latin typeface="Arial"/>
              </a:rPr>
              <a:t>d</a:t>
            </a:r>
            <a:r>
              <a:rPr sz="1500" b="0" i="0" dirty="0">
                <a:solidFill>
                  <a:srgbClr val="003057"/>
                </a:solidFill>
                <a:latin typeface="Arial"/>
              </a:rPr>
              <a:t>ecision</a:t>
            </a:r>
            <a:r>
              <a:rPr lang="en-US" sz="1500" b="0" i="0" dirty="0">
                <a:solidFill>
                  <a:srgbClr val="003057"/>
                </a:solidFill>
                <a:latin typeface="Arial"/>
              </a:rPr>
              <a:t>s</a:t>
            </a:r>
            <a:endParaRPr sz="1500" b="0" i="0" dirty="0">
              <a:solidFill>
                <a:srgbClr val="003057"/>
              </a:solidFill>
              <a:latin typeface="Arial"/>
            </a:endParaRPr>
          </a:p>
          <a:p>
            <a:pPr marL="182880" indent="-182880">
              <a:spcAft>
                <a:spcPts val="1600"/>
              </a:spcAft>
              <a:buClr>
                <a:srgbClr val="00A3DF"/>
              </a:buClr>
              <a:buSzPct val="100000"/>
              <a:buFont typeface="Arial" panose="020B0604020202020204" pitchFamily="34" charset="0"/>
              <a:buChar char="▪"/>
            </a:pPr>
            <a:r>
              <a:rPr lang="en-US" sz="1500" dirty="0">
                <a:solidFill>
                  <a:srgbClr val="003057"/>
                </a:solidFill>
                <a:latin typeface="Arial"/>
              </a:rPr>
              <a:t>Provide o</a:t>
            </a:r>
            <a:r>
              <a:rPr sz="1500" b="0" i="0" dirty="0">
                <a:solidFill>
                  <a:srgbClr val="003057"/>
                </a:solidFill>
                <a:latin typeface="Arial"/>
              </a:rPr>
              <a:t>versight</a:t>
            </a:r>
          </a:p>
          <a:p>
            <a:pPr marL="182880" indent="-182880">
              <a:spcAft>
                <a:spcPts val="1600"/>
              </a:spcAft>
              <a:buClr>
                <a:srgbClr val="00A3DF"/>
              </a:buClr>
              <a:buSzPct val="100000"/>
              <a:buFont typeface="Arial" panose="020B0604020202020204" pitchFamily="34" charset="0"/>
              <a:buChar char="▪"/>
            </a:pPr>
            <a:r>
              <a:rPr lang="en-US" sz="1500" dirty="0">
                <a:solidFill>
                  <a:srgbClr val="003057"/>
                </a:solidFill>
                <a:latin typeface="Arial"/>
              </a:rPr>
              <a:t>Serve as m</a:t>
            </a:r>
            <a:r>
              <a:rPr sz="1500" b="0" i="0" dirty="0">
                <a:solidFill>
                  <a:srgbClr val="003057"/>
                </a:solidFill>
                <a:latin typeface="Arial"/>
              </a:rPr>
              <a:t>entors</a:t>
            </a:r>
          </a:p>
        </p:txBody>
      </p:sp>
      <p:sp>
        <p:nvSpPr>
          <p:cNvPr id="15" name="Rounded Rectangle 14"/>
          <p:cNvSpPr/>
          <p:nvPr/>
        </p:nvSpPr>
        <p:spPr>
          <a:xfrm>
            <a:off x="6245351" y="2286000"/>
            <a:ext cx="5440679" cy="333756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6" name="TextBox 15"/>
          <p:cNvSpPr txBox="1"/>
          <p:nvPr/>
        </p:nvSpPr>
        <p:spPr>
          <a:xfrm>
            <a:off x="6519671" y="2542032"/>
            <a:ext cx="4892040" cy="2788920"/>
          </a:xfrm>
          <a:prstGeom prst="rect">
            <a:avLst/>
          </a:prstGeom>
          <a:noFill/>
        </p:spPr>
        <p:txBody>
          <a:bodyPr wrap="square" lIns="0" tIns="0" rIns="0" bIns="0" anchor="t">
            <a:spAutoFit/>
          </a:bodyPr>
          <a:lstStyle/>
          <a:p>
            <a:pPr>
              <a:spcAft>
                <a:spcPts val="600"/>
              </a:spcAft>
            </a:pPr>
            <a:r>
              <a:rPr sz="2000" b="1" i="0" dirty="0">
                <a:solidFill>
                  <a:srgbClr val="003057"/>
                </a:solidFill>
                <a:latin typeface="Arial"/>
              </a:rPr>
              <a:t>Per Ohio law, Board members may rely on</a:t>
            </a:r>
          </a:p>
          <a:p>
            <a:pPr marL="182880" indent="-182880">
              <a:spcAft>
                <a:spcPts val="1000"/>
              </a:spcAft>
              <a:buClr>
                <a:srgbClr val="00A3DF"/>
              </a:buClr>
              <a:buSzPct val="100000"/>
              <a:buFont typeface="Arial" panose="020B0604020202020204" pitchFamily="34" charset="0"/>
              <a:buChar char="▪"/>
            </a:pPr>
            <a:r>
              <a:rPr sz="1500" b="0" i="0" dirty="0">
                <a:solidFill>
                  <a:srgbClr val="003057"/>
                </a:solidFill>
                <a:latin typeface="Arial"/>
              </a:rPr>
              <a:t>Officers and employees of the organization</a:t>
            </a:r>
          </a:p>
          <a:p>
            <a:pPr marL="182880" indent="-182880">
              <a:spcAft>
                <a:spcPts val="1000"/>
              </a:spcAft>
              <a:buClr>
                <a:srgbClr val="00A3DF"/>
              </a:buClr>
              <a:buSzPct val="100000"/>
              <a:buFont typeface="Arial" panose="020B0604020202020204" pitchFamily="34" charset="0"/>
              <a:buChar char="▪"/>
            </a:pPr>
            <a:r>
              <a:rPr sz="1500" b="0" i="0" dirty="0">
                <a:solidFill>
                  <a:srgbClr val="003057"/>
                </a:solidFill>
                <a:latin typeface="Arial"/>
              </a:rPr>
              <a:t>Legal counsel</a:t>
            </a:r>
          </a:p>
          <a:p>
            <a:pPr marL="182880" indent="-182880">
              <a:spcAft>
                <a:spcPts val="1000"/>
              </a:spcAft>
              <a:buClr>
                <a:srgbClr val="00A3DF"/>
              </a:buClr>
              <a:buSzPct val="100000"/>
              <a:buFont typeface="Arial" panose="020B0604020202020204" pitchFamily="34" charset="0"/>
              <a:buChar char="▪"/>
            </a:pPr>
            <a:r>
              <a:rPr sz="1500" b="0" i="0" dirty="0">
                <a:solidFill>
                  <a:srgbClr val="003057"/>
                </a:solidFill>
                <a:latin typeface="Arial"/>
              </a:rPr>
              <a:t>Public accountants</a:t>
            </a:r>
          </a:p>
          <a:p>
            <a:pPr marL="182880" indent="-182880">
              <a:spcAft>
                <a:spcPts val="1000"/>
              </a:spcAft>
              <a:buClr>
                <a:srgbClr val="00A3DF"/>
              </a:buClr>
              <a:buSzPct val="100000"/>
              <a:buFont typeface="Arial" panose="020B0604020202020204" pitchFamily="34" charset="0"/>
              <a:buChar char="▪"/>
            </a:pPr>
            <a:r>
              <a:rPr sz="1500" b="0" i="0" dirty="0">
                <a:solidFill>
                  <a:srgbClr val="003057"/>
                </a:solidFill>
                <a:latin typeface="Arial"/>
              </a:rPr>
              <a:t>Consultants and other professionals</a:t>
            </a:r>
          </a:p>
          <a:p>
            <a:pPr marL="182880" indent="-182880">
              <a:spcAft>
                <a:spcPts val="1000"/>
              </a:spcAft>
              <a:buClr>
                <a:srgbClr val="00A3DF"/>
              </a:buClr>
              <a:buSzPct val="100000"/>
              <a:buFont typeface="Arial" panose="020B0604020202020204" pitchFamily="34" charset="0"/>
              <a:buChar char="▪"/>
            </a:pPr>
            <a:r>
              <a:rPr sz="1500" b="0" i="0" dirty="0">
                <a:solidFill>
                  <a:srgbClr val="003057"/>
                </a:solidFill>
                <a:latin typeface="Arial"/>
              </a:rPr>
              <a:t>Committees of directors</a:t>
            </a:r>
          </a:p>
        </p:txBody>
      </p:sp>
    </p:spTree>
    <p:extLst>
      <p:ext uri="{BB962C8B-B14F-4D97-AF65-F5344CB8AC3E}">
        <p14:creationId xmlns:p14="http://schemas.microsoft.com/office/powerpoint/2010/main" val="42806542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8F43-C1A9-4357-8039-BD4DB3015F6A}"/>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Management and Employee Responsibilities</a:t>
            </a:r>
          </a:p>
        </p:txBody>
      </p:sp>
      <p:sp>
        <p:nvSpPr>
          <p:cNvPr id="9" name="Slide Number Placeholder 3">
            <a:extLst>
              <a:ext uri="{FF2B5EF4-FFF2-40B4-BE49-F238E27FC236}">
                <a16:creationId xmlns:a16="http://schemas.microsoft.com/office/drawing/2014/main" id="{BF7897E0-49DA-7395-F002-084668A042A9}"/>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20</a:t>
            </a:fld>
            <a:endParaRPr lang="en-US" b="1" dirty="0">
              <a:solidFill>
                <a:schemeClr val="tx2"/>
              </a:solidFill>
            </a:endParaRPr>
          </a:p>
        </p:txBody>
      </p:sp>
      <p:sp>
        <p:nvSpPr>
          <p:cNvPr id="10" name="TextBox 9"/>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GOVERNANCE / FIDUCIARY DUTIES</a:t>
            </a:r>
          </a:p>
        </p:txBody>
      </p:sp>
      <p:sp>
        <p:nvSpPr>
          <p:cNvPr id="11" name="Rounded Rectangle 10"/>
          <p:cNvSpPr/>
          <p:nvPr/>
        </p:nvSpPr>
        <p:spPr>
          <a:xfrm>
            <a:off x="502920" y="1444752"/>
            <a:ext cx="11183111" cy="114300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TextBox 11"/>
          <p:cNvSpPr txBox="1"/>
          <p:nvPr/>
        </p:nvSpPr>
        <p:spPr>
          <a:xfrm>
            <a:off x="722376" y="1645920"/>
            <a:ext cx="10744199" cy="704088"/>
          </a:xfrm>
          <a:prstGeom prst="rect">
            <a:avLst/>
          </a:prstGeom>
          <a:noFill/>
        </p:spPr>
        <p:txBody>
          <a:bodyPr wrap="square" lIns="0" tIns="0" rIns="0" bIns="0" anchor="t">
            <a:spAutoFit/>
          </a:bodyPr>
          <a:lstStyle/>
          <a:p>
            <a:pPr>
              <a:spcAft>
                <a:spcPts val="600"/>
              </a:spcAft>
            </a:pPr>
            <a:r>
              <a:rPr sz="1700" b="1" i="0" dirty="0">
                <a:solidFill>
                  <a:srgbClr val="003057"/>
                </a:solidFill>
                <a:latin typeface="Arial"/>
              </a:rPr>
              <a:t>Management and employee duties</a:t>
            </a:r>
          </a:p>
          <a:p>
            <a:pPr marL="182880" indent="-182880">
              <a:spcAft>
                <a:spcPts val="400"/>
              </a:spcAft>
              <a:buClr>
                <a:srgbClr val="00A3DF"/>
              </a:buClr>
              <a:buSzPct val="100000"/>
              <a:buFont typeface="Arial" panose="020B0604020202020204" pitchFamily="34" charset="0"/>
              <a:buChar char="▪"/>
            </a:pPr>
            <a:r>
              <a:rPr sz="1400" b="0" i="0" dirty="0">
                <a:solidFill>
                  <a:srgbClr val="003057"/>
                </a:solidFill>
                <a:latin typeface="Arial"/>
              </a:rPr>
              <a:t>Provide input to help the Board give direction</a:t>
            </a:r>
          </a:p>
          <a:p>
            <a:pPr marL="182880" indent="-182880">
              <a:spcAft>
                <a:spcPts val="400"/>
              </a:spcAft>
              <a:buClr>
                <a:srgbClr val="00A3DF"/>
              </a:buClr>
              <a:buSzPct val="100000"/>
              <a:buFont typeface="Arial" panose="020B0604020202020204" pitchFamily="34" charset="0"/>
              <a:buChar char="▪"/>
            </a:pPr>
            <a:r>
              <a:rPr sz="1400" b="0" i="0" dirty="0">
                <a:solidFill>
                  <a:srgbClr val="003057"/>
                </a:solidFill>
                <a:latin typeface="Arial"/>
              </a:rPr>
              <a:t>Execute direction given by the Board through the appropriate use of authority, observing set limits</a:t>
            </a:r>
          </a:p>
        </p:txBody>
      </p:sp>
      <p:graphicFrame>
        <p:nvGraphicFramePr>
          <p:cNvPr id="13" name="Table 12"/>
          <p:cNvGraphicFramePr>
            <a:graphicFrameLocks noGrp="1"/>
          </p:cNvGraphicFramePr>
          <p:nvPr>
            <p:extLst>
              <p:ext uri="{D42A27DB-BD31-4B8C-83A1-F6EECF244321}">
                <p14:modId xmlns:p14="http://schemas.microsoft.com/office/powerpoint/2010/main" val="465431501"/>
              </p:ext>
            </p:extLst>
          </p:nvPr>
        </p:nvGraphicFramePr>
        <p:xfrm>
          <a:off x="882395" y="2880360"/>
          <a:ext cx="10424160" cy="2697480"/>
        </p:xfrm>
        <a:graphic>
          <a:graphicData uri="http://schemas.openxmlformats.org/drawingml/2006/table">
            <a:tbl>
              <a:tblPr firstRow="1">
                <a:tableStyleId>{5C22544A-7EE6-4342-B048-85BDC9FD1C3A}</a:tableStyleId>
              </a:tblPr>
              <a:tblGrid>
                <a:gridCol w="2011680">
                  <a:extLst>
                    <a:ext uri="{9D8B030D-6E8A-4147-A177-3AD203B41FA5}">
                      <a16:colId xmlns:a16="http://schemas.microsoft.com/office/drawing/2014/main" val="20000"/>
                    </a:ext>
                  </a:extLst>
                </a:gridCol>
                <a:gridCol w="4206240">
                  <a:extLst>
                    <a:ext uri="{9D8B030D-6E8A-4147-A177-3AD203B41FA5}">
                      <a16:colId xmlns:a16="http://schemas.microsoft.com/office/drawing/2014/main" val="20001"/>
                    </a:ext>
                  </a:extLst>
                </a:gridCol>
                <a:gridCol w="4206240">
                  <a:extLst>
                    <a:ext uri="{9D8B030D-6E8A-4147-A177-3AD203B41FA5}">
                      <a16:colId xmlns:a16="http://schemas.microsoft.com/office/drawing/2014/main" val="20002"/>
                    </a:ext>
                  </a:extLst>
                </a:gridCol>
              </a:tblGrid>
              <a:tr h="502920">
                <a:tc>
                  <a:txBody>
                    <a:bodyPr/>
                    <a:lstStyle/>
                    <a:p>
                      <a:endParaRPr dirty="0"/>
                    </a:p>
                  </a:txBody>
                  <a:tcPr marL="164592" marR="164592" anchor="ctr">
                    <a:solidFill>
                      <a:srgbClr val="003057"/>
                    </a:solidFill>
                  </a:tcPr>
                </a:tc>
                <a:tc>
                  <a:txBody>
                    <a:bodyPr/>
                    <a:lstStyle/>
                    <a:p>
                      <a:r>
                        <a:rPr sz="1400" b="1" i="0" dirty="0">
                          <a:solidFill>
                            <a:srgbClr val="FFFFFF"/>
                          </a:solidFill>
                          <a:latin typeface="Arial"/>
                        </a:rPr>
                        <a:t>Employees</a:t>
                      </a:r>
                    </a:p>
                  </a:txBody>
                  <a:tcPr marL="164592" marR="164592" anchor="ctr">
                    <a:solidFill>
                      <a:srgbClr val="003057"/>
                    </a:solidFill>
                  </a:tcPr>
                </a:tc>
                <a:tc>
                  <a:txBody>
                    <a:bodyPr/>
                    <a:lstStyle/>
                    <a:p>
                      <a:r>
                        <a:rPr sz="1400" b="1" i="0" dirty="0">
                          <a:solidFill>
                            <a:srgbClr val="FFFFFF"/>
                          </a:solidFill>
                          <a:latin typeface="Arial"/>
                        </a:rPr>
                        <a:t>Board</a:t>
                      </a:r>
                    </a:p>
                  </a:txBody>
                  <a:tcPr marL="164592" marR="164592" anchor="ctr">
                    <a:solidFill>
                      <a:srgbClr val="003057"/>
                    </a:solidFill>
                  </a:tcPr>
                </a:tc>
                <a:extLst>
                  <a:ext uri="{0D108BD9-81ED-4DB2-BD59-A6C34878D82A}">
                    <a16:rowId xmlns:a16="http://schemas.microsoft.com/office/drawing/2014/main" val="10000"/>
                  </a:ext>
                </a:extLst>
              </a:tr>
              <a:tr h="1097280">
                <a:tc>
                  <a:txBody>
                    <a:bodyPr/>
                    <a:lstStyle/>
                    <a:p>
                      <a:r>
                        <a:rPr sz="1400" b="1" i="0" dirty="0">
                          <a:solidFill>
                            <a:srgbClr val="003057"/>
                          </a:solidFill>
                          <a:latin typeface="Arial"/>
                        </a:rPr>
                        <a:t>Duty of Care</a:t>
                      </a:r>
                    </a:p>
                  </a:txBody>
                  <a:tcPr marL="164592" marR="164592" anchor="ctr">
                    <a:solidFill>
                      <a:srgbClr val="EAF3FA"/>
                    </a:solidFill>
                  </a:tcPr>
                </a:tc>
                <a:tc>
                  <a:txBody>
                    <a:bodyPr/>
                    <a:lstStyle/>
                    <a:p>
                      <a:r>
                        <a:rPr sz="1400" b="0" i="0" dirty="0">
                          <a:solidFill>
                            <a:srgbClr val="003057"/>
                          </a:solidFill>
                          <a:latin typeface="Arial"/>
                        </a:rPr>
                        <a:t>Exercise the care an ordinarily prudent person in a like position would exercise under similar circumstances.</a:t>
                      </a:r>
                    </a:p>
                  </a:txBody>
                  <a:tcPr marL="164592" marR="164592" anchor="ctr">
                    <a:solidFill>
                      <a:srgbClr val="FFFFFF"/>
                    </a:solidFill>
                  </a:tcPr>
                </a:tc>
                <a:tc>
                  <a:txBody>
                    <a:bodyPr/>
                    <a:lstStyle/>
                    <a:p>
                      <a:r>
                        <a:rPr sz="1400" b="0" i="0" dirty="0">
                          <a:solidFill>
                            <a:srgbClr val="003057"/>
                          </a:solidFill>
                          <a:latin typeface="Arial"/>
                        </a:rPr>
                        <a:t>Exercise the care an ordinarily prudent person in a like position would exercise under similar circumstances.</a:t>
                      </a:r>
                    </a:p>
                  </a:txBody>
                  <a:tcPr marL="164592" marR="164592" anchor="ctr">
                    <a:solidFill>
                      <a:srgbClr val="FFFFFF"/>
                    </a:solidFill>
                  </a:tcPr>
                </a:tc>
                <a:extLst>
                  <a:ext uri="{0D108BD9-81ED-4DB2-BD59-A6C34878D82A}">
                    <a16:rowId xmlns:a16="http://schemas.microsoft.com/office/drawing/2014/main" val="10001"/>
                  </a:ext>
                </a:extLst>
              </a:tr>
              <a:tr h="1097280">
                <a:tc>
                  <a:txBody>
                    <a:bodyPr/>
                    <a:lstStyle/>
                    <a:p>
                      <a:r>
                        <a:rPr sz="1400" b="1" i="0" dirty="0">
                          <a:solidFill>
                            <a:srgbClr val="003057"/>
                          </a:solidFill>
                          <a:latin typeface="Arial"/>
                        </a:rPr>
                        <a:t>Duty of Loyalty</a:t>
                      </a:r>
                    </a:p>
                  </a:txBody>
                  <a:tcPr marL="164592" marR="164592" anchor="ctr">
                    <a:solidFill>
                      <a:srgbClr val="EAF3FA"/>
                    </a:solidFill>
                  </a:tcPr>
                </a:tc>
                <a:tc>
                  <a:txBody>
                    <a:bodyPr/>
                    <a:lstStyle/>
                    <a:p>
                      <a:r>
                        <a:rPr sz="1400" b="0" i="0" dirty="0">
                          <a:solidFill>
                            <a:srgbClr val="003057"/>
                          </a:solidFill>
                          <a:latin typeface="Arial"/>
                        </a:rPr>
                        <a:t>Act in good faith, in a manner one reasonably believes to be in the best interests of JobsOhio.</a:t>
                      </a:r>
                    </a:p>
                  </a:txBody>
                  <a:tcPr marL="164592" marR="164592" anchor="ctr">
                    <a:solidFill>
                      <a:srgbClr val="FFFFFF"/>
                    </a:solidFill>
                  </a:tcPr>
                </a:tc>
                <a:tc>
                  <a:txBody>
                    <a:bodyPr/>
                    <a:lstStyle/>
                    <a:p>
                      <a:r>
                        <a:rPr sz="1400" b="0" i="0" dirty="0">
                          <a:solidFill>
                            <a:srgbClr val="003057"/>
                          </a:solidFill>
                          <a:latin typeface="Arial"/>
                        </a:rPr>
                        <a:t>Act in good faith, in a manner one reasonably believes to be in, </a:t>
                      </a:r>
                      <a:r>
                        <a:rPr sz="1400" b="0" i="1" dirty="0">
                          <a:solidFill>
                            <a:srgbClr val="003057"/>
                          </a:solidFill>
                          <a:latin typeface="Arial"/>
                        </a:rPr>
                        <a:t>or not opposed to</a:t>
                      </a:r>
                      <a:r>
                        <a:rPr sz="1400" b="0" i="0" dirty="0">
                          <a:solidFill>
                            <a:srgbClr val="003057"/>
                          </a:solidFill>
                          <a:latin typeface="Arial"/>
                        </a:rPr>
                        <a:t>, the best interests of JobsOhio.</a:t>
                      </a:r>
                    </a:p>
                  </a:txBody>
                  <a:tcPr marL="164592" marR="164592" anchor="ctr">
                    <a:solidFill>
                      <a:srgbClr val="FFFFFF"/>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41443015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67E24A67-C0C2-653F-6068-8641B17B153C}"/>
              </a:ext>
            </a:extLst>
          </p:cNvPr>
          <p:cNvSpPr txBox="1">
            <a:spLocks noGrp="1"/>
          </p:cNvSpPr>
          <p:nvPr>
            <p:ph type="title"/>
          </p:nvPr>
        </p:nvSpPr>
        <p:spPr>
          <a:xfrm>
            <a:off x="617426" y="2066778"/>
            <a:ext cx="10565961" cy="136802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5600" dirty="0">
                <a:solidFill>
                  <a:schemeClr val="accent2"/>
                </a:solidFill>
                <a:latin typeface="Arial" panose="020B0604020202020204" pitchFamily="34" charset="0"/>
                <a:ea typeface="Euclid Circular A" panose="020B0504000000000000" pitchFamily="34" charset="77"/>
                <a:cs typeface="Arial" panose="020B0604020202020204" pitchFamily="34" charset="0"/>
              </a:rPr>
              <a:t>Whistleblower</a:t>
            </a:r>
            <a:endParaRPr lang="en-US" sz="4400" b="1" i="1" dirty="0">
              <a:solidFill>
                <a:schemeClr val="accent2"/>
              </a:solidFill>
              <a:latin typeface="Arial" panose="020B0604020202020204" pitchFamily="34" charset="0"/>
              <a:ea typeface="Euclid Circular A" panose="020B0504000000000000" pitchFamily="34" charset="77"/>
              <a:cs typeface="Arial" panose="020B0604020202020204" pitchFamily="34" charset="0"/>
            </a:endParaRPr>
          </a:p>
        </p:txBody>
      </p:sp>
      <p:sp>
        <p:nvSpPr>
          <p:cNvPr id="7" name="Oval 6">
            <a:extLst>
              <a:ext uri="{FF2B5EF4-FFF2-40B4-BE49-F238E27FC236}">
                <a16:creationId xmlns:a16="http://schemas.microsoft.com/office/drawing/2014/main" id="{AD469706-73A1-A599-3C46-9022EBEF119F}"/>
              </a:ext>
            </a:extLst>
          </p:cNvPr>
          <p:cNvSpPr/>
          <p:nvPr/>
        </p:nvSpPr>
        <p:spPr>
          <a:xfrm>
            <a:off x="9538469" y="2930165"/>
            <a:ext cx="2628501" cy="2628501"/>
          </a:xfrm>
          <a:prstGeom prst="ellipse">
            <a:avLst/>
          </a:prstGeom>
          <a:noFill/>
          <a:ln w="5080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Freeform 9">
            <a:extLst>
              <a:ext uri="{FF2B5EF4-FFF2-40B4-BE49-F238E27FC236}">
                <a16:creationId xmlns:a16="http://schemas.microsoft.com/office/drawing/2014/main" id="{B2FE0472-FD64-F525-B3C5-7230DDA67622}"/>
              </a:ext>
            </a:extLst>
          </p:cNvPr>
          <p:cNvSpPr/>
          <p:nvPr/>
        </p:nvSpPr>
        <p:spPr>
          <a:xfrm>
            <a:off x="8283251" y="-21914"/>
            <a:ext cx="3920323" cy="3964114"/>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1">
              <a:alpha val="401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Freeform 10">
            <a:extLst>
              <a:ext uri="{FF2B5EF4-FFF2-40B4-BE49-F238E27FC236}">
                <a16:creationId xmlns:a16="http://schemas.microsoft.com/office/drawing/2014/main" id="{E204380B-3613-F2AB-1464-CC021146CD97}"/>
              </a:ext>
            </a:extLst>
          </p:cNvPr>
          <p:cNvSpPr/>
          <p:nvPr/>
        </p:nvSpPr>
        <p:spPr>
          <a:xfrm>
            <a:off x="10328292" y="-17791"/>
            <a:ext cx="1875283" cy="1809208"/>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Freeform 11">
            <a:extLst>
              <a:ext uri="{FF2B5EF4-FFF2-40B4-BE49-F238E27FC236}">
                <a16:creationId xmlns:a16="http://schemas.microsoft.com/office/drawing/2014/main" id="{1DE055FF-CFFC-3833-A9E0-9BCE8092B4DE}"/>
              </a:ext>
            </a:extLst>
          </p:cNvPr>
          <p:cNvSpPr/>
          <p:nvPr/>
        </p:nvSpPr>
        <p:spPr>
          <a:xfrm rot="5400000">
            <a:off x="8458169" y="3101106"/>
            <a:ext cx="3844081" cy="3708636"/>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3" name="Picture 12" descr="Icon&#10;&#10;Description automatically generated">
            <a:extLst>
              <a:ext uri="{FF2B5EF4-FFF2-40B4-BE49-F238E27FC236}">
                <a16:creationId xmlns:a16="http://schemas.microsoft.com/office/drawing/2014/main" id="{757CA456-15C5-0126-6054-7F9AAF88E12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3354264">
            <a:off x="9468691" y="3385163"/>
            <a:ext cx="2867202" cy="1929520"/>
          </a:xfrm>
          <a:prstGeom prst="rect">
            <a:avLst/>
          </a:prstGeom>
        </p:spPr>
      </p:pic>
      <p:pic>
        <p:nvPicPr>
          <p:cNvPr id="14" name="Picture 4" descr="Marker Inc. groundbreaking ceremony group photo">
            <a:extLst>
              <a:ext uri="{FF2B5EF4-FFF2-40B4-BE49-F238E27FC236}">
                <a16:creationId xmlns:a16="http://schemas.microsoft.com/office/drawing/2014/main" id="{53CCADBD-E24F-7341-2F3A-CF83D593C73F}"/>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8230063" y="4089917"/>
            <a:ext cx="2272211" cy="2275627"/>
          </a:xfrm>
          <a:prstGeom prst="ellipse">
            <a:avLst/>
          </a:prstGeom>
          <a:noFill/>
          <a:extLst>
            <a:ext uri="{909E8E84-426E-40DD-AFC4-6F175D3DCCD1}">
              <a14:hiddenFill xmlns:a14="http://schemas.microsoft.com/office/drawing/2010/main">
                <a:solidFill>
                  <a:srgbClr val="FFFFFF"/>
                </a:solidFill>
              </a14:hiddenFill>
            </a:ext>
          </a:extLst>
        </p:spPr>
      </p:pic>
      <p:pic>
        <p:nvPicPr>
          <p:cNvPr id="15" name="Picture 14" descr="A person holding a light in their hand&#10;&#10;Description automatically generated">
            <a:extLst>
              <a:ext uri="{FF2B5EF4-FFF2-40B4-BE49-F238E27FC236}">
                <a16:creationId xmlns:a16="http://schemas.microsoft.com/office/drawing/2014/main" id="{792BD89C-07B9-3539-F1E0-B86B3F0A8B1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0062841" y="3434806"/>
            <a:ext cx="1609535" cy="1609344"/>
          </a:xfrm>
          <a:prstGeom prst="ellipse">
            <a:avLst/>
          </a:prstGeom>
        </p:spPr>
      </p:pic>
      <p:pic>
        <p:nvPicPr>
          <p:cNvPr id="16" name="Picture 15" descr="A man driving a forklift in a wherehouse">
            <a:extLst>
              <a:ext uri="{FF2B5EF4-FFF2-40B4-BE49-F238E27FC236}">
                <a16:creationId xmlns:a16="http://schemas.microsoft.com/office/drawing/2014/main" id="{D1186A3A-7F9E-347E-1146-320FD9BD5360}"/>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0062841" y="3434806"/>
            <a:ext cx="1609344" cy="1609344"/>
          </a:xfrm>
          <a:prstGeom prst="ellipse">
            <a:avLst/>
          </a:prstGeom>
          <a:noFill/>
          <a:ln w="127000">
            <a:noFill/>
          </a:ln>
          <a:extLst>
            <a:ext uri="{909E8E84-426E-40DD-AFC4-6F175D3DCCD1}">
              <a14:hiddenFill xmlns:a14="http://schemas.microsoft.com/office/drawing/2010/main">
                <a:solidFill>
                  <a:srgbClr val="FFFFFF"/>
                </a:solidFill>
              </a14:hiddenFill>
            </a:ext>
          </a:extLst>
        </p:spPr>
      </p:pic>
      <p:pic>
        <p:nvPicPr>
          <p:cNvPr id="17" name="Picture 2" descr="Youngstown skyline hero image">
            <a:extLst>
              <a:ext uri="{FF2B5EF4-FFF2-40B4-BE49-F238E27FC236}">
                <a16:creationId xmlns:a16="http://schemas.microsoft.com/office/drawing/2014/main" id="{257214F2-A81B-0981-976F-70105ECA20D9}"/>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8645366" y="577452"/>
            <a:ext cx="2538021" cy="2540631"/>
          </a:xfrm>
          <a:prstGeom prst="ellipse">
            <a:avLst/>
          </a:prstGeom>
          <a:noFill/>
          <a:ln w="127000">
            <a:solidFill>
              <a:schemeClr val="accent4"/>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22831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8F43-C1A9-4357-8039-BD4DB3015F6A}"/>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Raising Concerns</a:t>
            </a:r>
          </a:p>
        </p:txBody>
      </p:sp>
      <p:sp>
        <p:nvSpPr>
          <p:cNvPr id="9" name="Slide Number Placeholder 3">
            <a:extLst>
              <a:ext uri="{FF2B5EF4-FFF2-40B4-BE49-F238E27FC236}">
                <a16:creationId xmlns:a16="http://schemas.microsoft.com/office/drawing/2014/main" id="{BF7897E0-49DA-7395-F002-084668A042A9}"/>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22</a:t>
            </a:fld>
            <a:endParaRPr lang="en-US" b="1" dirty="0">
              <a:solidFill>
                <a:schemeClr val="tx2"/>
              </a:solidFill>
            </a:endParaRPr>
          </a:p>
        </p:txBody>
      </p:sp>
      <p:sp>
        <p:nvSpPr>
          <p:cNvPr id="10" name="TextBox 9"/>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WHISTLEBLOWER POLICY</a:t>
            </a:r>
          </a:p>
        </p:txBody>
      </p:sp>
      <p:sp>
        <p:nvSpPr>
          <p:cNvPr id="11" name="Rounded Rectangle 10"/>
          <p:cNvSpPr/>
          <p:nvPr/>
        </p:nvSpPr>
        <p:spPr>
          <a:xfrm>
            <a:off x="502920" y="1444752"/>
            <a:ext cx="3544824" cy="2121408"/>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TextBox 11"/>
          <p:cNvSpPr txBox="1"/>
          <p:nvPr/>
        </p:nvSpPr>
        <p:spPr>
          <a:xfrm>
            <a:off x="740664" y="1664208"/>
            <a:ext cx="3069336" cy="1645919"/>
          </a:xfrm>
          <a:prstGeom prst="rect">
            <a:avLst/>
          </a:prstGeom>
          <a:noFill/>
        </p:spPr>
        <p:txBody>
          <a:bodyPr wrap="square" lIns="0" tIns="0" rIns="0" bIns="0" anchor="t">
            <a:spAutoFit/>
          </a:bodyPr>
          <a:lstStyle/>
          <a:p>
            <a:pPr>
              <a:spcAft>
                <a:spcPts val="600"/>
              </a:spcAft>
            </a:pPr>
            <a:r>
              <a:rPr sz="1700" b="1" i="0" dirty="0">
                <a:solidFill>
                  <a:srgbClr val="003057"/>
                </a:solidFill>
                <a:latin typeface="Arial"/>
              </a:rPr>
              <a:t>Purpose</a:t>
            </a:r>
          </a:p>
          <a:p>
            <a:pPr marL="182880" indent="-182880">
              <a:spcAft>
                <a:spcPts val="400"/>
              </a:spcAft>
              <a:buClr>
                <a:srgbClr val="00A3DF"/>
              </a:buClr>
              <a:buSzPct val="100000"/>
              <a:buFont typeface="Arial" panose="020B0604020202020204" pitchFamily="34" charset="0"/>
              <a:buChar char="▪"/>
            </a:pPr>
            <a:r>
              <a:rPr sz="1300" b="0" i="0" dirty="0">
                <a:solidFill>
                  <a:srgbClr val="003057"/>
                </a:solidFill>
                <a:latin typeface="Arial"/>
              </a:rPr>
              <a:t>Encourage employees to raise concerns.</a:t>
            </a:r>
          </a:p>
        </p:txBody>
      </p:sp>
      <p:sp>
        <p:nvSpPr>
          <p:cNvPr id="13" name="Rounded Rectangle 12"/>
          <p:cNvSpPr/>
          <p:nvPr/>
        </p:nvSpPr>
        <p:spPr>
          <a:xfrm>
            <a:off x="4322064" y="1444752"/>
            <a:ext cx="3544824" cy="2121408"/>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4" name="TextBox 13"/>
          <p:cNvSpPr txBox="1"/>
          <p:nvPr/>
        </p:nvSpPr>
        <p:spPr>
          <a:xfrm>
            <a:off x="4559808" y="1664208"/>
            <a:ext cx="3069336" cy="1645919"/>
          </a:xfrm>
          <a:prstGeom prst="rect">
            <a:avLst/>
          </a:prstGeom>
          <a:noFill/>
        </p:spPr>
        <p:txBody>
          <a:bodyPr wrap="square" lIns="0" tIns="0" rIns="0" bIns="0" anchor="t">
            <a:spAutoFit/>
          </a:bodyPr>
          <a:lstStyle/>
          <a:p>
            <a:pPr>
              <a:spcAft>
                <a:spcPts val="600"/>
              </a:spcAft>
            </a:pPr>
            <a:r>
              <a:rPr sz="1700" b="1" i="0" dirty="0">
                <a:solidFill>
                  <a:srgbClr val="003057"/>
                </a:solidFill>
                <a:latin typeface="Arial"/>
              </a:rPr>
              <a:t>Expectation</a:t>
            </a:r>
          </a:p>
          <a:p>
            <a:pPr marL="182880" indent="-182880">
              <a:spcAft>
                <a:spcPts val="400"/>
              </a:spcAft>
              <a:buClr>
                <a:srgbClr val="00A3DF"/>
              </a:buClr>
              <a:buSzPct val="100000"/>
              <a:buFont typeface="Arial" panose="020B0604020202020204" pitchFamily="34" charset="0"/>
              <a:buChar char="▪"/>
            </a:pPr>
            <a:r>
              <a:rPr sz="1300" b="0" i="0" dirty="0">
                <a:solidFill>
                  <a:srgbClr val="003057"/>
                </a:solidFill>
                <a:latin typeface="Arial"/>
              </a:rPr>
              <a:t>All directors, officers, and employees are responsible for reporting policy and legal violations.</a:t>
            </a:r>
          </a:p>
          <a:p>
            <a:pPr marL="182880" indent="-182880">
              <a:spcAft>
                <a:spcPts val="400"/>
              </a:spcAft>
              <a:buClr>
                <a:srgbClr val="00A3DF"/>
              </a:buClr>
              <a:buSzPct val="100000"/>
              <a:buFont typeface="Arial" panose="020B0604020202020204" pitchFamily="34" charset="0"/>
              <a:buChar char="▪"/>
            </a:pPr>
            <a:r>
              <a:rPr sz="1300" b="0" i="0" dirty="0">
                <a:solidFill>
                  <a:srgbClr val="003057"/>
                </a:solidFill>
                <a:latin typeface="Arial"/>
              </a:rPr>
              <a:t>Reporting is required for managers.</a:t>
            </a:r>
          </a:p>
        </p:txBody>
      </p:sp>
      <p:sp>
        <p:nvSpPr>
          <p:cNvPr id="15" name="Rounded Rectangle 14"/>
          <p:cNvSpPr/>
          <p:nvPr/>
        </p:nvSpPr>
        <p:spPr>
          <a:xfrm>
            <a:off x="8141208" y="1444752"/>
            <a:ext cx="3544824" cy="2121408"/>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6" name="TextBox 15"/>
          <p:cNvSpPr txBox="1"/>
          <p:nvPr/>
        </p:nvSpPr>
        <p:spPr>
          <a:xfrm>
            <a:off x="8378952" y="1664208"/>
            <a:ext cx="3069336" cy="1645919"/>
          </a:xfrm>
          <a:prstGeom prst="rect">
            <a:avLst/>
          </a:prstGeom>
          <a:noFill/>
        </p:spPr>
        <p:txBody>
          <a:bodyPr wrap="square" lIns="0" tIns="0" rIns="0" bIns="0" anchor="t">
            <a:spAutoFit/>
          </a:bodyPr>
          <a:lstStyle/>
          <a:p>
            <a:pPr>
              <a:spcAft>
                <a:spcPts val="600"/>
              </a:spcAft>
            </a:pPr>
            <a:r>
              <a:rPr sz="1700" b="1" i="0" dirty="0">
                <a:solidFill>
                  <a:srgbClr val="003057"/>
                </a:solidFill>
                <a:latin typeface="Arial"/>
              </a:rPr>
              <a:t>Retaliation</a:t>
            </a:r>
          </a:p>
          <a:p>
            <a:pPr marL="182880" indent="-182880">
              <a:spcAft>
                <a:spcPts val="400"/>
              </a:spcAft>
              <a:buClr>
                <a:srgbClr val="00A3DF"/>
              </a:buClr>
              <a:buSzPct val="100000"/>
              <a:buFont typeface="Arial" panose="020B0604020202020204" pitchFamily="34" charset="0"/>
              <a:buChar char="▪"/>
            </a:pPr>
            <a:r>
              <a:rPr sz="1300" b="0" i="0" dirty="0">
                <a:solidFill>
                  <a:srgbClr val="003057"/>
                </a:solidFill>
                <a:latin typeface="Arial"/>
              </a:rPr>
              <a:t>No harassment, retaliation, or adverse consequences for reporting.</a:t>
            </a:r>
          </a:p>
        </p:txBody>
      </p:sp>
      <p:sp>
        <p:nvSpPr>
          <p:cNvPr id="17" name="Rounded Rectangle 16"/>
          <p:cNvSpPr/>
          <p:nvPr/>
        </p:nvSpPr>
        <p:spPr>
          <a:xfrm>
            <a:off x="502920" y="3822191"/>
            <a:ext cx="3544824" cy="2121408"/>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8" name="TextBox 17"/>
          <p:cNvSpPr txBox="1"/>
          <p:nvPr/>
        </p:nvSpPr>
        <p:spPr>
          <a:xfrm>
            <a:off x="740664" y="4041648"/>
            <a:ext cx="3069336" cy="1645919"/>
          </a:xfrm>
          <a:prstGeom prst="rect">
            <a:avLst/>
          </a:prstGeom>
          <a:noFill/>
        </p:spPr>
        <p:txBody>
          <a:bodyPr wrap="square" lIns="0" tIns="0" rIns="0" bIns="0" anchor="t">
            <a:spAutoFit/>
          </a:bodyPr>
          <a:lstStyle/>
          <a:p>
            <a:pPr>
              <a:spcAft>
                <a:spcPts val="600"/>
              </a:spcAft>
            </a:pPr>
            <a:r>
              <a:rPr sz="1700" b="1" i="0" dirty="0">
                <a:solidFill>
                  <a:srgbClr val="003057"/>
                </a:solidFill>
                <a:latin typeface="Arial"/>
              </a:rPr>
              <a:t>Good faith</a:t>
            </a:r>
          </a:p>
          <a:p>
            <a:pPr marL="182880" indent="-182880">
              <a:spcAft>
                <a:spcPts val="400"/>
              </a:spcAft>
              <a:buClr>
                <a:srgbClr val="00A3DF"/>
              </a:buClr>
              <a:buSzPct val="100000"/>
              <a:buFont typeface="Arial" panose="020B0604020202020204" pitchFamily="34" charset="0"/>
              <a:buChar char="▪"/>
            </a:pPr>
            <a:r>
              <a:rPr sz="1300" b="0" i="0" dirty="0">
                <a:solidFill>
                  <a:srgbClr val="003057"/>
                </a:solidFill>
                <a:latin typeface="Arial"/>
              </a:rPr>
              <a:t>Good-faith reports are protected.</a:t>
            </a:r>
          </a:p>
          <a:p>
            <a:pPr marL="182880" indent="-182880">
              <a:spcAft>
                <a:spcPts val="400"/>
              </a:spcAft>
              <a:buClr>
                <a:srgbClr val="00A3DF"/>
              </a:buClr>
              <a:buSzPct val="100000"/>
              <a:buFont typeface="Arial" panose="020B0604020202020204" pitchFamily="34" charset="0"/>
              <a:buChar char="▪"/>
            </a:pPr>
            <a:r>
              <a:rPr sz="1300" b="0" i="0" dirty="0">
                <a:solidFill>
                  <a:srgbClr val="003057"/>
                </a:solidFill>
                <a:latin typeface="Arial"/>
              </a:rPr>
              <a:t>Malicious or knowingly false allegations are not.</a:t>
            </a:r>
          </a:p>
        </p:txBody>
      </p:sp>
      <p:sp>
        <p:nvSpPr>
          <p:cNvPr id="19" name="Rounded Rectangle 18"/>
          <p:cNvSpPr/>
          <p:nvPr/>
        </p:nvSpPr>
        <p:spPr>
          <a:xfrm>
            <a:off x="4322064" y="3822191"/>
            <a:ext cx="3544824" cy="2121408"/>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0" name="TextBox 19"/>
          <p:cNvSpPr txBox="1"/>
          <p:nvPr/>
        </p:nvSpPr>
        <p:spPr>
          <a:xfrm>
            <a:off x="4559808" y="4041648"/>
            <a:ext cx="3069336" cy="1645919"/>
          </a:xfrm>
          <a:prstGeom prst="rect">
            <a:avLst/>
          </a:prstGeom>
          <a:noFill/>
        </p:spPr>
        <p:txBody>
          <a:bodyPr wrap="square" lIns="0" tIns="0" rIns="0" bIns="0" anchor="t">
            <a:spAutoFit/>
          </a:bodyPr>
          <a:lstStyle/>
          <a:p>
            <a:pPr>
              <a:spcAft>
                <a:spcPts val="600"/>
              </a:spcAft>
            </a:pPr>
            <a:r>
              <a:rPr sz="1700" b="1" i="0" dirty="0">
                <a:solidFill>
                  <a:srgbClr val="003057"/>
                </a:solidFill>
                <a:latin typeface="Arial"/>
              </a:rPr>
              <a:t>Open door</a:t>
            </a:r>
          </a:p>
          <a:p>
            <a:pPr marL="182880" indent="-182880">
              <a:spcAft>
                <a:spcPts val="400"/>
              </a:spcAft>
              <a:buClr>
                <a:srgbClr val="00A3DF"/>
              </a:buClr>
              <a:buSzPct val="100000"/>
              <a:buFont typeface="Arial" panose="020B0604020202020204" pitchFamily="34" charset="0"/>
              <a:buChar char="▪"/>
            </a:pPr>
            <a:r>
              <a:rPr sz="1300" b="0" i="0" dirty="0">
                <a:solidFill>
                  <a:srgbClr val="003057"/>
                </a:solidFill>
                <a:latin typeface="Arial"/>
              </a:rPr>
              <a:t>Your manager</a:t>
            </a:r>
          </a:p>
          <a:p>
            <a:pPr marL="182880" indent="-182880">
              <a:spcAft>
                <a:spcPts val="400"/>
              </a:spcAft>
              <a:buClr>
                <a:srgbClr val="00A3DF"/>
              </a:buClr>
              <a:buSzPct val="100000"/>
              <a:buFont typeface="Arial" panose="020B0604020202020204" pitchFamily="34" charset="0"/>
              <a:buChar char="▪"/>
            </a:pPr>
            <a:r>
              <a:rPr sz="1300" b="0" i="0" dirty="0">
                <a:solidFill>
                  <a:srgbClr val="003057"/>
                </a:solidFill>
                <a:latin typeface="Arial"/>
              </a:rPr>
              <a:t>Managing Director, Enterprise Risk</a:t>
            </a:r>
          </a:p>
          <a:p>
            <a:pPr marL="182880" indent="-182880">
              <a:spcAft>
                <a:spcPts val="400"/>
              </a:spcAft>
              <a:buClr>
                <a:srgbClr val="00A3DF"/>
              </a:buClr>
              <a:buSzPct val="100000"/>
              <a:buFont typeface="Arial" panose="020B0604020202020204" pitchFamily="34" charset="0"/>
              <a:buChar char="▪"/>
            </a:pPr>
            <a:r>
              <a:rPr sz="1300" b="0" i="0" dirty="0">
                <a:solidFill>
                  <a:srgbClr val="003057"/>
                </a:solidFill>
                <a:latin typeface="Arial"/>
              </a:rPr>
              <a:t>Vice President, Human Resources, IT and Admin</a:t>
            </a:r>
          </a:p>
          <a:p>
            <a:pPr marL="182880" indent="-182880">
              <a:spcAft>
                <a:spcPts val="400"/>
              </a:spcAft>
              <a:buClr>
                <a:srgbClr val="00A3DF"/>
              </a:buClr>
              <a:buSzPct val="100000"/>
              <a:buFont typeface="Arial" panose="020B0604020202020204" pitchFamily="34" charset="0"/>
              <a:buChar char="▪"/>
            </a:pPr>
            <a:r>
              <a:rPr sz="1300" b="0" i="0" dirty="0">
                <a:solidFill>
                  <a:srgbClr val="003057"/>
                </a:solidFill>
                <a:latin typeface="Arial"/>
              </a:rPr>
              <a:t>General Counsel, Corporate Secretary</a:t>
            </a:r>
          </a:p>
          <a:p>
            <a:pPr marL="182880" indent="-182880">
              <a:spcAft>
                <a:spcPts val="400"/>
              </a:spcAft>
              <a:buClr>
                <a:srgbClr val="00A3DF"/>
              </a:buClr>
              <a:buSzPct val="100000"/>
              <a:buFont typeface="Arial" panose="020B0604020202020204" pitchFamily="34" charset="0"/>
              <a:buChar char="▪"/>
            </a:pPr>
            <a:r>
              <a:rPr sz="1300" b="0" i="0" dirty="0">
                <a:solidFill>
                  <a:srgbClr val="003057"/>
                </a:solidFill>
                <a:latin typeface="Arial"/>
              </a:rPr>
              <a:t>JobsOhio’s Hotline</a:t>
            </a:r>
          </a:p>
        </p:txBody>
      </p:sp>
      <p:sp>
        <p:nvSpPr>
          <p:cNvPr id="21" name="Rounded Rectangle 20"/>
          <p:cNvSpPr/>
          <p:nvPr/>
        </p:nvSpPr>
        <p:spPr>
          <a:xfrm>
            <a:off x="8141208" y="3822191"/>
            <a:ext cx="3544824" cy="2121408"/>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2" name="TextBox 21"/>
          <p:cNvSpPr txBox="1"/>
          <p:nvPr/>
        </p:nvSpPr>
        <p:spPr>
          <a:xfrm>
            <a:off x="8378952" y="4041648"/>
            <a:ext cx="3069336" cy="1645919"/>
          </a:xfrm>
          <a:prstGeom prst="rect">
            <a:avLst/>
          </a:prstGeom>
          <a:noFill/>
        </p:spPr>
        <p:txBody>
          <a:bodyPr wrap="square" lIns="0" tIns="0" rIns="0" bIns="0" anchor="t">
            <a:spAutoFit/>
          </a:bodyPr>
          <a:lstStyle/>
          <a:p>
            <a:pPr>
              <a:spcAft>
                <a:spcPts val="600"/>
              </a:spcAft>
            </a:pPr>
            <a:r>
              <a:rPr sz="1700" b="1" i="0" dirty="0">
                <a:solidFill>
                  <a:srgbClr val="003057"/>
                </a:solidFill>
                <a:latin typeface="Arial"/>
              </a:rPr>
              <a:t>Confidentiality</a:t>
            </a:r>
          </a:p>
          <a:p>
            <a:pPr marL="182880" indent="-182880">
              <a:spcAft>
                <a:spcPts val="400"/>
              </a:spcAft>
              <a:buClr>
                <a:srgbClr val="00A3DF"/>
              </a:buClr>
              <a:buSzPct val="100000"/>
              <a:buFont typeface="Arial" panose="020B0604020202020204" pitchFamily="34" charset="0"/>
              <a:buChar char="▪"/>
            </a:pPr>
            <a:r>
              <a:rPr sz="1300" b="0" i="0" dirty="0">
                <a:solidFill>
                  <a:srgbClr val="003057"/>
                </a:solidFill>
                <a:latin typeface="Arial"/>
              </a:rPr>
              <a:t>Maintained to the extent possible.</a:t>
            </a:r>
          </a:p>
          <a:p>
            <a:pPr marL="182880" indent="-182880">
              <a:spcAft>
                <a:spcPts val="400"/>
              </a:spcAft>
              <a:buClr>
                <a:srgbClr val="00A3DF"/>
              </a:buClr>
              <a:buSzPct val="100000"/>
              <a:buFont typeface="Arial" panose="020B0604020202020204" pitchFamily="34" charset="0"/>
              <a:buChar char="▪"/>
            </a:pPr>
            <a:r>
              <a:rPr sz="1300" b="0" i="0" dirty="0">
                <a:solidFill>
                  <a:srgbClr val="003057"/>
                </a:solidFill>
                <a:latin typeface="Arial"/>
              </a:rPr>
              <a:t>Investigations are handled by highly skilled, professionally trained corporate investigators.</a:t>
            </a:r>
          </a:p>
        </p:txBody>
      </p:sp>
    </p:spTree>
    <p:extLst>
      <p:ext uri="{BB962C8B-B14F-4D97-AF65-F5344CB8AC3E}">
        <p14:creationId xmlns:p14="http://schemas.microsoft.com/office/powerpoint/2010/main" val="32395538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67E24A67-C0C2-653F-6068-8641B17B153C}"/>
              </a:ext>
            </a:extLst>
          </p:cNvPr>
          <p:cNvSpPr txBox="1">
            <a:spLocks noGrp="1"/>
          </p:cNvSpPr>
          <p:nvPr>
            <p:ph type="title"/>
          </p:nvPr>
        </p:nvSpPr>
        <p:spPr>
          <a:xfrm>
            <a:off x="519624" y="2066778"/>
            <a:ext cx="10565961" cy="136802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5600" b="1" dirty="0">
                <a:solidFill>
                  <a:schemeClr val="accent2"/>
                </a:solidFill>
                <a:latin typeface="Arial" panose="020B0604020202020204" pitchFamily="34" charset="0"/>
                <a:ea typeface="Euclid Circular A" panose="020B0504000000000000" pitchFamily="34" charset="77"/>
                <a:cs typeface="Arial" panose="020B0604020202020204" pitchFamily="34" charset="0"/>
              </a:rPr>
              <a:t>Two Project </a:t>
            </a:r>
            <a:br>
              <a:rPr lang="en-US" sz="5600" b="1" dirty="0">
                <a:solidFill>
                  <a:schemeClr val="accent2"/>
                </a:solidFill>
                <a:latin typeface="Arial" panose="020B0604020202020204" pitchFamily="34" charset="0"/>
                <a:ea typeface="Euclid Circular A" panose="020B0504000000000000" pitchFamily="34" charset="77"/>
                <a:cs typeface="Arial" panose="020B0604020202020204" pitchFamily="34" charset="0"/>
              </a:rPr>
            </a:br>
            <a:r>
              <a:rPr lang="en-US" sz="5600" b="1" dirty="0">
                <a:solidFill>
                  <a:schemeClr val="accent2"/>
                </a:solidFill>
                <a:latin typeface="Arial" panose="020B0604020202020204" pitchFamily="34" charset="0"/>
                <a:ea typeface="Euclid Circular A" panose="020B0504000000000000" pitchFamily="34" charset="77"/>
                <a:cs typeface="Arial" panose="020B0604020202020204" pitchFamily="34" charset="0"/>
              </a:rPr>
              <a:t>Confidentiality Topics </a:t>
            </a:r>
            <a:br>
              <a:rPr lang="en-US" sz="5600" b="1" dirty="0">
                <a:solidFill>
                  <a:schemeClr val="accent2"/>
                </a:solidFill>
                <a:latin typeface="Arial" panose="020B0604020202020204" pitchFamily="34" charset="0"/>
                <a:ea typeface="Euclid Circular A" panose="020B0504000000000000" pitchFamily="34" charset="77"/>
                <a:cs typeface="Arial" panose="020B0604020202020204" pitchFamily="34" charset="0"/>
              </a:rPr>
            </a:br>
            <a:endParaRPr lang="en-US" sz="4400" b="1" dirty="0">
              <a:solidFill>
                <a:schemeClr val="accent2"/>
              </a:solidFill>
              <a:latin typeface="Arial" panose="020B0604020202020204" pitchFamily="34" charset="0"/>
              <a:ea typeface="Euclid Circular A" panose="020B0504000000000000" pitchFamily="34" charset="77"/>
              <a:cs typeface="Arial" panose="020B0604020202020204" pitchFamily="34" charset="0"/>
            </a:endParaRPr>
          </a:p>
        </p:txBody>
      </p:sp>
      <p:sp>
        <p:nvSpPr>
          <p:cNvPr id="7" name="Oval 6">
            <a:extLst>
              <a:ext uri="{FF2B5EF4-FFF2-40B4-BE49-F238E27FC236}">
                <a16:creationId xmlns:a16="http://schemas.microsoft.com/office/drawing/2014/main" id="{AD469706-73A1-A599-3C46-9022EBEF119F}"/>
              </a:ext>
            </a:extLst>
          </p:cNvPr>
          <p:cNvSpPr/>
          <p:nvPr/>
        </p:nvSpPr>
        <p:spPr>
          <a:xfrm>
            <a:off x="9538469" y="2930165"/>
            <a:ext cx="2628501" cy="2628501"/>
          </a:xfrm>
          <a:prstGeom prst="ellipse">
            <a:avLst/>
          </a:prstGeom>
          <a:noFill/>
          <a:ln w="5080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Freeform 9">
            <a:extLst>
              <a:ext uri="{FF2B5EF4-FFF2-40B4-BE49-F238E27FC236}">
                <a16:creationId xmlns:a16="http://schemas.microsoft.com/office/drawing/2014/main" id="{B2FE0472-FD64-F525-B3C5-7230DDA67622}"/>
              </a:ext>
            </a:extLst>
          </p:cNvPr>
          <p:cNvSpPr/>
          <p:nvPr/>
        </p:nvSpPr>
        <p:spPr>
          <a:xfrm>
            <a:off x="8283251" y="-21914"/>
            <a:ext cx="3920323" cy="3964114"/>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1">
              <a:alpha val="401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Freeform 10">
            <a:extLst>
              <a:ext uri="{FF2B5EF4-FFF2-40B4-BE49-F238E27FC236}">
                <a16:creationId xmlns:a16="http://schemas.microsoft.com/office/drawing/2014/main" id="{E204380B-3613-F2AB-1464-CC021146CD97}"/>
              </a:ext>
            </a:extLst>
          </p:cNvPr>
          <p:cNvSpPr/>
          <p:nvPr/>
        </p:nvSpPr>
        <p:spPr>
          <a:xfrm>
            <a:off x="10328292" y="-17791"/>
            <a:ext cx="1875283" cy="1809208"/>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Freeform 11">
            <a:extLst>
              <a:ext uri="{FF2B5EF4-FFF2-40B4-BE49-F238E27FC236}">
                <a16:creationId xmlns:a16="http://schemas.microsoft.com/office/drawing/2014/main" id="{1DE055FF-CFFC-3833-A9E0-9BCE8092B4DE}"/>
              </a:ext>
            </a:extLst>
          </p:cNvPr>
          <p:cNvSpPr/>
          <p:nvPr/>
        </p:nvSpPr>
        <p:spPr>
          <a:xfrm rot="5400000">
            <a:off x="8458169" y="3101106"/>
            <a:ext cx="3844081" cy="3708636"/>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3" name="Picture 12" descr="Icon&#10;&#10;Description automatically generated">
            <a:extLst>
              <a:ext uri="{FF2B5EF4-FFF2-40B4-BE49-F238E27FC236}">
                <a16:creationId xmlns:a16="http://schemas.microsoft.com/office/drawing/2014/main" id="{757CA456-15C5-0126-6054-7F9AAF88E12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3354264">
            <a:off x="9468691" y="3385163"/>
            <a:ext cx="2867202" cy="1929520"/>
          </a:xfrm>
          <a:prstGeom prst="rect">
            <a:avLst/>
          </a:prstGeom>
        </p:spPr>
      </p:pic>
      <p:pic>
        <p:nvPicPr>
          <p:cNvPr id="14" name="Picture 4" descr="Marker Inc. groundbreaking ceremony group photo">
            <a:extLst>
              <a:ext uri="{FF2B5EF4-FFF2-40B4-BE49-F238E27FC236}">
                <a16:creationId xmlns:a16="http://schemas.microsoft.com/office/drawing/2014/main" id="{53CCADBD-E24F-7341-2F3A-CF83D593C73F}"/>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8230063" y="4089917"/>
            <a:ext cx="2272211" cy="2275627"/>
          </a:xfrm>
          <a:prstGeom prst="ellipse">
            <a:avLst/>
          </a:prstGeom>
          <a:noFill/>
          <a:extLst>
            <a:ext uri="{909E8E84-426E-40DD-AFC4-6F175D3DCCD1}">
              <a14:hiddenFill xmlns:a14="http://schemas.microsoft.com/office/drawing/2010/main">
                <a:solidFill>
                  <a:srgbClr val="FFFFFF"/>
                </a:solidFill>
              </a14:hiddenFill>
            </a:ext>
          </a:extLst>
        </p:spPr>
      </p:pic>
      <p:pic>
        <p:nvPicPr>
          <p:cNvPr id="15" name="Picture 14" descr="A person holding a light in their hand&#10;&#10;Description automatically generated">
            <a:extLst>
              <a:ext uri="{FF2B5EF4-FFF2-40B4-BE49-F238E27FC236}">
                <a16:creationId xmlns:a16="http://schemas.microsoft.com/office/drawing/2014/main" id="{792BD89C-07B9-3539-F1E0-B86B3F0A8B1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0062841" y="3434806"/>
            <a:ext cx="1609535" cy="1609344"/>
          </a:xfrm>
          <a:prstGeom prst="ellipse">
            <a:avLst/>
          </a:prstGeom>
        </p:spPr>
      </p:pic>
      <p:pic>
        <p:nvPicPr>
          <p:cNvPr id="16" name="Picture 15" descr="A man driving a forklift in a wherehouse">
            <a:extLst>
              <a:ext uri="{FF2B5EF4-FFF2-40B4-BE49-F238E27FC236}">
                <a16:creationId xmlns:a16="http://schemas.microsoft.com/office/drawing/2014/main" id="{D1186A3A-7F9E-347E-1146-320FD9BD5360}"/>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0062841" y="3434806"/>
            <a:ext cx="1609344" cy="1609344"/>
          </a:xfrm>
          <a:prstGeom prst="ellipse">
            <a:avLst/>
          </a:prstGeom>
          <a:noFill/>
          <a:ln w="127000">
            <a:noFill/>
          </a:ln>
          <a:extLst>
            <a:ext uri="{909E8E84-426E-40DD-AFC4-6F175D3DCCD1}">
              <a14:hiddenFill xmlns:a14="http://schemas.microsoft.com/office/drawing/2010/main">
                <a:solidFill>
                  <a:srgbClr val="FFFFFF"/>
                </a:solidFill>
              </a14:hiddenFill>
            </a:ext>
          </a:extLst>
        </p:spPr>
      </p:pic>
      <p:pic>
        <p:nvPicPr>
          <p:cNvPr id="17" name="Picture 2" descr="Youngstown skyline hero image">
            <a:extLst>
              <a:ext uri="{FF2B5EF4-FFF2-40B4-BE49-F238E27FC236}">
                <a16:creationId xmlns:a16="http://schemas.microsoft.com/office/drawing/2014/main" id="{257214F2-A81B-0981-976F-70105ECA20D9}"/>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8645366" y="577452"/>
            <a:ext cx="2538021" cy="2540631"/>
          </a:xfrm>
          <a:prstGeom prst="ellipse">
            <a:avLst/>
          </a:prstGeom>
          <a:noFill/>
          <a:ln w="127000">
            <a:solidFill>
              <a:schemeClr val="accent4"/>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96529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E8E843-2A60-FC96-B4FC-9C38BA69C58D}"/>
              </a:ext>
            </a:extLst>
          </p:cNvPr>
          <p:cNvSpPr>
            <a:spLocks noGrp="1"/>
          </p:cNvSpPr>
          <p:nvPr>
            <p:ph type="title"/>
          </p:nvPr>
        </p:nvSpPr>
        <p:spPr>
          <a:xfrm>
            <a:off x="457200" y="402336"/>
            <a:ext cx="11734800" cy="749808"/>
          </a:xfrm>
        </p:spPr>
        <p:txBody>
          <a:bodyPr wrap="square" anchor="ctr">
            <a:noAutofit/>
          </a:bodyPr>
          <a:lstStyle/>
          <a:p>
            <a:pPr algn="l"/>
            <a:r>
              <a:rPr sz="2700" b="1" i="0" dirty="0">
                <a:solidFill>
                  <a:srgbClr val="003057"/>
                </a:solidFill>
                <a:latin typeface="Arial"/>
              </a:rPr>
              <a:t>How JobsOhio Handles Project N</a:t>
            </a:r>
            <a:r>
              <a:rPr lang="en-US" sz="2700" b="1" i="0" dirty="0">
                <a:solidFill>
                  <a:srgbClr val="003057"/>
                </a:solidFill>
                <a:latin typeface="Arial"/>
              </a:rPr>
              <a:t>on-</a:t>
            </a:r>
            <a:r>
              <a:rPr sz="2700" b="1" i="0" dirty="0">
                <a:solidFill>
                  <a:srgbClr val="003057"/>
                </a:solidFill>
                <a:latin typeface="Arial"/>
              </a:rPr>
              <a:t>D</a:t>
            </a:r>
            <a:r>
              <a:rPr lang="en-US" sz="2700" b="1" i="0" dirty="0">
                <a:solidFill>
                  <a:srgbClr val="003057"/>
                </a:solidFill>
                <a:latin typeface="Arial"/>
              </a:rPr>
              <a:t>isclosure </a:t>
            </a:r>
            <a:r>
              <a:rPr sz="2700" b="1" i="0" dirty="0">
                <a:solidFill>
                  <a:srgbClr val="003057"/>
                </a:solidFill>
                <a:latin typeface="Arial"/>
              </a:rPr>
              <a:t>A</a:t>
            </a:r>
            <a:r>
              <a:rPr lang="en-US" sz="2700" b="1" i="0" dirty="0">
                <a:solidFill>
                  <a:srgbClr val="003057"/>
                </a:solidFill>
                <a:latin typeface="Arial"/>
              </a:rPr>
              <a:t>greement</a:t>
            </a:r>
            <a:r>
              <a:rPr sz="2700" b="1" i="0" dirty="0">
                <a:solidFill>
                  <a:srgbClr val="003057"/>
                </a:solidFill>
                <a:latin typeface="Arial"/>
              </a:rPr>
              <a:t>s</a:t>
            </a:r>
            <a:r>
              <a:rPr lang="en-US" sz="2700" b="1" i="0" dirty="0">
                <a:solidFill>
                  <a:srgbClr val="003057"/>
                </a:solidFill>
                <a:latin typeface="Arial"/>
              </a:rPr>
              <a:t> (“NDA”)</a:t>
            </a:r>
            <a:endParaRPr sz="2700" b="1" i="0" dirty="0">
              <a:solidFill>
                <a:srgbClr val="003057"/>
              </a:solidFill>
              <a:latin typeface="Arial"/>
            </a:endParaRPr>
          </a:p>
        </p:txBody>
      </p:sp>
      <p:sp>
        <p:nvSpPr>
          <p:cNvPr id="8" name="Slide Number Placeholder 3">
            <a:extLst>
              <a:ext uri="{FF2B5EF4-FFF2-40B4-BE49-F238E27FC236}">
                <a16:creationId xmlns:a16="http://schemas.microsoft.com/office/drawing/2014/main" id="{E4844645-5160-95B2-5FE8-7A6449BF74E0}"/>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24</a:t>
            </a:fld>
            <a:endParaRPr lang="en-US" sz="800" b="1" dirty="0"/>
          </a:p>
        </p:txBody>
      </p:sp>
      <p:sp>
        <p:nvSpPr>
          <p:cNvPr id="9" name="TextBox 8"/>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PROJECT CONFIDENTIALITY – NDAs</a:t>
            </a:r>
          </a:p>
        </p:txBody>
      </p:sp>
      <p:sp>
        <p:nvSpPr>
          <p:cNvPr id="10" name="Rounded Rectangle 9"/>
          <p:cNvSpPr/>
          <p:nvPr/>
        </p:nvSpPr>
        <p:spPr>
          <a:xfrm>
            <a:off x="502920" y="1444752"/>
            <a:ext cx="5440679" cy="210312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1" name="Oval 10"/>
          <p:cNvSpPr/>
          <p:nvPr/>
        </p:nvSpPr>
        <p:spPr>
          <a:xfrm>
            <a:off x="777240" y="1719072"/>
            <a:ext cx="402336" cy="402336"/>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1</a:t>
            </a:r>
          </a:p>
        </p:txBody>
      </p:sp>
      <p:sp>
        <p:nvSpPr>
          <p:cNvPr id="12" name="TextBox 11"/>
          <p:cNvSpPr txBox="1"/>
          <p:nvPr/>
        </p:nvSpPr>
        <p:spPr>
          <a:xfrm>
            <a:off x="777240" y="2313432"/>
            <a:ext cx="4892040" cy="1097280"/>
          </a:xfrm>
          <a:prstGeom prst="rect">
            <a:avLst/>
          </a:prstGeom>
          <a:noFill/>
        </p:spPr>
        <p:txBody>
          <a:bodyPr wrap="square" lIns="0" tIns="0" rIns="0" bIns="0" anchor="t">
            <a:spAutoFit/>
          </a:bodyPr>
          <a:lstStyle/>
          <a:p>
            <a:r>
              <a:rPr sz="1600" b="0" i="0" dirty="0">
                <a:solidFill>
                  <a:srgbClr val="003057"/>
                </a:solidFill>
                <a:latin typeface="Arial"/>
              </a:rPr>
              <a:t>JobsOhio does not require its customers to sign NDAs.</a:t>
            </a:r>
          </a:p>
        </p:txBody>
      </p:sp>
      <p:sp>
        <p:nvSpPr>
          <p:cNvPr id="13" name="Rounded Rectangle 12"/>
          <p:cNvSpPr/>
          <p:nvPr/>
        </p:nvSpPr>
        <p:spPr>
          <a:xfrm>
            <a:off x="6245351" y="1444752"/>
            <a:ext cx="5440679" cy="210312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4" name="Oval 13"/>
          <p:cNvSpPr/>
          <p:nvPr/>
        </p:nvSpPr>
        <p:spPr>
          <a:xfrm>
            <a:off x="6519671" y="1719072"/>
            <a:ext cx="402336" cy="402336"/>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2</a:t>
            </a:r>
          </a:p>
        </p:txBody>
      </p:sp>
      <p:sp>
        <p:nvSpPr>
          <p:cNvPr id="15" name="TextBox 14"/>
          <p:cNvSpPr txBox="1"/>
          <p:nvPr/>
        </p:nvSpPr>
        <p:spPr>
          <a:xfrm>
            <a:off x="6519671" y="2313432"/>
            <a:ext cx="4892040" cy="738664"/>
          </a:xfrm>
          <a:prstGeom prst="rect">
            <a:avLst/>
          </a:prstGeom>
          <a:noFill/>
        </p:spPr>
        <p:txBody>
          <a:bodyPr wrap="square" lIns="0" tIns="0" rIns="0" bIns="0" anchor="t">
            <a:spAutoFit/>
          </a:bodyPr>
          <a:lstStyle/>
          <a:p>
            <a:r>
              <a:rPr sz="1600" b="0" i="0" dirty="0">
                <a:solidFill>
                  <a:srgbClr val="003057"/>
                </a:solidFill>
                <a:latin typeface="Arial"/>
              </a:rPr>
              <a:t>The culture of JobsOhio and the </a:t>
            </a:r>
            <a:r>
              <a:rPr lang="en-US" sz="1600" dirty="0">
                <a:solidFill>
                  <a:srgbClr val="003057"/>
                </a:solidFill>
                <a:latin typeface="Arial"/>
              </a:rPr>
              <a:t>JobsOhio Network Partners</a:t>
            </a:r>
            <a:r>
              <a:rPr sz="1600" b="0" i="0" dirty="0">
                <a:solidFill>
                  <a:srgbClr val="003057"/>
                </a:solidFill>
                <a:latin typeface="Arial"/>
              </a:rPr>
              <a:t> requires us to maintain the confidentiality of all company records with or without an NDA.</a:t>
            </a:r>
          </a:p>
        </p:txBody>
      </p:sp>
      <p:sp>
        <p:nvSpPr>
          <p:cNvPr id="16" name="Rounded Rectangle 15"/>
          <p:cNvSpPr/>
          <p:nvPr/>
        </p:nvSpPr>
        <p:spPr>
          <a:xfrm>
            <a:off x="502920" y="3822191"/>
            <a:ext cx="5440679" cy="210312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7" name="Oval 16"/>
          <p:cNvSpPr/>
          <p:nvPr/>
        </p:nvSpPr>
        <p:spPr>
          <a:xfrm>
            <a:off x="777240" y="4096511"/>
            <a:ext cx="402336" cy="402336"/>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3</a:t>
            </a:r>
          </a:p>
        </p:txBody>
      </p:sp>
      <p:sp>
        <p:nvSpPr>
          <p:cNvPr id="18" name="TextBox 17"/>
          <p:cNvSpPr txBox="1"/>
          <p:nvPr/>
        </p:nvSpPr>
        <p:spPr>
          <a:xfrm>
            <a:off x="777240" y="4690872"/>
            <a:ext cx="4892040" cy="984885"/>
          </a:xfrm>
          <a:prstGeom prst="rect">
            <a:avLst/>
          </a:prstGeom>
          <a:noFill/>
        </p:spPr>
        <p:txBody>
          <a:bodyPr wrap="square" lIns="0" tIns="0" rIns="0" bIns="0" anchor="t">
            <a:spAutoFit/>
          </a:bodyPr>
          <a:lstStyle/>
          <a:p>
            <a:r>
              <a:rPr sz="1600" b="0" i="0" dirty="0">
                <a:solidFill>
                  <a:srgbClr val="003057"/>
                </a:solidFill>
                <a:latin typeface="Arial"/>
              </a:rPr>
              <a:t>If a company wants JobsOhio or the J</a:t>
            </a:r>
            <a:r>
              <a:rPr lang="en-US" sz="1600" b="0" i="0" dirty="0">
                <a:solidFill>
                  <a:srgbClr val="003057"/>
                </a:solidFill>
                <a:latin typeface="Arial"/>
              </a:rPr>
              <a:t>obsOhio Network Partners</a:t>
            </a:r>
            <a:r>
              <a:rPr sz="1600" b="0" i="0" dirty="0">
                <a:solidFill>
                  <a:srgbClr val="003057"/>
                </a:solidFill>
                <a:latin typeface="Arial"/>
              </a:rPr>
              <a:t> to sign an NDA relating to Project discussions, JobsOhio requires the company to sign its Standard Project NDA.</a:t>
            </a:r>
          </a:p>
        </p:txBody>
      </p:sp>
      <p:sp>
        <p:nvSpPr>
          <p:cNvPr id="19" name="Rounded Rectangle 18"/>
          <p:cNvSpPr/>
          <p:nvPr/>
        </p:nvSpPr>
        <p:spPr>
          <a:xfrm>
            <a:off x="6245351" y="3822191"/>
            <a:ext cx="5440679" cy="210312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0" name="Oval 19"/>
          <p:cNvSpPr/>
          <p:nvPr/>
        </p:nvSpPr>
        <p:spPr>
          <a:xfrm>
            <a:off x="6519671" y="4096511"/>
            <a:ext cx="402336" cy="402336"/>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4</a:t>
            </a:r>
          </a:p>
        </p:txBody>
      </p:sp>
      <p:sp>
        <p:nvSpPr>
          <p:cNvPr id="21" name="TextBox 20"/>
          <p:cNvSpPr txBox="1"/>
          <p:nvPr/>
        </p:nvSpPr>
        <p:spPr>
          <a:xfrm>
            <a:off x="6519671" y="4690872"/>
            <a:ext cx="4892040" cy="1097280"/>
          </a:xfrm>
          <a:prstGeom prst="rect">
            <a:avLst/>
          </a:prstGeom>
          <a:noFill/>
        </p:spPr>
        <p:txBody>
          <a:bodyPr wrap="square" lIns="0" tIns="0" rIns="0" bIns="0" anchor="t">
            <a:spAutoFit/>
          </a:bodyPr>
          <a:lstStyle/>
          <a:p>
            <a:r>
              <a:rPr sz="1600" b="0" i="0" dirty="0">
                <a:solidFill>
                  <a:srgbClr val="003057"/>
                </a:solidFill>
                <a:latin typeface="Arial"/>
              </a:rPr>
              <a:t>That NDA contains several necessary provisions unique to JobsOhio.</a:t>
            </a:r>
          </a:p>
        </p:txBody>
      </p:sp>
    </p:spTree>
    <p:extLst>
      <p:ext uri="{BB962C8B-B14F-4D97-AF65-F5344CB8AC3E}">
        <p14:creationId xmlns:p14="http://schemas.microsoft.com/office/powerpoint/2010/main" val="23898817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8E8E843-2A60-FC96-B4FC-9C38BA69C58D}"/>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NDA Accountability</a:t>
            </a:r>
          </a:p>
        </p:txBody>
      </p:sp>
      <p:sp>
        <p:nvSpPr>
          <p:cNvPr id="8" name="Slide Number Placeholder 3">
            <a:extLst>
              <a:ext uri="{FF2B5EF4-FFF2-40B4-BE49-F238E27FC236}">
                <a16:creationId xmlns:a16="http://schemas.microsoft.com/office/drawing/2014/main" id="{E4844645-5160-95B2-5FE8-7A6449BF74E0}"/>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25</a:t>
            </a:fld>
            <a:endParaRPr lang="en-US" sz="800" b="1" dirty="0"/>
          </a:p>
        </p:txBody>
      </p:sp>
      <p:sp>
        <p:nvSpPr>
          <p:cNvPr id="9" name="TextBox 8"/>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PROJECT CONFIDENTIALITY – NDAs</a:t>
            </a:r>
          </a:p>
        </p:txBody>
      </p:sp>
      <p:sp>
        <p:nvSpPr>
          <p:cNvPr id="10" name="Rounded Rectangle 9"/>
          <p:cNvSpPr/>
          <p:nvPr/>
        </p:nvSpPr>
        <p:spPr>
          <a:xfrm>
            <a:off x="502920" y="1554480"/>
            <a:ext cx="11183111" cy="160020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1" name="TextBox 10"/>
          <p:cNvSpPr txBox="1"/>
          <p:nvPr/>
        </p:nvSpPr>
        <p:spPr>
          <a:xfrm>
            <a:off x="822960" y="1856231"/>
            <a:ext cx="10543032" cy="553998"/>
          </a:xfrm>
          <a:prstGeom prst="rect">
            <a:avLst/>
          </a:prstGeom>
          <a:noFill/>
        </p:spPr>
        <p:txBody>
          <a:bodyPr wrap="square" lIns="0" tIns="0" rIns="0" bIns="0" anchor="t">
            <a:spAutoFit/>
          </a:bodyPr>
          <a:lstStyle/>
          <a:p>
            <a:pPr>
              <a:spcAft>
                <a:spcPts val="500"/>
              </a:spcAft>
            </a:pPr>
            <a:r>
              <a:rPr sz="1800" b="0" i="0" dirty="0">
                <a:solidFill>
                  <a:srgbClr val="003057"/>
                </a:solidFill>
                <a:latin typeface="Arial"/>
              </a:rPr>
              <a:t>Violating an NDA makes all parties</a:t>
            </a:r>
            <a:r>
              <a:rPr lang="en-US" sz="1800" b="0" i="0" dirty="0">
                <a:solidFill>
                  <a:srgbClr val="003057"/>
                </a:solidFill>
                <a:latin typeface="Arial"/>
              </a:rPr>
              <a:t>, </a:t>
            </a:r>
            <a:r>
              <a:rPr sz="1800" b="0" i="0" dirty="0">
                <a:solidFill>
                  <a:srgbClr val="003057"/>
                </a:solidFill>
                <a:latin typeface="Arial"/>
              </a:rPr>
              <a:t>companies and individuals</a:t>
            </a:r>
            <a:r>
              <a:rPr lang="en-US" sz="1800" b="0" i="0" dirty="0">
                <a:solidFill>
                  <a:srgbClr val="003057"/>
                </a:solidFill>
                <a:latin typeface="Arial"/>
              </a:rPr>
              <a:t>,</a:t>
            </a:r>
            <a:r>
              <a:rPr sz="1800" b="0" i="0" dirty="0">
                <a:solidFill>
                  <a:srgbClr val="003057"/>
                </a:solidFill>
                <a:latin typeface="Arial"/>
              </a:rPr>
              <a:t> susceptible to the consequences outlined in the contract.</a:t>
            </a:r>
          </a:p>
        </p:txBody>
      </p:sp>
      <p:sp>
        <p:nvSpPr>
          <p:cNvPr id="12" name="Rounded Rectangle 11"/>
          <p:cNvSpPr/>
          <p:nvPr/>
        </p:nvSpPr>
        <p:spPr>
          <a:xfrm>
            <a:off x="502920" y="3520440"/>
            <a:ext cx="11183111" cy="2103120"/>
          </a:xfrm>
          <a:prstGeom prst="roundRect">
            <a:avLst>
              <a:gd name="adj" fmla="val 8000"/>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3" name="TextBox 12"/>
          <p:cNvSpPr txBox="1"/>
          <p:nvPr/>
        </p:nvSpPr>
        <p:spPr>
          <a:xfrm>
            <a:off x="914400" y="4248833"/>
            <a:ext cx="10360151" cy="646331"/>
          </a:xfrm>
          <a:prstGeom prst="rect">
            <a:avLst/>
          </a:prstGeom>
          <a:noFill/>
        </p:spPr>
        <p:txBody>
          <a:bodyPr wrap="square" lIns="0" tIns="0" rIns="0" bIns="0" anchor="ctr">
            <a:spAutoFit/>
          </a:bodyPr>
          <a:lstStyle/>
          <a:p>
            <a:pPr algn="l"/>
            <a:r>
              <a:rPr lang="en-US" sz="2100" b="1" dirty="0">
                <a:solidFill>
                  <a:srgbClr val="FFFFFF"/>
                </a:solidFill>
                <a:latin typeface="Arial"/>
              </a:rPr>
              <a:t>V</a:t>
            </a:r>
            <a:r>
              <a:rPr sz="2100" b="1" i="0" dirty="0">
                <a:solidFill>
                  <a:srgbClr val="FFFFFF"/>
                </a:solidFill>
                <a:latin typeface="Arial"/>
              </a:rPr>
              <a:t>iolating an NDA presents an existential threat to </a:t>
            </a:r>
            <a:r>
              <a:rPr lang="en-US" sz="2100" b="1" dirty="0">
                <a:solidFill>
                  <a:srgbClr val="FFFFFF"/>
                </a:solidFill>
                <a:latin typeface="Arial"/>
              </a:rPr>
              <a:t>JobsOhio’s </a:t>
            </a:r>
            <a:r>
              <a:rPr sz="2100" b="1" i="0" dirty="0">
                <a:solidFill>
                  <a:srgbClr val="FFFFFF"/>
                </a:solidFill>
                <a:latin typeface="Arial"/>
              </a:rPr>
              <a:t>operating model and poses a real threat of irreparable harm to our reputation in the marketplace.</a:t>
            </a:r>
          </a:p>
        </p:txBody>
      </p:sp>
    </p:spTree>
    <p:extLst>
      <p:ext uri="{BB962C8B-B14F-4D97-AF65-F5344CB8AC3E}">
        <p14:creationId xmlns:p14="http://schemas.microsoft.com/office/powerpoint/2010/main" val="41105214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38F2F7-C839-3B50-84B7-FDFDC7FAC9F3}"/>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Regulation Fair Disclosure (Reg FD)</a:t>
            </a:r>
          </a:p>
        </p:txBody>
      </p:sp>
      <p:sp>
        <p:nvSpPr>
          <p:cNvPr id="8" name="Slide Number Placeholder 3">
            <a:extLst>
              <a:ext uri="{FF2B5EF4-FFF2-40B4-BE49-F238E27FC236}">
                <a16:creationId xmlns:a16="http://schemas.microsoft.com/office/drawing/2014/main" id="{E4844645-5160-95B2-5FE8-7A6449BF74E0}"/>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26</a:t>
            </a:fld>
            <a:endParaRPr lang="en-US" sz="800" b="1" dirty="0"/>
          </a:p>
        </p:txBody>
      </p:sp>
      <p:sp>
        <p:nvSpPr>
          <p:cNvPr id="9" name="TextBox 8"/>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PROJECT CONFIDENTIALITY</a:t>
            </a:r>
          </a:p>
        </p:txBody>
      </p:sp>
      <p:sp>
        <p:nvSpPr>
          <p:cNvPr id="10" name="Rounded Rectangle 9"/>
          <p:cNvSpPr/>
          <p:nvPr/>
        </p:nvSpPr>
        <p:spPr>
          <a:xfrm>
            <a:off x="502920" y="1417320"/>
            <a:ext cx="11183111" cy="7772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1" name="Oval 10"/>
          <p:cNvSpPr/>
          <p:nvPr/>
        </p:nvSpPr>
        <p:spPr>
          <a:xfrm>
            <a:off x="740664" y="1618488"/>
            <a:ext cx="374904" cy="374904"/>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1</a:t>
            </a:r>
          </a:p>
        </p:txBody>
      </p:sp>
      <p:sp>
        <p:nvSpPr>
          <p:cNvPr id="12" name="TextBox 11"/>
          <p:cNvSpPr txBox="1"/>
          <p:nvPr/>
        </p:nvSpPr>
        <p:spPr>
          <a:xfrm>
            <a:off x="1280160" y="1590496"/>
            <a:ext cx="10085832" cy="430887"/>
          </a:xfrm>
          <a:prstGeom prst="rect">
            <a:avLst/>
          </a:prstGeom>
          <a:noFill/>
        </p:spPr>
        <p:txBody>
          <a:bodyPr wrap="square" lIns="0" tIns="0" rIns="0" bIns="0" anchor="ctr">
            <a:spAutoFit/>
          </a:bodyPr>
          <a:lstStyle/>
          <a:p>
            <a:r>
              <a:rPr sz="1400" b="0" i="0" dirty="0">
                <a:solidFill>
                  <a:srgbClr val="003057"/>
                </a:solidFill>
                <a:latin typeface="Arial"/>
              </a:rPr>
              <a:t>Reg FD is an SEC regulation that prohibits selective disclosure of </a:t>
            </a:r>
            <a:r>
              <a:rPr lang="en-US" sz="1400" dirty="0">
                <a:solidFill>
                  <a:srgbClr val="003057"/>
                </a:solidFill>
                <a:latin typeface="Arial"/>
              </a:rPr>
              <a:t>m</a:t>
            </a:r>
            <a:r>
              <a:rPr lang="en-US" sz="1400" b="0" i="0" dirty="0">
                <a:solidFill>
                  <a:srgbClr val="003057"/>
                </a:solidFill>
                <a:latin typeface="Arial"/>
              </a:rPr>
              <a:t>aterial, non-public Information (“M</a:t>
            </a:r>
            <a:r>
              <a:rPr sz="1400" b="0" i="0" dirty="0">
                <a:solidFill>
                  <a:srgbClr val="003057"/>
                </a:solidFill>
                <a:latin typeface="Arial"/>
              </a:rPr>
              <a:t>NPI</a:t>
            </a:r>
            <a:r>
              <a:rPr lang="en-US" sz="1400" b="0" i="0" dirty="0">
                <a:solidFill>
                  <a:srgbClr val="003057"/>
                </a:solidFill>
                <a:latin typeface="Arial"/>
              </a:rPr>
              <a:t>”)</a:t>
            </a:r>
            <a:r>
              <a:rPr sz="1400" b="0" i="0" dirty="0">
                <a:solidFill>
                  <a:srgbClr val="003057"/>
                </a:solidFill>
                <a:latin typeface="Arial"/>
              </a:rPr>
              <a:t> of a publicly traded company and its directors, executives, and investor relations staff.</a:t>
            </a:r>
          </a:p>
        </p:txBody>
      </p:sp>
      <p:sp>
        <p:nvSpPr>
          <p:cNvPr id="13" name="Rounded Rectangle 12"/>
          <p:cNvSpPr/>
          <p:nvPr/>
        </p:nvSpPr>
        <p:spPr>
          <a:xfrm>
            <a:off x="502920" y="2313432"/>
            <a:ext cx="11183111" cy="7772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4" name="Oval 13"/>
          <p:cNvSpPr/>
          <p:nvPr/>
        </p:nvSpPr>
        <p:spPr>
          <a:xfrm>
            <a:off x="740664" y="2514600"/>
            <a:ext cx="374904" cy="374904"/>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2</a:t>
            </a:r>
          </a:p>
        </p:txBody>
      </p:sp>
      <p:sp>
        <p:nvSpPr>
          <p:cNvPr id="15" name="TextBox 14"/>
          <p:cNvSpPr txBox="1"/>
          <p:nvPr/>
        </p:nvSpPr>
        <p:spPr>
          <a:xfrm>
            <a:off x="1280160" y="2404872"/>
            <a:ext cx="10085832" cy="594360"/>
          </a:xfrm>
          <a:prstGeom prst="rect">
            <a:avLst/>
          </a:prstGeom>
          <a:noFill/>
        </p:spPr>
        <p:txBody>
          <a:bodyPr wrap="square" lIns="0" tIns="0" rIns="0" bIns="0" anchor="ctr">
            <a:spAutoFit/>
          </a:bodyPr>
          <a:lstStyle/>
          <a:p>
            <a:r>
              <a:rPr sz="1400" b="0" i="0" dirty="0">
                <a:solidFill>
                  <a:srgbClr val="003057"/>
                </a:solidFill>
                <a:latin typeface="Arial"/>
              </a:rPr>
              <a:t>No public company, or anyone acting on its behalf, may disclose MNPI to market professionals or security holders unless the MNPI is also made public simultaneously.</a:t>
            </a:r>
          </a:p>
        </p:txBody>
      </p:sp>
      <p:sp>
        <p:nvSpPr>
          <p:cNvPr id="16" name="Rounded Rectangle 15"/>
          <p:cNvSpPr/>
          <p:nvPr/>
        </p:nvSpPr>
        <p:spPr>
          <a:xfrm>
            <a:off x="502920" y="3209544"/>
            <a:ext cx="11183111" cy="7772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7" name="Oval 16"/>
          <p:cNvSpPr/>
          <p:nvPr/>
        </p:nvSpPr>
        <p:spPr>
          <a:xfrm>
            <a:off x="740664" y="3410712"/>
            <a:ext cx="374904" cy="374904"/>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3</a:t>
            </a:r>
          </a:p>
        </p:txBody>
      </p:sp>
      <p:sp>
        <p:nvSpPr>
          <p:cNvPr id="18" name="TextBox 17"/>
          <p:cNvSpPr txBox="1"/>
          <p:nvPr/>
        </p:nvSpPr>
        <p:spPr>
          <a:xfrm>
            <a:off x="1280160" y="3300984"/>
            <a:ext cx="10085832" cy="594360"/>
          </a:xfrm>
          <a:prstGeom prst="rect">
            <a:avLst/>
          </a:prstGeom>
          <a:noFill/>
        </p:spPr>
        <p:txBody>
          <a:bodyPr wrap="square" lIns="0" tIns="0" rIns="0" bIns="0" anchor="ctr">
            <a:spAutoFit/>
          </a:bodyPr>
          <a:lstStyle/>
          <a:p>
            <a:r>
              <a:rPr sz="1400" b="0" i="0" dirty="0">
                <a:solidFill>
                  <a:srgbClr val="003057"/>
                </a:solidFill>
                <a:latin typeface="Arial"/>
              </a:rPr>
              <a:t>If a prohibited disclosure is made unintentionally, the company must promptly disclose the information to the public.</a:t>
            </a:r>
          </a:p>
        </p:txBody>
      </p:sp>
      <p:sp>
        <p:nvSpPr>
          <p:cNvPr id="19" name="Rounded Rectangle 18"/>
          <p:cNvSpPr/>
          <p:nvPr/>
        </p:nvSpPr>
        <p:spPr>
          <a:xfrm>
            <a:off x="502920" y="4105656"/>
            <a:ext cx="11183111" cy="777240"/>
          </a:xfrm>
          <a:prstGeom prst="roundRect">
            <a:avLst>
              <a:gd name="adj" fmla="val 5000"/>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0" name="Oval 19"/>
          <p:cNvSpPr/>
          <p:nvPr/>
        </p:nvSpPr>
        <p:spPr>
          <a:xfrm>
            <a:off x="740664" y="4306824"/>
            <a:ext cx="374904" cy="374904"/>
          </a:xfrm>
          <a:prstGeom prst="ellipse">
            <a:avLst/>
          </a:prstGeom>
          <a:solidFill>
            <a:srgbClr val="00A3D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4</a:t>
            </a:r>
          </a:p>
        </p:txBody>
      </p:sp>
      <p:sp>
        <p:nvSpPr>
          <p:cNvPr id="21" name="TextBox 20"/>
          <p:cNvSpPr txBox="1"/>
          <p:nvPr/>
        </p:nvSpPr>
        <p:spPr>
          <a:xfrm>
            <a:off x="1280160" y="4278832"/>
            <a:ext cx="10085832" cy="430887"/>
          </a:xfrm>
          <a:prstGeom prst="rect">
            <a:avLst/>
          </a:prstGeom>
          <a:noFill/>
        </p:spPr>
        <p:txBody>
          <a:bodyPr wrap="square" lIns="0" tIns="0" rIns="0" bIns="0" anchor="ctr">
            <a:spAutoFit/>
          </a:bodyPr>
          <a:lstStyle/>
          <a:p>
            <a:r>
              <a:rPr sz="1400" b="1" i="0" dirty="0">
                <a:solidFill>
                  <a:srgbClr val="FFFFFF"/>
                </a:solidFill>
                <a:latin typeface="Arial"/>
              </a:rPr>
              <a:t>Project announcements are almost always considered MNPI  unless made by the company itself in advance of other announcements.</a:t>
            </a:r>
          </a:p>
        </p:txBody>
      </p:sp>
      <p:sp>
        <p:nvSpPr>
          <p:cNvPr id="22" name="Rounded Rectangle 21"/>
          <p:cNvSpPr/>
          <p:nvPr/>
        </p:nvSpPr>
        <p:spPr>
          <a:xfrm>
            <a:off x="502920" y="5001768"/>
            <a:ext cx="11183111" cy="7772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3" name="Oval 22"/>
          <p:cNvSpPr/>
          <p:nvPr/>
        </p:nvSpPr>
        <p:spPr>
          <a:xfrm>
            <a:off x="740664" y="5202936"/>
            <a:ext cx="374904" cy="374904"/>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5</a:t>
            </a:r>
          </a:p>
        </p:txBody>
      </p:sp>
      <p:sp>
        <p:nvSpPr>
          <p:cNvPr id="24" name="TextBox 23"/>
          <p:cNvSpPr txBox="1"/>
          <p:nvPr/>
        </p:nvSpPr>
        <p:spPr>
          <a:xfrm>
            <a:off x="1280160" y="5093207"/>
            <a:ext cx="10085832" cy="594360"/>
          </a:xfrm>
          <a:prstGeom prst="rect">
            <a:avLst/>
          </a:prstGeom>
          <a:noFill/>
        </p:spPr>
        <p:txBody>
          <a:bodyPr wrap="square" lIns="0" tIns="0" rIns="0" bIns="0" anchor="ctr">
            <a:spAutoFit/>
          </a:bodyPr>
          <a:lstStyle/>
          <a:p>
            <a:r>
              <a:rPr sz="1400" b="0" i="0" dirty="0">
                <a:solidFill>
                  <a:srgbClr val="003057"/>
                </a:solidFill>
                <a:latin typeface="Arial"/>
              </a:rPr>
              <a:t>Penalties to the public company and those acting on its behalf are serious.</a:t>
            </a:r>
          </a:p>
        </p:txBody>
      </p:sp>
    </p:spTree>
    <p:extLst>
      <p:ext uri="{BB962C8B-B14F-4D97-AF65-F5344CB8AC3E}">
        <p14:creationId xmlns:p14="http://schemas.microsoft.com/office/powerpoint/2010/main" val="7385166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CFA72-A402-4F84-959C-0945CEC75542}"/>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What Are “Public Records”?</a:t>
            </a:r>
          </a:p>
        </p:txBody>
      </p:sp>
      <p:sp>
        <p:nvSpPr>
          <p:cNvPr id="3" name="TextBox 2"/>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OHIO’S PUBLIC RECORDS LAW</a:t>
            </a:r>
          </a:p>
        </p:txBody>
      </p:sp>
      <p:sp>
        <p:nvSpPr>
          <p:cNvPr id="4" name="Rounded Rectangle 3"/>
          <p:cNvSpPr/>
          <p:nvPr/>
        </p:nvSpPr>
        <p:spPr>
          <a:xfrm>
            <a:off x="502920" y="1417320"/>
            <a:ext cx="11183111" cy="822960"/>
          </a:xfrm>
          <a:prstGeom prst="roundRect">
            <a:avLst>
              <a:gd name="adj" fmla="val 8000"/>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5" name="TextBox 4"/>
          <p:cNvSpPr txBox="1"/>
          <p:nvPr/>
        </p:nvSpPr>
        <p:spPr>
          <a:xfrm>
            <a:off x="722376" y="1690300"/>
            <a:ext cx="10744199" cy="276999"/>
          </a:xfrm>
          <a:prstGeom prst="rect">
            <a:avLst/>
          </a:prstGeom>
          <a:noFill/>
        </p:spPr>
        <p:txBody>
          <a:bodyPr wrap="square" lIns="0" tIns="0" rIns="0" bIns="0" anchor="ctr">
            <a:spAutoFit/>
          </a:bodyPr>
          <a:lstStyle/>
          <a:p>
            <a:pPr algn="ctr"/>
            <a:r>
              <a:rPr sz="1800" b="1" i="0" dirty="0">
                <a:solidFill>
                  <a:srgbClr val="FFFFFF"/>
                </a:solidFill>
                <a:latin typeface="Arial"/>
              </a:rPr>
              <a:t>The Act applies only to “Public Records” </a:t>
            </a:r>
            <a:r>
              <a:rPr lang="en-US" b="1" dirty="0">
                <a:solidFill>
                  <a:srgbClr val="FFFFFF"/>
                </a:solidFill>
                <a:latin typeface="Arial"/>
              </a:rPr>
              <a:t>or</a:t>
            </a:r>
            <a:r>
              <a:rPr sz="1800" b="1" i="0" dirty="0">
                <a:solidFill>
                  <a:srgbClr val="FFFFFF"/>
                </a:solidFill>
                <a:latin typeface="Arial"/>
              </a:rPr>
              <a:t> records kept by a public office.</a:t>
            </a:r>
            <a:r>
              <a:rPr sz="1300" b="0" i="0" dirty="0">
                <a:solidFill>
                  <a:srgbClr val="9FD9F2"/>
                </a:solidFill>
                <a:latin typeface="Arial"/>
              </a:rPr>
              <a:t>   ORC 149.43(A)(1)</a:t>
            </a:r>
          </a:p>
        </p:txBody>
      </p:sp>
      <p:sp>
        <p:nvSpPr>
          <p:cNvPr id="6" name="Rounded Rectangle 5"/>
          <p:cNvSpPr/>
          <p:nvPr/>
        </p:nvSpPr>
        <p:spPr>
          <a:xfrm>
            <a:off x="502920" y="2450592"/>
            <a:ext cx="11183111" cy="132588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7" name="TextBox 6"/>
          <p:cNvSpPr txBox="1"/>
          <p:nvPr/>
        </p:nvSpPr>
        <p:spPr>
          <a:xfrm>
            <a:off x="740664" y="2670048"/>
            <a:ext cx="10707624" cy="769441"/>
          </a:xfrm>
          <a:prstGeom prst="rect">
            <a:avLst/>
          </a:prstGeom>
          <a:noFill/>
        </p:spPr>
        <p:txBody>
          <a:bodyPr wrap="square" lIns="0" tIns="0" rIns="0" bIns="0" anchor="t">
            <a:spAutoFit/>
          </a:bodyPr>
          <a:lstStyle/>
          <a:p>
            <a:pPr>
              <a:spcAft>
                <a:spcPts val="600"/>
              </a:spcAft>
            </a:pPr>
            <a:r>
              <a:rPr sz="1700" b="1" i="0" dirty="0">
                <a:solidFill>
                  <a:srgbClr val="003057"/>
                </a:solidFill>
                <a:latin typeface="Arial"/>
              </a:rPr>
              <a:t>What is a “public office”?</a:t>
            </a:r>
          </a:p>
          <a:p>
            <a:pPr>
              <a:spcAft>
                <a:spcPts val="500"/>
              </a:spcAft>
            </a:pPr>
            <a:r>
              <a:rPr sz="1400" b="0" i="0" dirty="0">
                <a:solidFill>
                  <a:srgbClr val="003057"/>
                </a:solidFill>
                <a:latin typeface="Arial"/>
              </a:rPr>
              <a:t>Any state agency, public institution, political subdivision, or other organized body, office, agency, institution, or entity established by the laws of this state for the exercise of any function of government.  </a:t>
            </a:r>
            <a:r>
              <a:rPr sz="1300" b="0" i="0" dirty="0">
                <a:solidFill>
                  <a:srgbClr val="00B0F0"/>
                </a:solidFill>
                <a:latin typeface="Arial"/>
              </a:rPr>
              <a:t>ORC 149.011(A</a:t>
            </a:r>
            <a:r>
              <a:rPr lang="en-US" sz="1300" dirty="0">
                <a:solidFill>
                  <a:srgbClr val="00B0F0"/>
                </a:solidFill>
                <a:latin typeface="Arial"/>
              </a:rPr>
              <a:t>)</a:t>
            </a:r>
            <a:endParaRPr sz="1300" b="0" i="0" dirty="0">
              <a:solidFill>
                <a:srgbClr val="00B0F0"/>
              </a:solidFill>
              <a:latin typeface="Arial"/>
            </a:endParaRPr>
          </a:p>
        </p:txBody>
      </p:sp>
      <p:sp>
        <p:nvSpPr>
          <p:cNvPr id="8" name="TextBox 7"/>
          <p:cNvSpPr txBox="1"/>
          <p:nvPr/>
        </p:nvSpPr>
        <p:spPr>
          <a:xfrm>
            <a:off x="502920" y="4005072"/>
            <a:ext cx="11183111" cy="256032"/>
          </a:xfrm>
          <a:prstGeom prst="rect">
            <a:avLst/>
          </a:prstGeom>
          <a:noFill/>
        </p:spPr>
        <p:txBody>
          <a:bodyPr wrap="square" lIns="0" tIns="0" rIns="0" bIns="0" anchor="t">
            <a:spAutoFit/>
          </a:bodyPr>
          <a:lstStyle/>
          <a:p>
            <a:r>
              <a:rPr sz="1200" b="1" i="0" dirty="0">
                <a:solidFill>
                  <a:srgbClr val="00A3DF"/>
                </a:solidFill>
                <a:latin typeface="Arial"/>
              </a:rPr>
              <a:t>EXAMPLES OF A PUBLIC OFFICE</a:t>
            </a:r>
          </a:p>
        </p:txBody>
      </p:sp>
      <p:sp>
        <p:nvSpPr>
          <p:cNvPr id="9" name="Rounded Rectangle 8"/>
          <p:cNvSpPr/>
          <p:nvPr/>
        </p:nvSpPr>
        <p:spPr>
          <a:xfrm>
            <a:off x="502920" y="4370832"/>
            <a:ext cx="2624327" cy="1005840"/>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0" name="TextBox 9"/>
          <p:cNvSpPr txBox="1"/>
          <p:nvPr/>
        </p:nvSpPr>
        <p:spPr>
          <a:xfrm>
            <a:off x="685800" y="4526280"/>
            <a:ext cx="2258568" cy="731520"/>
          </a:xfrm>
          <a:prstGeom prst="rect">
            <a:avLst/>
          </a:prstGeom>
          <a:noFill/>
        </p:spPr>
        <p:txBody>
          <a:bodyPr wrap="square" lIns="0" tIns="0" rIns="0" bIns="0" anchor="ctr">
            <a:spAutoFit/>
          </a:bodyPr>
          <a:lstStyle/>
          <a:p>
            <a:pPr algn="ctr"/>
            <a:r>
              <a:rPr sz="1500" b="1" i="0" dirty="0">
                <a:solidFill>
                  <a:srgbClr val="003057"/>
                </a:solidFill>
                <a:latin typeface="Arial"/>
              </a:rPr>
              <a:t>Cities</a:t>
            </a:r>
          </a:p>
        </p:txBody>
      </p:sp>
      <p:sp>
        <p:nvSpPr>
          <p:cNvPr id="11" name="Rounded Rectangle 10"/>
          <p:cNvSpPr/>
          <p:nvPr/>
        </p:nvSpPr>
        <p:spPr>
          <a:xfrm>
            <a:off x="3355848" y="4370832"/>
            <a:ext cx="2624327" cy="1005840"/>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TextBox 11"/>
          <p:cNvSpPr txBox="1"/>
          <p:nvPr/>
        </p:nvSpPr>
        <p:spPr>
          <a:xfrm>
            <a:off x="3538728" y="4526280"/>
            <a:ext cx="2258568" cy="731520"/>
          </a:xfrm>
          <a:prstGeom prst="rect">
            <a:avLst/>
          </a:prstGeom>
          <a:noFill/>
        </p:spPr>
        <p:txBody>
          <a:bodyPr wrap="square" lIns="0" tIns="0" rIns="0" bIns="0" anchor="ctr">
            <a:spAutoFit/>
          </a:bodyPr>
          <a:lstStyle/>
          <a:p>
            <a:pPr algn="ctr"/>
            <a:r>
              <a:rPr sz="1500" b="1" i="0" dirty="0">
                <a:solidFill>
                  <a:srgbClr val="003057"/>
                </a:solidFill>
                <a:latin typeface="Arial"/>
              </a:rPr>
              <a:t>Counties</a:t>
            </a:r>
          </a:p>
        </p:txBody>
      </p:sp>
      <p:sp>
        <p:nvSpPr>
          <p:cNvPr id="13" name="Rounded Rectangle 12"/>
          <p:cNvSpPr/>
          <p:nvPr/>
        </p:nvSpPr>
        <p:spPr>
          <a:xfrm>
            <a:off x="6208775" y="4370832"/>
            <a:ext cx="2624327" cy="1005840"/>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4" name="TextBox 13"/>
          <p:cNvSpPr txBox="1"/>
          <p:nvPr/>
        </p:nvSpPr>
        <p:spPr>
          <a:xfrm>
            <a:off x="6391655" y="4526280"/>
            <a:ext cx="2258568" cy="731520"/>
          </a:xfrm>
          <a:prstGeom prst="rect">
            <a:avLst/>
          </a:prstGeom>
          <a:noFill/>
        </p:spPr>
        <p:txBody>
          <a:bodyPr wrap="square" lIns="0" tIns="0" rIns="0" bIns="0" anchor="ctr">
            <a:spAutoFit/>
          </a:bodyPr>
          <a:lstStyle/>
          <a:p>
            <a:pPr algn="ctr"/>
            <a:r>
              <a:rPr sz="1500" b="1" i="0" dirty="0">
                <a:solidFill>
                  <a:srgbClr val="003057"/>
                </a:solidFill>
                <a:latin typeface="Arial"/>
              </a:rPr>
              <a:t>Community Improvement Corporations</a:t>
            </a:r>
          </a:p>
        </p:txBody>
      </p:sp>
      <p:sp>
        <p:nvSpPr>
          <p:cNvPr id="15" name="Rounded Rectangle 14"/>
          <p:cNvSpPr/>
          <p:nvPr/>
        </p:nvSpPr>
        <p:spPr>
          <a:xfrm>
            <a:off x="9061704" y="4370832"/>
            <a:ext cx="2624327" cy="1005840"/>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6" name="TextBox 15"/>
          <p:cNvSpPr txBox="1"/>
          <p:nvPr/>
        </p:nvSpPr>
        <p:spPr>
          <a:xfrm>
            <a:off x="9244584" y="4526280"/>
            <a:ext cx="2258568" cy="731520"/>
          </a:xfrm>
          <a:prstGeom prst="rect">
            <a:avLst/>
          </a:prstGeom>
          <a:noFill/>
        </p:spPr>
        <p:txBody>
          <a:bodyPr wrap="square" lIns="0" tIns="0" rIns="0" bIns="0" anchor="ctr">
            <a:spAutoFit/>
          </a:bodyPr>
          <a:lstStyle/>
          <a:p>
            <a:pPr algn="ctr"/>
            <a:r>
              <a:rPr sz="1500" b="1" i="0" dirty="0">
                <a:solidFill>
                  <a:srgbClr val="003057"/>
                </a:solidFill>
                <a:latin typeface="Arial"/>
              </a:rPr>
              <a:t>Port Authorities</a:t>
            </a:r>
          </a:p>
        </p:txBody>
      </p:sp>
    </p:spTree>
    <p:extLst>
      <p:ext uri="{BB962C8B-B14F-4D97-AF65-F5344CB8AC3E}">
        <p14:creationId xmlns:p14="http://schemas.microsoft.com/office/powerpoint/2010/main" val="18916964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CFA72-A402-4F84-959C-0945CEC75542}"/>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The Act Does Not Apply to JobsOhio</a:t>
            </a:r>
          </a:p>
        </p:txBody>
      </p:sp>
      <p:sp>
        <p:nvSpPr>
          <p:cNvPr id="3" name="TextBox 2"/>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OHIO’S PUBLIC RECORDS LAW</a:t>
            </a:r>
          </a:p>
        </p:txBody>
      </p:sp>
      <p:sp>
        <p:nvSpPr>
          <p:cNvPr id="4" name="Rounded Rectangle 3"/>
          <p:cNvSpPr/>
          <p:nvPr/>
        </p:nvSpPr>
        <p:spPr>
          <a:xfrm>
            <a:off x="502920" y="1417320"/>
            <a:ext cx="11183111" cy="868680"/>
          </a:xfrm>
          <a:prstGeom prst="roundRect">
            <a:avLst>
              <a:gd name="adj" fmla="val 8000"/>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5" name="TextBox 4"/>
          <p:cNvSpPr txBox="1"/>
          <p:nvPr/>
        </p:nvSpPr>
        <p:spPr>
          <a:xfrm>
            <a:off x="722376" y="1508760"/>
            <a:ext cx="10744199" cy="685800"/>
          </a:xfrm>
          <a:prstGeom prst="rect">
            <a:avLst/>
          </a:prstGeom>
          <a:noFill/>
        </p:spPr>
        <p:txBody>
          <a:bodyPr wrap="square" lIns="0" tIns="0" rIns="0" bIns="0" anchor="ctr">
            <a:spAutoFit/>
          </a:bodyPr>
          <a:lstStyle/>
          <a:p>
            <a:pPr algn="ctr"/>
            <a:r>
              <a:rPr sz="2400" b="1" i="0" dirty="0">
                <a:solidFill>
                  <a:srgbClr val="FFFFFF"/>
                </a:solidFill>
                <a:latin typeface="Arial"/>
              </a:rPr>
              <a:t>The Ohio Public Records Act does not apply to JobsOhio.</a:t>
            </a:r>
          </a:p>
        </p:txBody>
      </p:sp>
      <p:sp>
        <p:nvSpPr>
          <p:cNvPr id="6" name="Rounded Rectangle 5"/>
          <p:cNvSpPr/>
          <p:nvPr/>
        </p:nvSpPr>
        <p:spPr>
          <a:xfrm>
            <a:off x="502920" y="2514600"/>
            <a:ext cx="3544824" cy="278892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7" name="TextBox 6"/>
          <p:cNvSpPr txBox="1"/>
          <p:nvPr/>
        </p:nvSpPr>
        <p:spPr>
          <a:xfrm>
            <a:off x="758952" y="2743200"/>
            <a:ext cx="3032760" cy="1828800"/>
          </a:xfrm>
          <a:prstGeom prst="rect">
            <a:avLst/>
          </a:prstGeom>
          <a:noFill/>
        </p:spPr>
        <p:txBody>
          <a:bodyPr wrap="square" lIns="0" tIns="0" rIns="0" bIns="0" anchor="t">
            <a:spAutoFit/>
          </a:bodyPr>
          <a:lstStyle/>
          <a:p>
            <a:pPr>
              <a:spcAft>
                <a:spcPts val="800"/>
              </a:spcAft>
            </a:pPr>
            <a:r>
              <a:rPr sz="1700" b="1" i="0" dirty="0">
                <a:solidFill>
                  <a:srgbClr val="003057"/>
                </a:solidFill>
                <a:latin typeface="Arial"/>
              </a:rPr>
              <a:t>Supreme Court of Ohio</a:t>
            </a:r>
          </a:p>
          <a:p>
            <a:r>
              <a:rPr sz="1400" b="0" i="0" dirty="0">
                <a:solidFill>
                  <a:srgbClr val="003057"/>
                </a:solidFill>
                <a:latin typeface="Arial"/>
              </a:rPr>
              <a:t>“JobsOhio is specifically exempted from the requirements of R.C. 149.43.”</a:t>
            </a:r>
          </a:p>
        </p:txBody>
      </p:sp>
      <p:sp>
        <p:nvSpPr>
          <p:cNvPr id="8" name="TextBox 7"/>
          <p:cNvSpPr txBox="1"/>
          <p:nvPr/>
        </p:nvSpPr>
        <p:spPr>
          <a:xfrm>
            <a:off x="758952" y="4617720"/>
            <a:ext cx="3032760" cy="338554"/>
          </a:xfrm>
          <a:prstGeom prst="rect">
            <a:avLst/>
          </a:prstGeom>
          <a:noFill/>
        </p:spPr>
        <p:txBody>
          <a:bodyPr wrap="square" lIns="0" tIns="0" rIns="0" bIns="0" anchor="t">
            <a:spAutoFit/>
          </a:bodyPr>
          <a:lstStyle/>
          <a:p>
            <a:r>
              <a:rPr sz="1100" b="0" i="1" dirty="0">
                <a:solidFill>
                  <a:srgbClr val="00B0F0"/>
                </a:solidFill>
                <a:latin typeface="Arial"/>
              </a:rPr>
              <a:t>State ex rel. Ullmann v. JobsOhio et al., 2013-Ohio-5188, ¶2</a:t>
            </a:r>
          </a:p>
        </p:txBody>
      </p:sp>
      <p:sp>
        <p:nvSpPr>
          <p:cNvPr id="9" name="Rounded Rectangle 8"/>
          <p:cNvSpPr/>
          <p:nvPr/>
        </p:nvSpPr>
        <p:spPr>
          <a:xfrm>
            <a:off x="4322064" y="2514600"/>
            <a:ext cx="3544824" cy="278892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0" name="TextBox 9"/>
          <p:cNvSpPr txBox="1"/>
          <p:nvPr/>
        </p:nvSpPr>
        <p:spPr>
          <a:xfrm>
            <a:off x="4578096" y="2743200"/>
            <a:ext cx="3032760" cy="1828800"/>
          </a:xfrm>
          <a:prstGeom prst="rect">
            <a:avLst/>
          </a:prstGeom>
          <a:noFill/>
        </p:spPr>
        <p:txBody>
          <a:bodyPr wrap="square" lIns="0" tIns="0" rIns="0" bIns="0" anchor="t">
            <a:spAutoFit/>
          </a:bodyPr>
          <a:lstStyle/>
          <a:p>
            <a:pPr>
              <a:spcAft>
                <a:spcPts val="800"/>
              </a:spcAft>
            </a:pPr>
            <a:r>
              <a:rPr sz="1700" b="1" i="0" dirty="0">
                <a:solidFill>
                  <a:srgbClr val="003057"/>
                </a:solidFill>
                <a:latin typeface="Arial"/>
              </a:rPr>
              <a:t>A private, nonprofit corporation</a:t>
            </a:r>
          </a:p>
          <a:p>
            <a:r>
              <a:rPr sz="1400" b="0" i="0" dirty="0">
                <a:solidFill>
                  <a:srgbClr val="003057"/>
                </a:solidFill>
                <a:latin typeface="Arial"/>
              </a:rPr>
              <a:t>JobsOhio is a private, nonprofit corporation.</a:t>
            </a:r>
          </a:p>
        </p:txBody>
      </p:sp>
      <p:sp>
        <p:nvSpPr>
          <p:cNvPr id="11" name="TextBox 10"/>
          <p:cNvSpPr txBox="1"/>
          <p:nvPr/>
        </p:nvSpPr>
        <p:spPr>
          <a:xfrm>
            <a:off x="4578096" y="4617720"/>
            <a:ext cx="3032760" cy="169277"/>
          </a:xfrm>
          <a:prstGeom prst="rect">
            <a:avLst/>
          </a:prstGeom>
          <a:noFill/>
        </p:spPr>
        <p:txBody>
          <a:bodyPr wrap="square" lIns="0" tIns="0" rIns="0" bIns="0" anchor="t">
            <a:spAutoFit/>
          </a:bodyPr>
          <a:lstStyle/>
          <a:p>
            <a:r>
              <a:rPr sz="1100" b="0" dirty="0">
                <a:solidFill>
                  <a:srgbClr val="00B0F0"/>
                </a:solidFill>
                <a:latin typeface="Arial"/>
              </a:rPr>
              <a:t>Formed under ORC 187.01 and Chapter 1702</a:t>
            </a:r>
          </a:p>
        </p:txBody>
      </p:sp>
      <p:sp>
        <p:nvSpPr>
          <p:cNvPr id="12" name="Rounded Rectangle 11"/>
          <p:cNvSpPr/>
          <p:nvPr/>
        </p:nvSpPr>
        <p:spPr>
          <a:xfrm>
            <a:off x="8141208" y="2514600"/>
            <a:ext cx="3544824" cy="278892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3" name="TextBox 12"/>
          <p:cNvSpPr txBox="1"/>
          <p:nvPr/>
        </p:nvSpPr>
        <p:spPr>
          <a:xfrm>
            <a:off x="8397240" y="2743200"/>
            <a:ext cx="3032760" cy="1828800"/>
          </a:xfrm>
          <a:prstGeom prst="rect">
            <a:avLst/>
          </a:prstGeom>
          <a:noFill/>
        </p:spPr>
        <p:txBody>
          <a:bodyPr wrap="square" lIns="0" tIns="0" rIns="0" bIns="0" anchor="t">
            <a:spAutoFit/>
          </a:bodyPr>
          <a:lstStyle/>
          <a:p>
            <a:pPr>
              <a:spcAft>
                <a:spcPts val="800"/>
              </a:spcAft>
            </a:pPr>
            <a:r>
              <a:rPr sz="1700" b="1" i="0" dirty="0">
                <a:solidFill>
                  <a:srgbClr val="003057"/>
                </a:solidFill>
                <a:latin typeface="Arial"/>
              </a:rPr>
              <a:t>Not a “public office”</a:t>
            </a:r>
          </a:p>
          <a:p>
            <a:r>
              <a:rPr sz="1400" b="0" i="0" dirty="0">
                <a:solidFill>
                  <a:srgbClr val="003057"/>
                </a:solidFill>
                <a:latin typeface="Arial"/>
              </a:rPr>
              <a:t>JobsOhio is not a “public office” and its funds are not “public moneys.”</a:t>
            </a:r>
          </a:p>
        </p:txBody>
      </p:sp>
      <p:sp>
        <p:nvSpPr>
          <p:cNvPr id="14" name="TextBox 13"/>
          <p:cNvSpPr txBox="1"/>
          <p:nvPr/>
        </p:nvSpPr>
        <p:spPr>
          <a:xfrm>
            <a:off x="8397240" y="4617720"/>
            <a:ext cx="3032760" cy="169277"/>
          </a:xfrm>
          <a:prstGeom prst="rect">
            <a:avLst/>
          </a:prstGeom>
          <a:noFill/>
        </p:spPr>
        <p:txBody>
          <a:bodyPr wrap="square" lIns="0" tIns="0" rIns="0" bIns="0" anchor="t">
            <a:spAutoFit/>
          </a:bodyPr>
          <a:lstStyle/>
          <a:p>
            <a:r>
              <a:rPr sz="1100" b="0" dirty="0">
                <a:solidFill>
                  <a:srgbClr val="00B0F0"/>
                </a:solidFill>
                <a:latin typeface="Arial"/>
              </a:rPr>
              <a:t>ORC 187.03(A); ORC 117.01(C)(2)</a:t>
            </a:r>
          </a:p>
        </p:txBody>
      </p:sp>
    </p:spTree>
    <p:extLst>
      <p:ext uri="{BB962C8B-B14F-4D97-AF65-F5344CB8AC3E}">
        <p14:creationId xmlns:p14="http://schemas.microsoft.com/office/powerpoint/2010/main" val="21825038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CFA72-A402-4F84-959C-0945CEC75542}"/>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JobsOhio’s Records Are Not “Public Records”</a:t>
            </a:r>
          </a:p>
        </p:txBody>
      </p:sp>
      <p:sp>
        <p:nvSpPr>
          <p:cNvPr id="3" name="TextBox 2"/>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OHIO’S PUBLIC RECORDS LAW</a:t>
            </a:r>
          </a:p>
        </p:txBody>
      </p:sp>
      <p:sp>
        <p:nvSpPr>
          <p:cNvPr id="4" name="Rounded Rectangle 3"/>
          <p:cNvSpPr/>
          <p:nvPr/>
        </p:nvSpPr>
        <p:spPr>
          <a:xfrm>
            <a:off x="502920" y="1444752"/>
            <a:ext cx="5440679" cy="21488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5" name="Oval 4"/>
          <p:cNvSpPr/>
          <p:nvPr/>
        </p:nvSpPr>
        <p:spPr>
          <a:xfrm>
            <a:off x="777240" y="1700784"/>
            <a:ext cx="402336" cy="402336"/>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1</a:t>
            </a:r>
          </a:p>
        </p:txBody>
      </p:sp>
      <p:sp>
        <p:nvSpPr>
          <p:cNvPr id="6" name="TextBox 5"/>
          <p:cNvSpPr txBox="1"/>
          <p:nvPr/>
        </p:nvSpPr>
        <p:spPr>
          <a:xfrm>
            <a:off x="777240" y="2286000"/>
            <a:ext cx="4892040" cy="960120"/>
          </a:xfrm>
          <a:prstGeom prst="rect">
            <a:avLst/>
          </a:prstGeom>
          <a:noFill/>
        </p:spPr>
        <p:txBody>
          <a:bodyPr wrap="square" lIns="0" tIns="0" rIns="0" bIns="0" anchor="t">
            <a:spAutoFit/>
          </a:bodyPr>
          <a:lstStyle/>
          <a:p>
            <a:r>
              <a:rPr sz="1500" b="0" i="0" dirty="0">
                <a:solidFill>
                  <a:srgbClr val="003057"/>
                </a:solidFill>
                <a:latin typeface="Arial"/>
              </a:rPr>
              <a:t>Records created by JobsOhio are not public records, regardless of who may have custody of them.</a:t>
            </a:r>
          </a:p>
        </p:txBody>
      </p:sp>
      <p:sp>
        <p:nvSpPr>
          <p:cNvPr id="7" name="Rounded Rectangle 6"/>
          <p:cNvSpPr/>
          <p:nvPr/>
        </p:nvSpPr>
        <p:spPr>
          <a:xfrm>
            <a:off x="777240" y="3017520"/>
            <a:ext cx="2148840" cy="365760"/>
          </a:xfrm>
          <a:prstGeom prst="roundRect">
            <a:avLst>
              <a:gd name="adj" fmla="val 50000"/>
            </a:avLst>
          </a:prstGeom>
          <a:solidFill>
            <a:srgbClr val="00A3DF"/>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0" rIns="109728" bIns="0" rtlCol="0" anchor="ctr"/>
          <a:lstStyle/>
          <a:p>
            <a:pPr algn="ctr"/>
            <a:r>
              <a:rPr sz="1200" b="1" i="0" dirty="0">
                <a:solidFill>
                  <a:srgbClr val="FFFFFF"/>
                </a:solidFill>
                <a:latin typeface="Arial"/>
              </a:rPr>
              <a:t>ORC 187.04(C)(1)</a:t>
            </a:r>
          </a:p>
        </p:txBody>
      </p:sp>
      <p:sp>
        <p:nvSpPr>
          <p:cNvPr id="8" name="Rounded Rectangle 7"/>
          <p:cNvSpPr/>
          <p:nvPr/>
        </p:nvSpPr>
        <p:spPr>
          <a:xfrm>
            <a:off x="6245351" y="1444752"/>
            <a:ext cx="5440679" cy="21488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9" name="Oval 8"/>
          <p:cNvSpPr/>
          <p:nvPr/>
        </p:nvSpPr>
        <p:spPr>
          <a:xfrm>
            <a:off x="6519671" y="1700784"/>
            <a:ext cx="402336" cy="402336"/>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2</a:t>
            </a:r>
          </a:p>
        </p:txBody>
      </p:sp>
      <p:sp>
        <p:nvSpPr>
          <p:cNvPr id="10" name="TextBox 9"/>
          <p:cNvSpPr txBox="1"/>
          <p:nvPr/>
        </p:nvSpPr>
        <p:spPr>
          <a:xfrm>
            <a:off x="6519671" y="2286000"/>
            <a:ext cx="4892040" cy="960120"/>
          </a:xfrm>
          <a:prstGeom prst="rect">
            <a:avLst/>
          </a:prstGeom>
          <a:noFill/>
        </p:spPr>
        <p:txBody>
          <a:bodyPr wrap="square" lIns="0" tIns="0" rIns="0" bIns="0" anchor="t">
            <a:spAutoFit/>
          </a:bodyPr>
          <a:lstStyle/>
          <a:p>
            <a:r>
              <a:rPr sz="1500" b="0" i="0" dirty="0">
                <a:solidFill>
                  <a:srgbClr val="003057"/>
                </a:solidFill>
                <a:latin typeface="Arial"/>
              </a:rPr>
              <a:t>Records received by JobsOhio from any entity not subject to the Public Records Act are not public records, regardless of who may have custody of them.</a:t>
            </a:r>
          </a:p>
        </p:txBody>
      </p:sp>
      <p:sp>
        <p:nvSpPr>
          <p:cNvPr id="11" name="Rounded Rectangle 10"/>
          <p:cNvSpPr/>
          <p:nvPr/>
        </p:nvSpPr>
        <p:spPr>
          <a:xfrm>
            <a:off x="6519671" y="3017520"/>
            <a:ext cx="2148840" cy="365760"/>
          </a:xfrm>
          <a:prstGeom prst="roundRect">
            <a:avLst>
              <a:gd name="adj" fmla="val 50000"/>
            </a:avLst>
          </a:prstGeom>
          <a:solidFill>
            <a:srgbClr val="00A3DF"/>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0" rIns="109728" bIns="0" rtlCol="0" anchor="ctr"/>
          <a:lstStyle/>
          <a:p>
            <a:pPr algn="ctr"/>
            <a:r>
              <a:rPr sz="1200" b="1" i="0" dirty="0">
                <a:solidFill>
                  <a:srgbClr val="FFFFFF"/>
                </a:solidFill>
                <a:latin typeface="Arial"/>
              </a:rPr>
              <a:t>ORC 187.04(C)(2)</a:t>
            </a:r>
          </a:p>
        </p:txBody>
      </p:sp>
      <p:sp>
        <p:nvSpPr>
          <p:cNvPr id="12" name="Rounded Rectangle 11"/>
          <p:cNvSpPr/>
          <p:nvPr/>
        </p:nvSpPr>
        <p:spPr>
          <a:xfrm>
            <a:off x="502920" y="3849624"/>
            <a:ext cx="5440679" cy="21488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3" name="Oval 12"/>
          <p:cNvSpPr/>
          <p:nvPr/>
        </p:nvSpPr>
        <p:spPr>
          <a:xfrm>
            <a:off x="777240" y="4105656"/>
            <a:ext cx="402336" cy="402336"/>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3</a:t>
            </a:r>
          </a:p>
        </p:txBody>
      </p:sp>
      <p:sp>
        <p:nvSpPr>
          <p:cNvPr id="14" name="TextBox 13"/>
          <p:cNvSpPr txBox="1"/>
          <p:nvPr/>
        </p:nvSpPr>
        <p:spPr>
          <a:xfrm>
            <a:off x="777240" y="4690872"/>
            <a:ext cx="4892040" cy="960120"/>
          </a:xfrm>
          <a:prstGeom prst="rect">
            <a:avLst/>
          </a:prstGeom>
          <a:noFill/>
        </p:spPr>
        <p:txBody>
          <a:bodyPr wrap="square" lIns="0" tIns="0" rIns="0" bIns="0" anchor="t">
            <a:spAutoFit/>
          </a:bodyPr>
          <a:lstStyle/>
          <a:p>
            <a:r>
              <a:rPr sz="1500" b="0" i="0" dirty="0">
                <a:solidFill>
                  <a:srgbClr val="003057"/>
                </a:solidFill>
                <a:latin typeface="Arial"/>
              </a:rPr>
              <a:t>Records received by JobsOhio from a public office that are not public records in the hands of that public office are still not public records, regardless of custody.</a:t>
            </a:r>
          </a:p>
        </p:txBody>
      </p:sp>
      <p:sp>
        <p:nvSpPr>
          <p:cNvPr id="15" name="Rounded Rectangle 14"/>
          <p:cNvSpPr/>
          <p:nvPr/>
        </p:nvSpPr>
        <p:spPr>
          <a:xfrm>
            <a:off x="777240" y="5422392"/>
            <a:ext cx="2148840" cy="365760"/>
          </a:xfrm>
          <a:prstGeom prst="roundRect">
            <a:avLst>
              <a:gd name="adj" fmla="val 50000"/>
            </a:avLst>
          </a:prstGeom>
          <a:solidFill>
            <a:srgbClr val="00A3DF"/>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0" rIns="109728" bIns="0" rtlCol="0" anchor="ctr"/>
          <a:lstStyle/>
          <a:p>
            <a:pPr algn="ctr"/>
            <a:r>
              <a:rPr sz="1200" b="1" i="0" dirty="0">
                <a:solidFill>
                  <a:srgbClr val="FFFFFF"/>
                </a:solidFill>
                <a:latin typeface="Arial"/>
              </a:rPr>
              <a:t>ORC 187.04(C)(3)</a:t>
            </a:r>
          </a:p>
        </p:txBody>
      </p:sp>
      <p:sp>
        <p:nvSpPr>
          <p:cNvPr id="16" name="Rounded Rectangle 15"/>
          <p:cNvSpPr/>
          <p:nvPr/>
        </p:nvSpPr>
        <p:spPr>
          <a:xfrm>
            <a:off x="6245351" y="3849624"/>
            <a:ext cx="5440679" cy="21488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7" name="Oval 16"/>
          <p:cNvSpPr/>
          <p:nvPr/>
        </p:nvSpPr>
        <p:spPr>
          <a:xfrm>
            <a:off x="6519671" y="4105656"/>
            <a:ext cx="402336" cy="402336"/>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4</a:t>
            </a:r>
          </a:p>
        </p:txBody>
      </p:sp>
      <p:sp>
        <p:nvSpPr>
          <p:cNvPr id="18" name="TextBox 17"/>
          <p:cNvSpPr txBox="1"/>
          <p:nvPr/>
        </p:nvSpPr>
        <p:spPr>
          <a:xfrm>
            <a:off x="6519671" y="4690872"/>
            <a:ext cx="4892040" cy="960120"/>
          </a:xfrm>
          <a:prstGeom prst="rect">
            <a:avLst/>
          </a:prstGeom>
          <a:noFill/>
        </p:spPr>
        <p:txBody>
          <a:bodyPr wrap="square" lIns="0" tIns="0" rIns="0" bIns="0" anchor="t">
            <a:spAutoFit/>
          </a:bodyPr>
          <a:lstStyle/>
          <a:p>
            <a:r>
              <a:rPr sz="1500" b="0" i="0" dirty="0">
                <a:solidFill>
                  <a:srgbClr val="003057"/>
                </a:solidFill>
                <a:latin typeface="Arial"/>
              </a:rPr>
              <a:t>Ohio’s Public Records Law specifically exempts JobsOhio’s records from the definition of “public record.”</a:t>
            </a:r>
          </a:p>
        </p:txBody>
      </p:sp>
      <p:sp>
        <p:nvSpPr>
          <p:cNvPr id="19" name="Rounded Rectangle 18"/>
          <p:cNvSpPr/>
          <p:nvPr/>
        </p:nvSpPr>
        <p:spPr>
          <a:xfrm>
            <a:off x="6519671" y="5422392"/>
            <a:ext cx="2148840" cy="365760"/>
          </a:xfrm>
          <a:prstGeom prst="roundRect">
            <a:avLst>
              <a:gd name="adj" fmla="val 50000"/>
            </a:avLst>
          </a:prstGeom>
          <a:solidFill>
            <a:srgbClr val="00A3DF"/>
          </a:solidFill>
          <a:ln>
            <a:noFill/>
          </a:ln>
          <a:effectLst/>
        </p:spPr>
        <p:style>
          <a:lnRef idx="1">
            <a:schemeClr val="accent1"/>
          </a:lnRef>
          <a:fillRef idx="3">
            <a:schemeClr val="accent1"/>
          </a:fillRef>
          <a:effectRef idx="2">
            <a:schemeClr val="accent1"/>
          </a:effectRef>
          <a:fontRef idx="minor">
            <a:schemeClr val="lt1"/>
          </a:fontRef>
        </p:style>
        <p:txBody>
          <a:bodyPr wrap="square" lIns="109728" tIns="0" rIns="109728" bIns="0" rtlCol="0" anchor="ctr"/>
          <a:lstStyle/>
          <a:p>
            <a:pPr algn="ctr"/>
            <a:r>
              <a:rPr sz="1200" b="1" i="0" dirty="0">
                <a:solidFill>
                  <a:srgbClr val="FFFFFF"/>
                </a:solidFill>
                <a:latin typeface="Arial"/>
              </a:rPr>
              <a:t>ORC 149.</a:t>
            </a:r>
            <a:r>
              <a:rPr lang="en-US" sz="1200" b="1" i="0" dirty="0">
                <a:solidFill>
                  <a:srgbClr val="FFFFFF"/>
                </a:solidFill>
                <a:latin typeface="Arial"/>
              </a:rPr>
              <a:t>43</a:t>
            </a:r>
            <a:r>
              <a:rPr sz="1200" b="1" i="0" dirty="0">
                <a:solidFill>
                  <a:srgbClr val="FFFFFF"/>
                </a:solidFill>
                <a:latin typeface="Arial"/>
              </a:rPr>
              <a:t>(A)(1)(bb)</a:t>
            </a:r>
          </a:p>
        </p:txBody>
      </p:sp>
    </p:spTree>
    <p:extLst>
      <p:ext uri="{BB962C8B-B14F-4D97-AF65-F5344CB8AC3E}">
        <p14:creationId xmlns:p14="http://schemas.microsoft.com/office/powerpoint/2010/main" val="1160876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FCFA72-A402-4F84-959C-0945CEC75542}"/>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Confidentiality of Economic Development Records</a:t>
            </a:r>
          </a:p>
        </p:txBody>
      </p:sp>
      <p:sp>
        <p:nvSpPr>
          <p:cNvPr id="3" name="TextBox 2"/>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OHIO’S PUBLIC RECORDS LAW</a:t>
            </a:r>
          </a:p>
        </p:txBody>
      </p:sp>
      <p:sp>
        <p:nvSpPr>
          <p:cNvPr id="4" name="Rounded Rectangle 3"/>
          <p:cNvSpPr/>
          <p:nvPr/>
        </p:nvSpPr>
        <p:spPr>
          <a:xfrm>
            <a:off x="502920" y="1444752"/>
            <a:ext cx="6675120" cy="278892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5" name="TextBox 4"/>
          <p:cNvSpPr txBox="1"/>
          <p:nvPr/>
        </p:nvSpPr>
        <p:spPr>
          <a:xfrm>
            <a:off x="777240" y="1700784"/>
            <a:ext cx="6126480" cy="1574790"/>
          </a:xfrm>
          <a:prstGeom prst="rect">
            <a:avLst/>
          </a:prstGeom>
          <a:noFill/>
        </p:spPr>
        <p:txBody>
          <a:bodyPr wrap="square" lIns="0" tIns="0" rIns="0" bIns="0" anchor="t">
            <a:spAutoFit/>
          </a:bodyPr>
          <a:lstStyle/>
          <a:p>
            <a:pPr>
              <a:spcAft>
                <a:spcPts val="600"/>
              </a:spcAft>
            </a:pPr>
            <a:r>
              <a:rPr sz="1900" b="1" i="0" dirty="0">
                <a:solidFill>
                  <a:srgbClr val="003057"/>
                </a:solidFill>
                <a:latin typeface="Arial"/>
              </a:rPr>
              <a:t>Ohio Department of Development</a:t>
            </a:r>
          </a:p>
          <a:p>
            <a:pPr marL="182880" indent="-182880">
              <a:spcAft>
                <a:spcPts val="1000"/>
              </a:spcAft>
              <a:buClr>
                <a:srgbClr val="00A3DF"/>
              </a:buClr>
              <a:buSzPct val="100000"/>
              <a:buFont typeface="Arial" panose="020B0604020202020204" pitchFamily="34" charset="0"/>
              <a:buChar char="▪"/>
            </a:pPr>
            <a:r>
              <a:rPr sz="1400" b="0" i="0" dirty="0">
                <a:solidFill>
                  <a:srgbClr val="003057"/>
                </a:solidFill>
                <a:latin typeface="Arial"/>
              </a:rPr>
              <a:t>Has its own confidentiality exception to the Public Records Act, specific to economic development records. </a:t>
            </a:r>
            <a:r>
              <a:rPr sz="1400" b="0" i="0" dirty="0">
                <a:solidFill>
                  <a:srgbClr val="00B0F0"/>
                </a:solidFill>
                <a:latin typeface="Arial"/>
              </a:rPr>
              <a:t>ORC 122.36</a:t>
            </a:r>
          </a:p>
          <a:p>
            <a:pPr marL="182880" indent="-182880">
              <a:spcAft>
                <a:spcPts val="1000"/>
              </a:spcAft>
              <a:buClr>
                <a:srgbClr val="00A3DF"/>
              </a:buClr>
              <a:buSzPct val="100000"/>
              <a:buFont typeface="Arial" panose="020B0604020202020204" pitchFamily="34" charset="0"/>
              <a:buChar char="▪"/>
            </a:pPr>
            <a:r>
              <a:rPr sz="1400" b="0" i="0" dirty="0">
                <a:solidFill>
                  <a:srgbClr val="003057"/>
                </a:solidFill>
                <a:latin typeface="Arial"/>
              </a:rPr>
              <a:t>“Materials or data … that consist of trade secrets, as defined in ORC 1333.61, or commercial or financial information, regarding projects are not public records.”</a:t>
            </a:r>
          </a:p>
        </p:txBody>
      </p:sp>
      <p:sp>
        <p:nvSpPr>
          <p:cNvPr id="6" name="TextBox 5"/>
          <p:cNvSpPr txBox="1"/>
          <p:nvPr/>
        </p:nvSpPr>
        <p:spPr>
          <a:xfrm>
            <a:off x="7498079" y="1444752"/>
            <a:ext cx="4187951" cy="256032"/>
          </a:xfrm>
          <a:prstGeom prst="rect">
            <a:avLst/>
          </a:prstGeom>
          <a:noFill/>
        </p:spPr>
        <p:txBody>
          <a:bodyPr wrap="square" lIns="0" tIns="0" rIns="0" bIns="0" anchor="t">
            <a:spAutoFit/>
          </a:bodyPr>
          <a:lstStyle/>
          <a:p>
            <a:r>
              <a:rPr sz="1200" b="1" i="0" dirty="0">
                <a:solidFill>
                  <a:srgbClr val="00A3DF"/>
                </a:solidFill>
                <a:latin typeface="Arial"/>
              </a:rPr>
              <a:t>SIMILAR EXCEPTIONS</a:t>
            </a:r>
          </a:p>
        </p:txBody>
      </p:sp>
      <p:sp>
        <p:nvSpPr>
          <p:cNvPr id="7" name="Rounded Rectangle 6"/>
          <p:cNvSpPr/>
          <p:nvPr/>
        </p:nvSpPr>
        <p:spPr>
          <a:xfrm>
            <a:off x="7498079" y="1783080"/>
            <a:ext cx="4187951" cy="758952"/>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8" name="TextBox 7"/>
          <p:cNvSpPr txBox="1"/>
          <p:nvPr/>
        </p:nvSpPr>
        <p:spPr>
          <a:xfrm>
            <a:off x="7717536" y="1920240"/>
            <a:ext cx="3749039" cy="412934"/>
          </a:xfrm>
          <a:prstGeom prst="rect">
            <a:avLst/>
          </a:prstGeom>
          <a:noFill/>
        </p:spPr>
        <p:txBody>
          <a:bodyPr wrap="square" lIns="0" tIns="0" rIns="0" bIns="0" anchor="t">
            <a:spAutoFit/>
          </a:bodyPr>
          <a:lstStyle/>
          <a:p>
            <a:pPr>
              <a:spcAft>
                <a:spcPts val="100"/>
              </a:spcAft>
            </a:pPr>
            <a:r>
              <a:rPr sz="1400" b="1" i="0" dirty="0">
                <a:solidFill>
                  <a:srgbClr val="003057"/>
                </a:solidFill>
                <a:latin typeface="Arial"/>
              </a:rPr>
              <a:t>Community Improvement Corporations</a:t>
            </a:r>
          </a:p>
          <a:p>
            <a:r>
              <a:rPr sz="1200" b="0" dirty="0">
                <a:solidFill>
                  <a:srgbClr val="00B0F0"/>
                </a:solidFill>
                <a:latin typeface="Arial"/>
              </a:rPr>
              <a:t>ORC 1724.11</a:t>
            </a:r>
          </a:p>
        </p:txBody>
      </p:sp>
      <p:sp>
        <p:nvSpPr>
          <p:cNvPr id="9" name="Rounded Rectangle 8"/>
          <p:cNvSpPr/>
          <p:nvPr/>
        </p:nvSpPr>
        <p:spPr>
          <a:xfrm>
            <a:off x="7498079" y="2679191"/>
            <a:ext cx="4187951" cy="758952"/>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0" name="TextBox 9"/>
          <p:cNvSpPr txBox="1"/>
          <p:nvPr/>
        </p:nvSpPr>
        <p:spPr>
          <a:xfrm>
            <a:off x="7717536" y="2816351"/>
            <a:ext cx="3749039" cy="412934"/>
          </a:xfrm>
          <a:prstGeom prst="rect">
            <a:avLst/>
          </a:prstGeom>
          <a:noFill/>
        </p:spPr>
        <p:txBody>
          <a:bodyPr wrap="square" lIns="0" tIns="0" rIns="0" bIns="0" anchor="t">
            <a:spAutoFit/>
          </a:bodyPr>
          <a:lstStyle/>
          <a:p>
            <a:pPr>
              <a:spcAft>
                <a:spcPts val="100"/>
              </a:spcAft>
            </a:pPr>
            <a:r>
              <a:rPr sz="1400" b="1" i="0" dirty="0">
                <a:solidFill>
                  <a:srgbClr val="003057"/>
                </a:solidFill>
                <a:latin typeface="Arial"/>
              </a:rPr>
              <a:t>Tax Credit Authority</a:t>
            </a:r>
          </a:p>
          <a:p>
            <a:r>
              <a:rPr sz="1200" b="0" dirty="0">
                <a:solidFill>
                  <a:srgbClr val="00B0F0"/>
                </a:solidFill>
                <a:latin typeface="Arial"/>
              </a:rPr>
              <a:t>ORC 122.17(G)</a:t>
            </a:r>
          </a:p>
        </p:txBody>
      </p:sp>
      <p:sp>
        <p:nvSpPr>
          <p:cNvPr id="11" name="Rounded Rectangle 10"/>
          <p:cNvSpPr/>
          <p:nvPr/>
        </p:nvSpPr>
        <p:spPr>
          <a:xfrm>
            <a:off x="7498079" y="3575304"/>
            <a:ext cx="4187951" cy="758952"/>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TextBox 11"/>
          <p:cNvSpPr txBox="1"/>
          <p:nvPr/>
        </p:nvSpPr>
        <p:spPr>
          <a:xfrm>
            <a:off x="7717536" y="3712464"/>
            <a:ext cx="3749039" cy="412934"/>
          </a:xfrm>
          <a:prstGeom prst="rect">
            <a:avLst/>
          </a:prstGeom>
          <a:noFill/>
        </p:spPr>
        <p:txBody>
          <a:bodyPr wrap="square" lIns="0" tIns="0" rIns="0" bIns="0" anchor="t">
            <a:spAutoFit/>
          </a:bodyPr>
          <a:lstStyle/>
          <a:p>
            <a:pPr>
              <a:spcAft>
                <a:spcPts val="100"/>
              </a:spcAft>
            </a:pPr>
            <a:r>
              <a:rPr sz="1400" b="1" i="0" dirty="0">
                <a:solidFill>
                  <a:srgbClr val="003057"/>
                </a:solidFill>
                <a:latin typeface="Arial"/>
              </a:rPr>
              <a:t>Port Authorities</a:t>
            </a:r>
          </a:p>
          <a:p>
            <a:r>
              <a:rPr sz="1200" b="0" dirty="0">
                <a:solidFill>
                  <a:srgbClr val="00B0F0"/>
                </a:solidFill>
                <a:latin typeface="Arial"/>
              </a:rPr>
              <a:t>ORC 4582.091</a:t>
            </a:r>
          </a:p>
        </p:txBody>
      </p:sp>
    </p:spTree>
    <p:extLst>
      <p:ext uri="{BB962C8B-B14F-4D97-AF65-F5344CB8AC3E}">
        <p14:creationId xmlns:p14="http://schemas.microsoft.com/office/powerpoint/2010/main" val="42013749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Practice Considerations</a:t>
            </a:r>
            <a:endParaRPr lang="en-US" dirty="0"/>
          </a:p>
        </p:txBody>
      </p:sp>
      <p:sp>
        <p:nvSpPr>
          <p:cNvPr id="3" name="TextBox 2"/>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OHIO’S PUBLIC RECORDS LAW</a:t>
            </a:r>
          </a:p>
        </p:txBody>
      </p:sp>
      <p:sp>
        <p:nvSpPr>
          <p:cNvPr id="4" name="Rounded Rectangle 3"/>
          <p:cNvSpPr/>
          <p:nvPr/>
        </p:nvSpPr>
        <p:spPr>
          <a:xfrm>
            <a:off x="502920" y="1444752"/>
            <a:ext cx="5440679" cy="21488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5" name="Oval 4"/>
          <p:cNvSpPr/>
          <p:nvPr/>
        </p:nvSpPr>
        <p:spPr>
          <a:xfrm>
            <a:off x="777240" y="1719072"/>
            <a:ext cx="402336" cy="402336"/>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1</a:t>
            </a:r>
          </a:p>
        </p:txBody>
      </p:sp>
      <p:sp>
        <p:nvSpPr>
          <p:cNvPr id="6" name="TextBox 5"/>
          <p:cNvSpPr txBox="1"/>
          <p:nvPr/>
        </p:nvSpPr>
        <p:spPr>
          <a:xfrm>
            <a:off x="777240" y="2340864"/>
            <a:ext cx="4892040" cy="1051560"/>
          </a:xfrm>
          <a:prstGeom prst="rect">
            <a:avLst/>
          </a:prstGeom>
          <a:noFill/>
        </p:spPr>
        <p:txBody>
          <a:bodyPr wrap="square" lIns="0" tIns="0" rIns="0" bIns="0" anchor="t">
            <a:spAutoFit/>
          </a:bodyPr>
          <a:lstStyle/>
          <a:p>
            <a:r>
              <a:rPr sz="1600" b="0" i="0" dirty="0">
                <a:solidFill>
                  <a:srgbClr val="003057"/>
                </a:solidFill>
                <a:latin typeface="Arial"/>
              </a:rPr>
              <a:t>Use only the Project Code Names in ALL communications.</a:t>
            </a:r>
          </a:p>
        </p:txBody>
      </p:sp>
      <p:sp>
        <p:nvSpPr>
          <p:cNvPr id="7" name="Rounded Rectangle 6"/>
          <p:cNvSpPr/>
          <p:nvPr/>
        </p:nvSpPr>
        <p:spPr>
          <a:xfrm>
            <a:off x="6245351" y="1444752"/>
            <a:ext cx="5440679" cy="21488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8" name="Oval 7"/>
          <p:cNvSpPr/>
          <p:nvPr/>
        </p:nvSpPr>
        <p:spPr>
          <a:xfrm>
            <a:off x="6519671" y="1719072"/>
            <a:ext cx="402336" cy="402336"/>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2</a:t>
            </a:r>
          </a:p>
        </p:txBody>
      </p:sp>
      <p:sp>
        <p:nvSpPr>
          <p:cNvPr id="9" name="TextBox 8"/>
          <p:cNvSpPr txBox="1"/>
          <p:nvPr/>
        </p:nvSpPr>
        <p:spPr>
          <a:xfrm>
            <a:off x="6519671" y="2340864"/>
            <a:ext cx="4892040" cy="738664"/>
          </a:xfrm>
          <a:prstGeom prst="rect">
            <a:avLst/>
          </a:prstGeom>
          <a:noFill/>
        </p:spPr>
        <p:txBody>
          <a:bodyPr wrap="square" lIns="0" tIns="0" rIns="0" bIns="0" anchor="t">
            <a:spAutoFit/>
          </a:bodyPr>
          <a:lstStyle/>
          <a:p>
            <a:r>
              <a:rPr sz="1600" b="0" i="0" dirty="0">
                <a:solidFill>
                  <a:srgbClr val="003057"/>
                </a:solidFill>
                <a:latin typeface="Arial"/>
              </a:rPr>
              <a:t>Avoid providing J</a:t>
            </a:r>
            <a:r>
              <a:rPr lang="en-US" sz="1600" b="0" i="0" dirty="0">
                <a:solidFill>
                  <a:srgbClr val="003057"/>
                </a:solidFill>
                <a:latin typeface="Arial"/>
              </a:rPr>
              <a:t>obsOhio</a:t>
            </a:r>
            <a:r>
              <a:rPr sz="1600" b="0" i="0" dirty="0">
                <a:solidFill>
                  <a:srgbClr val="003057"/>
                </a:solidFill>
                <a:latin typeface="Arial"/>
              </a:rPr>
              <a:t>/State incentive offer letters, or other documents created by JobsOhio, to any government entity.</a:t>
            </a:r>
          </a:p>
        </p:txBody>
      </p:sp>
      <p:sp>
        <p:nvSpPr>
          <p:cNvPr id="10" name="Rounded Rectangle 9"/>
          <p:cNvSpPr/>
          <p:nvPr/>
        </p:nvSpPr>
        <p:spPr>
          <a:xfrm>
            <a:off x="502920" y="3849624"/>
            <a:ext cx="5440679" cy="21488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1" name="Oval 10"/>
          <p:cNvSpPr/>
          <p:nvPr/>
        </p:nvSpPr>
        <p:spPr>
          <a:xfrm>
            <a:off x="777240" y="4123944"/>
            <a:ext cx="402336" cy="402336"/>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3</a:t>
            </a:r>
          </a:p>
        </p:txBody>
      </p:sp>
      <p:sp>
        <p:nvSpPr>
          <p:cNvPr id="12" name="TextBox 11"/>
          <p:cNvSpPr txBox="1"/>
          <p:nvPr/>
        </p:nvSpPr>
        <p:spPr>
          <a:xfrm>
            <a:off x="777240" y="4745736"/>
            <a:ext cx="4892040" cy="738664"/>
          </a:xfrm>
          <a:prstGeom prst="rect">
            <a:avLst/>
          </a:prstGeom>
          <a:noFill/>
        </p:spPr>
        <p:txBody>
          <a:bodyPr wrap="square" lIns="0" tIns="0" rIns="0" bIns="0" anchor="t">
            <a:spAutoFit/>
          </a:bodyPr>
          <a:lstStyle/>
          <a:p>
            <a:r>
              <a:rPr sz="1600" b="0" i="0" dirty="0">
                <a:solidFill>
                  <a:srgbClr val="003057"/>
                </a:solidFill>
                <a:latin typeface="Arial"/>
              </a:rPr>
              <a:t>Share the content of J</a:t>
            </a:r>
            <a:r>
              <a:rPr lang="en-US" sz="1600" b="0" i="0" dirty="0">
                <a:solidFill>
                  <a:srgbClr val="003057"/>
                </a:solidFill>
                <a:latin typeface="Arial"/>
              </a:rPr>
              <a:t>obsOhio</a:t>
            </a:r>
            <a:r>
              <a:rPr sz="1600" b="0" i="0" dirty="0">
                <a:solidFill>
                  <a:srgbClr val="003057"/>
                </a:solidFill>
                <a:latin typeface="Arial"/>
              </a:rPr>
              <a:t>/State incentive offers with a government entity verbally, and only when essential to the deal.</a:t>
            </a:r>
          </a:p>
        </p:txBody>
      </p:sp>
      <p:sp>
        <p:nvSpPr>
          <p:cNvPr id="13" name="Rounded Rectangle 12"/>
          <p:cNvSpPr/>
          <p:nvPr/>
        </p:nvSpPr>
        <p:spPr>
          <a:xfrm>
            <a:off x="6245351" y="3849624"/>
            <a:ext cx="5440679" cy="21488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4" name="Oval 13"/>
          <p:cNvSpPr/>
          <p:nvPr/>
        </p:nvSpPr>
        <p:spPr>
          <a:xfrm>
            <a:off x="6519671" y="4123944"/>
            <a:ext cx="402336" cy="402336"/>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4</a:t>
            </a:r>
          </a:p>
        </p:txBody>
      </p:sp>
      <p:sp>
        <p:nvSpPr>
          <p:cNvPr id="15" name="TextBox 14"/>
          <p:cNvSpPr txBox="1"/>
          <p:nvPr/>
        </p:nvSpPr>
        <p:spPr>
          <a:xfrm>
            <a:off x="6519671" y="4745736"/>
            <a:ext cx="4892040" cy="492443"/>
          </a:xfrm>
          <a:prstGeom prst="rect">
            <a:avLst/>
          </a:prstGeom>
          <a:noFill/>
        </p:spPr>
        <p:txBody>
          <a:bodyPr wrap="square" lIns="0" tIns="0" rIns="0" bIns="0" anchor="t">
            <a:spAutoFit/>
          </a:bodyPr>
          <a:lstStyle/>
          <a:p>
            <a:r>
              <a:rPr sz="1600" b="0" i="0" dirty="0">
                <a:solidFill>
                  <a:srgbClr val="003057"/>
                </a:solidFill>
                <a:latin typeface="Arial"/>
              </a:rPr>
              <a:t>Urge government entities not to reprint J</a:t>
            </a:r>
            <a:r>
              <a:rPr lang="en-US" sz="1600" b="0" i="0" dirty="0">
                <a:solidFill>
                  <a:srgbClr val="003057"/>
                </a:solidFill>
                <a:latin typeface="Arial"/>
              </a:rPr>
              <a:t>obsOhio</a:t>
            </a:r>
            <a:r>
              <a:rPr sz="1600" b="0" i="0" dirty="0">
                <a:solidFill>
                  <a:srgbClr val="003057"/>
                </a:solidFill>
                <a:latin typeface="Arial"/>
              </a:rPr>
              <a:t>/State incentive offers in other documents.</a:t>
            </a:r>
          </a:p>
        </p:txBody>
      </p:sp>
    </p:spTree>
    <p:extLst>
      <p:ext uri="{BB962C8B-B14F-4D97-AF65-F5344CB8AC3E}">
        <p14:creationId xmlns:p14="http://schemas.microsoft.com/office/powerpoint/2010/main" val="3961127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67E24A67-C0C2-653F-6068-8641B17B153C}"/>
              </a:ext>
            </a:extLst>
          </p:cNvPr>
          <p:cNvSpPr txBox="1">
            <a:spLocks noGrp="1"/>
          </p:cNvSpPr>
          <p:nvPr>
            <p:ph type="title"/>
          </p:nvPr>
        </p:nvSpPr>
        <p:spPr>
          <a:xfrm>
            <a:off x="519624" y="2066778"/>
            <a:ext cx="10565961" cy="136802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5600" dirty="0">
                <a:solidFill>
                  <a:schemeClr val="accent2"/>
                </a:solidFill>
                <a:latin typeface="Arial" panose="020B0604020202020204" pitchFamily="34" charset="0"/>
                <a:ea typeface="Euclid Circular A" panose="020B0504000000000000" pitchFamily="34" charset="77"/>
                <a:cs typeface="Arial" panose="020B0604020202020204" pitchFamily="34" charset="0"/>
              </a:rPr>
              <a:t>Insider Trading</a:t>
            </a:r>
            <a:r>
              <a:rPr lang="en-US" sz="5600" b="1" dirty="0">
                <a:solidFill>
                  <a:schemeClr val="accent2"/>
                </a:solidFill>
                <a:latin typeface="Arial" panose="020B0604020202020204" pitchFamily="34" charset="0"/>
                <a:ea typeface="Euclid Circular A" panose="020B0504000000000000" pitchFamily="34" charset="77"/>
                <a:cs typeface="Arial" panose="020B0604020202020204" pitchFamily="34" charset="0"/>
              </a:rPr>
              <a:t> </a:t>
            </a:r>
            <a:br>
              <a:rPr lang="en-US" sz="5600" b="1" dirty="0">
                <a:solidFill>
                  <a:schemeClr val="accent2"/>
                </a:solidFill>
                <a:latin typeface="Arial" panose="020B0604020202020204" pitchFamily="34" charset="0"/>
                <a:ea typeface="Euclid Circular A" panose="020B0504000000000000" pitchFamily="34" charset="77"/>
                <a:cs typeface="Arial" panose="020B0604020202020204" pitchFamily="34" charset="0"/>
              </a:rPr>
            </a:br>
            <a:endParaRPr lang="en-US" sz="4400" b="1" dirty="0">
              <a:solidFill>
                <a:schemeClr val="accent2"/>
              </a:solidFill>
              <a:latin typeface="Arial" panose="020B0604020202020204" pitchFamily="34" charset="0"/>
              <a:ea typeface="Euclid Circular A" panose="020B0504000000000000" pitchFamily="34" charset="77"/>
              <a:cs typeface="Arial" panose="020B0604020202020204" pitchFamily="34" charset="0"/>
            </a:endParaRPr>
          </a:p>
        </p:txBody>
      </p:sp>
      <p:sp>
        <p:nvSpPr>
          <p:cNvPr id="7" name="Oval 6">
            <a:extLst>
              <a:ext uri="{FF2B5EF4-FFF2-40B4-BE49-F238E27FC236}">
                <a16:creationId xmlns:a16="http://schemas.microsoft.com/office/drawing/2014/main" id="{AD469706-73A1-A599-3C46-9022EBEF119F}"/>
              </a:ext>
            </a:extLst>
          </p:cNvPr>
          <p:cNvSpPr/>
          <p:nvPr/>
        </p:nvSpPr>
        <p:spPr>
          <a:xfrm>
            <a:off x="9538469" y="2930165"/>
            <a:ext cx="2628501" cy="2628501"/>
          </a:xfrm>
          <a:prstGeom prst="ellipse">
            <a:avLst/>
          </a:prstGeom>
          <a:noFill/>
          <a:ln w="5080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Freeform 9">
            <a:extLst>
              <a:ext uri="{FF2B5EF4-FFF2-40B4-BE49-F238E27FC236}">
                <a16:creationId xmlns:a16="http://schemas.microsoft.com/office/drawing/2014/main" id="{B2FE0472-FD64-F525-B3C5-7230DDA67622}"/>
              </a:ext>
            </a:extLst>
          </p:cNvPr>
          <p:cNvSpPr/>
          <p:nvPr/>
        </p:nvSpPr>
        <p:spPr>
          <a:xfrm>
            <a:off x="8283251" y="-21914"/>
            <a:ext cx="3920323" cy="3964114"/>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1">
              <a:alpha val="401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Freeform 10">
            <a:extLst>
              <a:ext uri="{FF2B5EF4-FFF2-40B4-BE49-F238E27FC236}">
                <a16:creationId xmlns:a16="http://schemas.microsoft.com/office/drawing/2014/main" id="{E204380B-3613-F2AB-1464-CC021146CD97}"/>
              </a:ext>
            </a:extLst>
          </p:cNvPr>
          <p:cNvSpPr/>
          <p:nvPr/>
        </p:nvSpPr>
        <p:spPr>
          <a:xfrm>
            <a:off x="10328292" y="-17791"/>
            <a:ext cx="1875283" cy="1809208"/>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Freeform 11">
            <a:extLst>
              <a:ext uri="{FF2B5EF4-FFF2-40B4-BE49-F238E27FC236}">
                <a16:creationId xmlns:a16="http://schemas.microsoft.com/office/drawing/2014/main" id="{1DE055FF-CFFC-3833-A9E0-9BCE8092B4DE}"/>
              </a:ext>
            </a:extLst>
          </p:cNvPr>
          <p:cNvSpPr/>
          <p:nvPr/>
        </p:nvSpPr>
        <p:spPr>
          <a:xfrm rot="5400000">
            <a:off x="8458169" y="3101106"/>
            <a:ext cx="3844081" cy="3708636"/>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3" name="Picture 12" descr="Icon&#10;&#10;Description automatically generated">
            <a:extLst>
              <a:ext uri="{FF2B5EF4-FFF2-40B4-BE49-F238E27FC236}">
                <a16:creationId xmlns:a16="http://schemas.microsoft.com/office/drawing/2014/main" id="{757CA456-15C5-0126-6054-7F9AAF88E12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3354264">
            <a:off x="9468691" y="3385163"/>
            <a:ext cx="2867202" cy="1929520"/>
          </a:xfrm>
          <a:prstGeom prst="rect">
            <a:avLst/>
          </a:prstGeom>
        </p:spPr>
      </p:pic>
      <p:pic>
        <p:nvPicPr>
          <p:cNvPr id="14" name="Picture 4" descr="Marker Inc. groundbreaking ceremony group photo">
            <a:extLst>
              <a:ext uri="{FF2B5EF4-FFF2-40B4-BE49-F238E27FC236}">
                <a16:creationId xmlns:a16="http://schemas.microsoft.com/office/drawing/2014/main" id="{53CCADBD-E24F-7341-2F3A-CF83D593C73F}"/>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8230063" y="4089917"/>
            <a:ext cx="2272211" cy="2275627"/>
          </a:xfrm>
          <a:prstGeom prst="ellipse">
            <a:avLst/>
          </a:prstGeom>
          <a:noFill/>
          <a:extLst>
            <a:ext uri="{909E8E84-426E-40DD-AFC4-6F175D3DCCD1}">
              <a14:hiddenFill xmlns:a14="http://schemas.microsoft.com/office/drawing/2010/main">
                <a:solidFill>
                  <a:srgbClr val="FFFFFF"/>
                </a:solidFill>
              </a14:hiddenFill>
            </a:ext>
          </a:extLst>
        </p:spPr>
      </p:pic>
      <p:pic>
        <p:nvPicPr>
          <p:cNvPr id="15" name="Picture 14" descr="A person holding a light in their hand&#10;&#10;Description automatically generated">
            <a:extLst>
              <a:ext uri="{FF2B5EF4-FFF2-40B4-BE49-F238E27FC236}">
                <a16:creationId xmlns:a16="http://schemas.microsoft.com/office/drawing/2014/main" id="{792BD89C-07B9-3539-F1E0-B86B3F0A8B1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0062841" y="3434806"/>
            <a:ext cx="1609535" cy="1609344"/>
          </a:xfrm>
          <a:prstGeom prst="ellipse">
            <a:avLst/>
          </a:prstGeom>
        </p:spPr>
      </p:pic>
      <p:pic>
        <p:nvPicPr>
          <p:cNvPr id="16" name="Picture 15" descr="A man driving a forklift in a wherehouse">
            <a:extLst>
              <a:ext uri="{FF2B5EF4-FFF2-40B4-BE49-F238E27FC236}">
                <a16:creationId xmlns:a16="http://schemas.microsoft.com/office/drawing/2014/main" id="{D1186A3A-7F9E-347E-1146-320FD9BD5360}"/>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0062841" y="3434806"/>
            <a:ext cx="1609344" cy="1609344"/>
          </a:xfrm>
          <a:prstGeom prst="ellipse">
            <a:avLst/>
          </a:prstGeom>
          <a:noFill/>
          <a:ln w="127000">
            <a:noFill/>
          </a:ln>
          <a:extLst>
            <a:ext uri="{909E8E84-426E-40DD-AFC4-6F175D3DCCD1}">
              <a14:hiddenFill xmlns:a14="http://schemas.microsoft.com/office/drawing/2010/main">
                <a:solidFill>
                  <a:srgbClr val="FFFFFF"/>
                </a:solidFill>
              </a14:hiddenFill>
            </a:ext>
          </a:extLst>
        </p:spPr>
      </p:pic>
      <p:pic>
        <p:nvPicPr>
          <p:cNvPr id="17" name="Picture 2" descr="Youngstown skyline hero image">
            <a:extLst>
              <a:ext uri="{FF2B5EF4-FFF2-40B4-BE49-F238E27FC236}">
                <a16:creationId xmlns:a16="http://schemas.microsoft.com/office/drawing/2014/main" id="{257214F2-A81B-0981-976F-70105ECA20D9}"/>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8645366" y="577452"/>
            <a:ext cx="2538021" cy="2540631"/>
          </a:xfrm>
          <a:prstGeom prst="ellipse">
            <a:avLst/>
          </a:prstGeom>
          <a:noFill/>
          <a:ln w="127000">
            <a:solidFill>
              <a:schemeClr val="accent4"/>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79370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8F43-C1A9-4357-8039-BD4DB3015F6A}"/>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Purpose and Scope</a:t>
            </a:r>
          </a:p>
        </p:txBody>
      </p:sp>
      <p:sp>
        <p:nvSpPr>
          <p:cNvPr id="9" name="Slide Number Placeholder 3">
            <a:extLst>
              <a:ext uri="{FF2B5EF4-FFF2-40B4-BE49-F238E27FC236}">
                <a16:creationId xmlns:a16="http://schemas.microsoft.com/office/drawing/2014/main" id="{BF7897E0-49DA-7395-F002-084668A042A9}"/>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33</a:t>
            </a:fld>
            <a:endParaRPr lang="en-US" b="1" dirty="0">
              <a:solidFill>
                <a:schemeClr val="tx2"/>
              </a:solidFill>
            </a:endParaRPr>
          </a:p>
        </p:txBody>
      </p:sp>
      <p:sp>
        <p:nvSpPr>
          <p:cNvPr id="10" name="TextBox 9"/>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INSIDER TRADING</a:t>
            </a:r>
          </a:p>
        </p:txBody>
      </p:sp>
      <p:sp>
        <p:nvSpPr>
          <p:cNvPr id="11" name="Rounded Rectangle 10"/>
          <p:cNvSpPr/>
          <p:nvPr/>
        </p:nvSpPr>
        <p:spPr>
          <a:xfrm>
            <a:off x="502920" y="1536192"/>
            <a:ext cx="5440679" cy="2926080"/>
          </a:xfrm>
          <a:prstGeom prst="roundRect">
            <a:avLst>
              <a:gd name="adj" fmla="val 5000"/>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TextBox 11"/>
          <p:cNvSpPr txBox="1"/>
          <p:nvPr/>
        </p:nvSpPr>
        <p:spPr>
          <a:xfrm>
            <a:off x="804672" y="1819655"/>
            <a:ext cx="4837175" cy="1569660"/>
          </a:xfrm>
          <a:prstGeom prst="rect">
            <a:avLst/>
          </a:prstGeom>
          <a:noFill/>
        </p:spPr>
        <p:txBody>
          <a:bodyPr wrap="square" lIns="0" tIns="0" rIns="0" bIns="0" anchor="t">
            <a:spAutoFit/>
          </a:bodyPr>
          <a:lstStyle/>
          <a:p>
            <a:pPr>
              <a:spcAft>
                <a:spcPts val="600"/>
              </a:spcAft>
            </a:pPr>
            <a:r>
              <a:rPr sz="2200" b="1" i="0" dirty="0">
                <a:solidFill>
                  <a:srgbClr val="FFFFFF"/>
                </a:solidFill>
                <a:latin typeface="Arial"/>
              </a:rPr>
              <a:t>Purpose</a:t>
            </a:r>
          </a:p>
          <a:p>
            <a:pPr>
              <a:spcAft>
                <a:spcPts val="500"/>
              </a:spcAft>
            </a:pPr>
            <a:r>
              <a:rPr sz="1500" b="0" i="0" dirty="0">
                <a:solidFill>
                  <a:srgbClr val="FFFFFF"/>
                </a:solidFill>
                <a:latin typeface="Arial"/>
              </a:rPr>
              <a:t>To ensure JobsOhio directors, officers, employees and consultants collectively, “Associated Persons” and its subsidiaries are aware of the legal prohibitions on insider trading, and to prevent insider trading by any Associated Person.</a:t>
            </a:r>
          </a:p>
        </p:txBody>
      </p:sp>
      <p:sp>
        <p:nvSpPr>
          <p:cNvPr id="13" name="Rounded Rectangle 12"/>
          <p:cNvSpPr/>
          <p:nvPr/>
        </p:nvSpPr>
        <p:spPr>
          <a:xfrm>
            <a:off x="6245351" y="1536192"/>
            <a:ext cx="5440679" cy="292608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4" name="TextBox 13"/>
          <p:cNvSpPr txBox="1"/>
          <p:nvPr/>
        </p:nvSpPr>
        <p:spPr>
          <a:xfrm>
            <a:off x="6547103" y="1819655"/>
            <a:ext cx="4837175" cy="1338828"/>
          </a:xfrm>
          <a:prstGeom prst="rect">
            <a:avLst/>
          </a:prstGeom>
          <a:noFill/>
        </p:spPr>
        <p:txBody>
          <a:bodyPr wrap="square" lIns="0" tIns="0" rIns="0" bIns="0" anchor="t">
            <a:spAutoFit/>
          </a:bodyPr>
          <a:lstStyle/>
          <a:p>
            <a:pPr>
              <a:spcAft>
                <a:spcPts val="600"/>
              </a:spcAft>
            </a:pPr>
            <a:r>
              <a:rPr sz="2200" b="1" i="0" dirty="0">
                <a:solidFill>
                  <a:srgbClr val="003057"/>
                </a:solidFill>
                <a:latin typeface="Arial"/>
              </a:rPr>
              <a:t>What “insider trading” means</a:t>
            </a:r>
          </a:p>
          <a:p>
            <a:pPr>
              <a:spcAft>
                <a:spcPts val="500"/>
              </a:spcAft>
            </a:pPr>
            <a:r>
              <a:rPr sz="1500" b="0" i="0" dirty="0">
                <a:solidFill>
                  <a:srgbClr val="003057"/>
                </a:solidFill>
                <a:latin typeface="Arial"/>
              </a:rPr>
              <a:t>Not defined in the securities laws. It generally refers to the use of</a:t>
            </a:r>
            <a:r>
              <a:rPr lang="en-US" sz="1500" b="0" i="0" dirty="0">
                <a:solidFill>
                  <a:srgbClr val="003057"/>
                </a:solidFill>
                <a:latin typeface="Arial"/>
              </a:rPr>
              <a:t> </a:t>
            </a:r>
            <a:r>
              <a:rPr sz="1500" b="0" i="0" dirty="0">
                <a:solidFill>
                  <a:srgbClr val="003057"/>
                </a:solidFill>
                <a:latin typeface="Arial"/>
              </a:rPr>
              <a:t>MNPI” to trade in securities, or the communication of material, non-public information to others (“tips”).</a:t>
            </a:r>
          </a:p>
        </p:txBody>
      </p:sp>
      <p:sp>
        <p:nvSpPr>
          <p:cNvPr id="15" name="Rounded Rectangle 14"/>
          <p:cNvSpPr/>
          <p:nvPr/>
        </p:nvSpPr>
        <p:spPr>
          <a:xfrm>
            <a:off x="502920" y="4709160"/>
            <a:ext cx="11183111" cy="777240"/>
          </a:xfrm>
          <a:prstGeom prst="roundRect">
            <a:avLst>
              <a:gd name="adj" fmla="val 8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6" name="TextBox 15"/>
          <p:cNvSpPr txBox="1"/>
          <p:nvPr/>
        </p:nvSpPr>
        <p:spPr>
          <a:xfrm>
            <a:off x="722376" y="4982363"/>
            <a:ext cx="10744199" cy="230832"/>
          </a:xfrm>
          <a:prstGeom prst="rect">
            <a:avLst/>
          </a:prstGeom>
          <a:noFill/>
        </p:spPr>
        <p:txBody>
          <a:bodyPr wrap="square" lIns="0" tIns="0" rIns="0" bIns="0" anchor="ctr">
            <a:spAutoFit/>
          </a:bodyPr>
          <a:lstStyle/>
          <a:p>
            <a:pPr algn="ctr"/>
            <a:r>
              <a:rPr sz="1500" b="1" i="0" dirty="0">
                <a:solidFill>
                  <a:srgbClr val="003057"/>
                </a:solidFill>
                <a:latin typeface="Arial"/>
              </a:rPr>
              <a:t>Associated Persons: </a:t>
            </a:r>
            <a:r>
              <a:rPr lang="en-US" sz="1500" dirty="0">
                <a:solidFill>
                  <a:srgbClr val="003057"/>
                </a:solidFill>
                <a:latin typeface="Arial"/>
              </a:rPr>
              <a:t>D</a:t>
            </a:r>
            <a:r>
              <a:rPr sz="1500" b="0" i="0" dirty="0">
                <a:solidFill>
                  <a:srgbClr val="003057"/>
                </a:solidFill>
                <a:latin typeface="Arial"/>
              </a:rPr>
              <a:t>irectors · </a:t>
            </a:r>
            <a:r>
              <a:rPr lang="en-US" sz="1500" b="0" i="0" dirty="0">
                <a:solidFill>
                  <a:srgbClr val="003057"/>
                </a:solidFill>
                <a:latin typeface="Arial"/>
              </a:rPr>
              <a:t>O</a:t>
            </a:r>
            <a:r>
              <a:rPr sz="1500" b="0" i="0" dirty="0">
                <a:solidFill>
                  <a:srgbClr val="003057"/>
                </a:solidFill>
                <a:latin typeface="Arial"/>
              </a:rPr>
              <a:t>fficers · </a:t>
            </a:r>
            <a:r>
              <a:rPr lang="en-US" sz="1500" b="0" i="0" dirty="0">
                <a:solidFill>
                  <a:srgbClr val="003057"/>
                </a:solidFill>
                <a:latin typeface="Arial"/>
              </a:rPr>
              <a:t>E</a:t>
            </a:r>
            <a:r>
              <a:rPr sz="1500" b="0" i="0" dirty="0">
                <a:solidFill>
                  <a:srgbClr val="003057"/>
                </a:solidFill>
                <a:latin typeface="Arial"/>
              </a:rPr>
              <a:t>mployees · </a:t>
            </a:r>
            <a:r>
              <a:rPr lang="en-US" sz="1500" b="0" i="0" dirty="0">
                <a:solidFill>
                  <a:srgbClr val="003057"/>
                </a:solidFill>
                <a:latin typeface="Arial"/>
              </a:rPr>
              <a:t>C</a:t>
            </a:r>
            <a:r>
              <a:rPr sz="1500" b="0" i="0" dirty="0">
                <a:solidFill>
                  <a:srgbClr val="003057"/>
                </a:solidFill>
                <a:latin typeface="Arial"/>
              </a:rPr>
              <a:t>onsultants · </a:t>
            </a:r>
            <a:r>
              <a:rPr lang="en-US" sz="1500" b="0" i="0" dirty="0">
                <a:solidFill>
                  <a:srgbClr val="003057"/>
                </a:solidFill>
                <a:latin typeface="Arial"/>
              </a:rPr>
              <a:t>S</a:t>
            </a:r>
            <a:r>
              <a:rPr sz="1500" b="0" i="0" dirty="0">
                <a:solidFill>
                  <a:srgbClr val="003057"/>
                </a:solidFill>
                <a:latin typeface="Arial"/>
              </a:rPr>
              <a:t>ubsidiaries</a:t>
            </a:r>
          </a:p>
        </p:txBody>
      </p:sp>
    </p:spTree>
    <p:extLst>
      <p:ext uri="{BB962C8B-B14F-4D97-AF65-F5344CB8AC3E}">
        <p14:creationId xmlns:p14="http://schemas.microsoft.com/office/powerpoint/2010/main" val="217748313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8F43-C1A9-4357-8039-BD4DB3015F6A}"/>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What Is M</a:t>
            </a:r>
            <a:r>
              <a:rPr lang="en-US" sz="2800" b="1" i="0" dirty="0">
                <a:solidFill>
                  <a:srgbClr val="003057"/>
                </a:solidFill>
                <a:latin typeface="Arial"/>
              </a:rPr>
              <a:t>NPI</a:t>
            </a:r>
            <a:r>
              <a:rPr sz="2800" b="1" i="0" dirty="0">
                <a:solidFill>
                  <a:srgbClr val="003057"/>
                </a:solidFill>
                <a:latin typeface="Arial"/>
              </a:rPr>
              <a:t>?</a:t>
            </a:r>
          </a:p>
        </p:txBody>
      </p:sp>
      <p:sp>
        <p:nvSpPr>
          <p:cNvPr id="9" name="Slide Number Placeholder 3">
            <a:extLst>
              <a:ext uri="{FF2B5EF4-FFF2-40B4-BE49-F238E27FC236}">
                <a16:creationId xmlns:a16="http://schemas.microsoft.com/office/drawing/2014/main" id="{BF7897E0-49DA-7395-F002-084668A042A9}"/>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34</a:t>
            </a:fld>
            <a:endParaRPr lang="en-US" b="1" dirty="0">
              <a:solidFill>
                <a:schemeClr val="tx2"/>
              </a:solidFill>
            </a:endParaRPr>
          </a:p>
        </p:txBody>
      </p:sp>
      <p:sp>
        <p:nvSpPr>
          <p:cNvPr id="10" name="TextBox 9"/>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INSIDER TRADING</a:t>
            </a:r>
          </a:p>
        </p:txBody>
      </p:sp>
      <p:sp>
        <p:nvSpPr>
          <p:cNvPr id="11" name="Rounded Rectangle 10"/>
          <p:cNvSpPr/>
          <p:nvPr/>
        </p:nvSpPr>
        <p:spPr>
          <a:xfrm>
            <a:off x="502920" y="1444752"/>
            <a:ext cx="11183111" cy="228600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TextBox 11"/>
          <p:cNvSpPr txBox="1"/>
          <p:nvPr/>
        </p:nvSpPr>
        <p:spPr>
          <a:xfrm>
            <a:off x="813816" y="1737360"/>
            <a:ext cx="10561319" cy="738664"/>
          </a:xfrm>
          <a:prstGeom prst="rect">
            <a:avLst/>
          </a:prstGeom>
          <a:noFill/>
        </p:spPr>
        <p:txBody>
          <a:bodyPr wrap="square" lIns="0" tIns="0" rIns="0" bIns="0" anchor="t">
            <a:spAutoFit/>
          </a:bodyPr>
          <a:lstStyle/>
          <a:p>
            <a:pPr>
              <a:spcAft>
                <a:spcPts val="500"/>
              </a:spcAft>
            </a:pPr>
            <a:r>
              <a:rPr sz="1600" b="0" i="0" dirty="0">
                <a:solidFill>
                  <a:srgbClr val="003057"/>
                </a:solidFill>
                <a:latin typeface="Arial"/>
              </a:rPr>
              <a:t>Information that has not been previously disclosed to the public generally and which, if known, could reasonably be expected to affect the value of the applicable company’s securities, or which would affect the investment judgment of a person deciding whether to buy or sell that company’s securities.</a:t>
            </a:r>
          </a:p>
        </p:txBody>
      </p:sp>
      <p:sp>
        <p:nvSpPr>
          <p:cNvPr id="13" name="Rounded Rectangle 12"/>
          <p:cNvSpPr/>
          <p:nvPr/>
        </p:nvSpPr>
        <p:spPr>
          <a:xfrm>
            <a:off x="502920" y="4023360"/>
            <a:ext cx="11183111" cy="1463040"/>
          </a:xfrm>
          <a:prstGeom prst="roundRect">
            <a:avLst>
              <a:gd name="adj" fmla="val 8000"/>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4" name="TextBox 13"/>
          <p:cNvSpPr txBox="1"/>
          <p:nvPr/>
        </p:nvSpPr>
        <p:spPr>
          <a:xfrm>
            <a:off x="868680" y="4114800"/>
            <a:ext cx="10451591" cy="1280160"/>
          </a:xfrm>
          <a:prstGeom prst="rect">
            <a:avLst/>
          </a:prstGeom>
          <a:noFill/>
        </p:spPr>
        <p:txBody>
          <a:bodyPr wrap="square" lIns="0" tIns="0" rIns="0" bIns="0" anchor="ctr">
            <a:spAutoFit/>
          </a:bodyPr>
          <a:lstStyle/>
          <a:p>
            <a:pPr algn="l"/>
            <a:r>
              <a:rPr sz="1900" b="1" i="0" dirty="0">
                <a:solidFill>
                  <a:srgbClr val="FFFFFF"/>
                </a:solidFill>
                <a:latin typeface="Arial"/>
              </a:rPr>
              <a:t>The materiality test
</a:t>
            </a:r>
            <a:r>
              <a:rPr sz="1600" b="0" i="0" dirty="0">
                <a:solidFill>
                  <a:srgbClr val="FFFFFF"/>
                </a:solidFill>
                <a:latin typeface="Arial"/>
              </a:rPr>
              <a:t>Information is “material” if there is a substantial likelihood it would be considered important by a reasonable investor in deciding whether to purchase or sell securities.</a:t>
            </a:r>
          </a:p>
        </p:txBody>
      </p:sp>
    </p:spTree>
    <p:extLst>
      <p:ext uri="{BB962C8B-B14F-4D97-AF65-F5344CB8AC3E}">
        <p14:creationId xmlns:p14="http://schemas.microsoft.com/office/powerpoint/2010/main" val="15794274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8F43-C1A9-4357-8039-BD4DB3015F6A}"/>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Examples of M</a:t>
            </a:r>
            <a:r>
              <a:rPr lang="en-US" sz="2800" b="1" i="0" dirty="0">
                <a:solidFill>
                  <a:srgbClr val="003057"/>
                </a:solidFill>
                <a:latin typeface="Arial"/>
              </a:rPr>
              <a:t>NPI</a:t>
            </a:r>
            <a:endParaRPr sz="2800" b="1" i="0" dirty="0">
              <a:solidFill>
                <a:srgbClr val="003057"/>
              </a:solidFill>
              <a:latin typeface="Arial"/>
            </a:endParaRPr>
          </a:p>
        </p:txBody>
      </p:sp>
      <p:sp>
        <p:nvSpPr>
          <p:cNvPr id="9" name="Slide Number Placeholder 3">
            <a:extLst>
              <a:ext uri="{FF2B5EF4-FFF2-40B4-BE49-F238E27FC236}">
                <a16:creationId xmlns:a16="http://schemas.microsoft.com/office/drawing/2014/main" id="{BF7897E0-49DA-7395-F002-084668A042A9}"/>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35</a:t>
            </a:fld>
            <a:endParaRPr lang="en-US" b="1" dirty="0">
              <a:solidFill>
                <a:schemeClr val="tx2"/>
              </a:solidFill>
            </a:endParaRPr>
          </a:p>
        </p:txBody>
      </p:sp>
      <p:sp>
        <p:nvSpPr>
          <p:cNvPr id="10" name="TextBox 9"/>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INSIDER TRADING</a:t>
            </a:r>
          </a:p>
        </p:txBody>
      </p:sp>
      <p:sp>
        <p:nvSpPr>
          <p:cNvPr id="11" name="Rounded Rectangle 10"/>
          <p:cNvSpPr/>
          <p:nvPr/>
        </p:nvSpPr>
        <p:spPr>
          <a:xfrm>
            <a:off x="502920" y="1444752"/>
            <a:ext cx="3557015" cy="1069848"/>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Oval 11"/>
          <p:cNvSpPr/>
          <p:nvPr/>
        </p:nvSpPr>
        <p:spPr>
          <a:xfrm>
            <a:off x="685800" y="1828800"/>
            <a:ext cx="301752" cy="301752"/>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200" b="1" i="0" dirty="0">
                <a:solidFill>
                  <a:srgbClr val="FFFFFF"/>
                </a:solidFill>
                <a:latin typeface="Arial"/>
              </a:rPr>
              <a:t>1</a:t>
            </a:r>
          </a:p>
        </p:txBody>
      </p:sp>
      <p:sp>
        <p:nvSpPr>
          <p:cNvPr id="13" name="TextBox 12"/>
          <p:cNvSpPr txBox="1"/>
          <p:nvPr/>
        </p:nvSpPr>
        <p:spPr>
          <a:xfrm>
            <a:off x="1088136" y="1591056"/>
            <a:ext cx="2770631" cy="777240"/>
          </a:xfrm>
          <a:prstGeom prst="rect">
            <a:avLst/>
          </a:prstGeom>
          <a:noFill/>
        </p:spPr>
        <p:txBody>
          <a:bodyPr wrap="square" lIns="0" tIns="0" rIns="0" bIns="0" anchor="ctr">
            <a:spAutoFit/>
          </a:bodyPr>
          <a:lstStyle/>
          <a:p>
            <a:r>
              <a:rPr sz="1200" b="0" i="0" dirty="0">
                <a:solidFill>
                  <a:srgbClr val="003057"/>
                </a:solidFill>
                <a:latin typeface="Arial"/>
              </a:rPr>
              <a:t>Unpublished financial results</a:t>
            </a:r>
          </a:p>
        </p:txBody>
      </p:sp>
      <p:sp>
        <p:nvSpPr>
          <p:cNvPr id="14" name="Rounded Rectangle 13"/>
          <p:cNvSpPr/>
          <p:nvPr/>
        </p:nvSpPr>
        <p:spPr>
          <a:xfrm>
            <a:off x="4315967" y="1444752"/>
            <a:ext cx="3557015" cy="1069848"/>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5" name="Oval 14"/>
          <p:cNvSpPr/>
          <p:nvPr/>
        </p:nvSpPr>
        <p:spPr>
          <a:xfrm>
            <a:off x="4498847" y="1828800"/>
            <a:ext cx="301752" cy="301752"/>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200" b="1" i="0" dirty="0">
                <a:solidFill>
                  <a:srgbClr val="FFFFFF"/>
                </a:solidFill>
                <a:latin typeface="Arial"/>
              </a:rPr>
              <a:t>2</a:t>
            </a:r>
          </a:p>
        </p:txBody>
      </p:sp>
      <p:sp>
        <p:nvSpPr>
          <p:cNvPr id="16" name="TextBox 15"/>
          <p:cNvSpPr txBox="1"/>
          <p:nvPr/>
        </p:nvSpPr>
        <p:spPr>
          <a:xfrm>
            <a:off x="4901183" y="1591056"/>
            <a:ext cx="2770631" cy="777240"/>
          </a:xfrm>
          <a:prstGeom prst="rect">
            <a:avLst/>
          </a:prstGeom>
          <a:noFill/>
        </p:spPr>
        <p:txBody>
          <a:bodyPr wrap="square" lIns="0" tIns="0" rIns="0" bIns="0" anchor="ctr">
            <a:spAutoFit/>
          </a:bodyPr>
          <a:lstStyle/>
          <a:p>
            <a:r>
              <a:rPr sz="1200" b="0" i="0" dirty="0">
                <a:solidFill>
                  <a:srgbClr val="003057"/>
                </a:solidFill>
                <a:latin typeface="Arial"/>
              </a:rPr>
              <a:t>Unpublished projections of a material change in anticipated earnings</a:t>
            </a:r>
          </a:p>
        </p:txBody>
      </p:sp>
      <p:sp>
        <p:nvSpPr>
          <p:cNvPr id="17" name="Rounded Rectangle 16"/>
          <p:cNvSpPr/>
          <p:nvPr/>
        </p:nvSpPr>
        <p:spPr>
          <a:xfrm>
            <a:off x="8129015" y="1444752"/>
            <a:ext cx="3557015" cy="1069848"/>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8" name="Oval 17"/>
          <p:cNvSpPr/>
          <p:nvPr/>
        </p:nvSpPr>
        <p:spPr>
          <a:xfrm>
            <a:off x="8311895" y="1828800"/>
            <a:ext cx="301752" cy="301752"/>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200" b="1" i="0" dirty="0">
                <a:solidFill>
                  <a:srgbClr val="FFFFFF"/>
                </a:solidFill>
                <a:latin typeface="Arial"/>
              </a:rPr>
              <a:t>3</a:t>
            </a:r>
          </a:p>
        </p:txBody>
      </p:sp>
      <p:sp>
        <p:nvSpPr>
          <p:cNvPr id="19" name="TextBox 18"/>
          <p:cNvSpPr txBox="1"/>
          <p:nvPr/>
        </p:nvSpPr>
        <p:spPr>
          <a:xfrm>
            <a:off x="8714232" y="1591056"/>
            <a:ext cx="2770631" cy="777240"/>
          </a:xfrm>
          <a:prstGeom prst="rect">
            <a:avLst/>
          </a:prstGeom>
          <a:noFill/>
        </p:spPr>
        <p:txBody>
          <a:bodyPr wrap="square" lIns="0" tIns="0" rIns="0" bIns="0" anchor="ctr">
            <a:spAutoFit/>
          </a:bodyPr>
          <a:lstStyle/>
          <a:p>
            <a:r>
              <a:rPr sz="1200" b="0" i="0" dirty="0">
                <a:solidFill>
                  <a:srgbClr val="003057"/>
                </a:solidFill>
                <a:latin typeface="Arial"/>
              </a:rPr>
              <a:t>News of proposed public or private securities offerings</a:t>
            </a:r>
          </a:p>
        </p:txBody>
      </p:sp>
      <p:sp>
        <p:nvSpPr>
          <p:cNvPr id="20" name="Rounded Rectangle 19"/>
          <p:cNvSpPr/>
          <p:nvPr/>
        </p:nvSpPr>
        <p:spPr>
          <a:xfrm>
            <a:off x="502920" y="2642616"/>
            <a:ext cx="3557015" cy="1069848"/>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1" name="Oval 20"/>
          <p:cNvSpPr/>
          <p:nvPr/>
        </p:nvSpPr>
        <p:spPr>
          <a:xfrm>
            <a:off x="685800" y="3026664"/>
            <a:ext cx="301752" cy="301752"/>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200" b="1" i="0" dirty="0">
                <a:solidFill>
                  <a:srgbClr val="FFFFFF"/>
                </a:solidFill>
                <a:latin typeface="Arial"/>
              </a:rPr>
              <a:t>4</a:t>
            </a:r>
          </a:p>
        </p:txBody>
      </p:sp>
      <p:sp>
        <p:nvSpPr>
          <p:cNvPr id="22" name="TextBox 21"/>
          <p:cNvSpPr txBox="1"/>
          <p:nvPr/>
        </p:nvSpPr>
        <p:spPr>
          <a:xfrm>
            <a:off x="1088136" y="2788920"/>
            <a:ext cx="2770631" cy="777240"/>
          </a:xfrm>
          <a:prstGeom prst="rect">
            <a:avLst/>
          </a:prstGeom>
          <a:noFill/>
        </p:spPr>
        <p:txBody>
          <a:bodyPr wrap="square" lIns="0" tIns="0" rIns="0" bIns="0" anchor="ctr">
            <a:spAutoFit/>
          </a:bodyPr>
          <a:lstStyle/>
          <a:p>
            <a:r>
              <a:rPr sz="1200" b="0" i="0" dirty="0">
                <a:solidFill>
                  <a:srgbClr val="003057"/>
                </a:solidFill>
                <a:latin typeface="Arial"/>
              </a:rPr>
              <a:t>Loan defaults or changes in a company’s credit rating</a:t>
            </a:r>
          </a:p>
        </p:txBody>
      </p:sp>
      <p:sp>
        <p:nvSpPr>
          <p:cNvPr id="23" name="Rounded Rectangle 22"/>
          <p:cNvSpPr/>
          <p:nvPr/>
        </p:nvSpPr>
        <p:spPr>
          <a:xfrm>
            <a:off x="4315967" y="2642616"/>
            <a:ext cx="3557015" cy="1069848"/>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4" name="Oval 23"/>
          <p:cNvSpPr/>
          <p:nvPr/>
        </p:nvSpPr>
        <p:spPr>
          <a:xfrm>
            <a:off x="4498847" y="3026664"/>
            <a:ext cx="301752" cy="301752"/>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200" b="1" i="0" dirty="0">
                <a:solidFill>
                  <a:srgbClr val="FFFFFF"/>
                </a:solidFill>
                <a:latin typeface="Arial"/>
              </a:rPr>
              <a:t>5</a:t>
            </a:r>
          </a:p>
        </p:txBody>
      </p:sp>
      <p:sp>
        <p:nvSpPr>
          <p:cNvPr id="25" name="TextBox 24"/>
          <p:cNvSpPr txBox="1"/>
          <p:nvPr/>
        </p:nvSpPr>
        <p:spPr>
          <a:xfrm>
            <a:off x="4901183" y="2788920"/>
            <a:ext cx="2770631" cy="777240"/>
          </a:xfrm>
          <a:prstGeom prst="rect">
            <a:avLst/>
          </a:prstGeom>
          <a:noFill/>
        </p:spPr>
        <p:txBody>
          <a:bodyPr wrap="square" lIns="0" tIns="0" rIns="0" bIns="0" anchor="ctr">
            <a:spAutoFit/>
          </a:bodyPr>
          <a:lstStyle/>
          <a:p>
            <a:r>
              <a:rPr sz="1200" b="0" i="0" dirty="0">
                <a:solidFill>
                  <a:srgbClr val="003057"/>
                </a:solidFill>
                <a:latin typeface="Arial"/>
              </a:rPr>
              <a:t>Impending announcements of bankruptcy or financial liquidity problems</a:t>
            </a:r>
          </a:p>
        </p:txBody>
      </p:sp>
      <p:sp>
        <p:nvSpPr>
          <p:cNvPr id="26" name="Rounded Rectangle 25"/>
          <p:cNvSpPr/>
          <p:nvPr/>
        </p:nvSpPr>
        <p:spPr>
          <a:xfrm>
            <a:off x="8129015" y="2642616"/>
            <a:ext cx="3557015" cy="1069848"/>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7" name="Oval 26"/>
          <p:cNvSpPr/>
          <p:nvPr/>
        </p:nvSpPr>
        <p:spPr>
          <a:xfrm>
            <a:off x="8311895" y="3026664"/>
            <a:ext cx="301752" cy="301752"/>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200" b="1" i="0" dirty="0">
                <a:solidFill>
                  <a:srgbClr val="FFFFFF"/>
                </a:solidFill>
                <a:latin typeface="Arial"/>
              </a:rPr>
              <a:t>6</a:t>
            </a:r>
          </a:p>
        </p:txBody>
      </p:sp>
      <p:sp>
        <p:nvSpPr>
          <p:cNvPr id="28" name="TextBox 27"/>
          <p:cNvSpPr txBox="1"/>
          <p:nvPr/>
        </p:nvSpPr>
        <p:spPr>
          <a:xfrm>
            <a:off x="8714232" y="2788920"/>
            <a:ext cx="2770631" cy="777240"/>
          </a:xfrm>
          <a:prstGeom prst="rect">
            <a:avLst/>
          </a:prstGeom>
          <a:noFill/>
        </p:spPr>
        <p:txBody>
          <a:bodyPr wrap="square" lIns="0" tIns="0" rIns="0" bIns="0" anchor="ctr">
            <a:spAutoFit/>
          </a:bodyPr>
          <a:lstStyle/>
          <a:p>
            <a:r>
              <a:rPr sz="1200" b="0" i="0" dirty="0">
                <a:solidFill>
                  <a:srgbClr val="003057"/>
                </a:solidFill>
                <a:latin typeface="Arial"/>
              </a:rPr>
              <a:t>News of pending or proposed mergers, acquisitions, joint ventures, sales of significant assets, or other strategic plans</a:t>
            </a:r>
          </a:p>
        </p:txBody>
      </p:sp>
      <p:sp>
        <p:nvSpPr>
          <p:cNvPr id="29" name="Rounded Rectangle 28"/>
          <p:cNvSpPr/>
          <p:nvPr/>
        </p:nvSpPr>
        <p:spPr>
          <a:xfrm>
            <a:off x="502920" y="3840480"/>
            <a:ext cx="3557015" cy="1069848"/>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30" name="Oval 29"/>
          <p:cNvSpPr/>
          <p:nvPr/>
        </p:nvSpPr>
        <p:spPr>
          <a:xfrm>
            <a:off x="685800" y="4224528"/>
            <a:ext cx="301752" cy="301752"/>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200" b="1" i="0" dirty="0">
                <a:solidFill>
                  <a:srgbClr val="FFFFFF"/>
                </a:solidFill>
                <a:latin typeface="Arial"/>
              </a:rPr>
              <a:t>7</a:t>
            </a:r>
          </a:p>
        </p:txBody>
      </p:sp>
      <p:sp>
        <p:nvSpPr>
          <p:cNvPr id="31" name="TextBox 30"/>
          <p:cNvSpPr txBox="1"/>
          <p:nvPr/>
        </p:nvSpPr>
        <p:spPr>
          <a:xfrm>
            <a:off x="1088136" y="3986784"/>
            <a:ext cx="2770631" cy="777240"/>
          </a:xfrm>
          <a:prstGeom prst="rect">
            <a:avLst/>
          </a:prstGeom>
          <a:noFill/>
        </p:spPr>
        <p:txBody>
          <a:bodyPr wrap="square" lIns="0" tIns="0" rIns="0" bIns="0" anchor="ctr">
            <a:spAutoFit/>
          </a:bodyPr>
          <a:lstStyle/>
          <a:p>
            <a:r>
              <a:rPr sz="1200" b="0" i="0" dirty="0">
                <a:solidFill>
                  <a:srgbClr val="003057"/>
                </a:solidFill>
                <a:latin typeface="Arial"/>
              </a:rPr>
              <a:t>Non-public regulatory approvals, patents, or investigations</a:t>
            </a:r>
          </a:p>
        </p:txBody>
      </p:sp>
      <p:sp>
        <p:nvSpPr>
          <p:cNvPr id="32" name="Rounded Rectangle 31"/>
          <p:cNvSpPr/>
          <p:nvPr/>
        </p:nvSpPr>
        <p:spPr>
          <a:xfrm>
            <a:off x="4315967" y="3840480"/>
            <a:ext cx="3557015" cy="1069848"/>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33" name="Oval 32"/>
          <p:cNvSpPr/>
          <p:nvPr/>
        </p:nvSpPr>
        <p:spPr>
          <a:xfrm>
            <a:off x="4498847" y="4224528"/>
            <a:ext cx="301752" cy="301752"/>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200" b="1" i="0" dirty="0">
                <a:solidFill>
                  <a:srgbClr val="FFFFFF"/>
                </a:solidFill>
                <a:latin typeface="Arial"/>
              </a:rPr>
              <a:t>8</a:t>
            </a:r>
          </a:p>
        </p:txBody>
      </p:sp>
      <p:sp>
        <p:nvSpPr>
          <p:cNvPr id="34" name="TextBox 33"/>
          <p:cNvSpPr txBox="1"/>
          <p:nvPr/>
        </p:nvSpPr>
        <p:spPr>
          <a:xfrm>
            <a:off x="4901183" y="3986784"/>
            <a:ext cx="2770631" cy="777240"/>
          </a:xfrm>
          <a:prstGeom prst="rect">
            <a:avLst/>
          </a:prstGeom>
          <a:noFill/>
        </p:spPr>
        <p:txBody>
          <a:bodyPr wrap="square" lIns="0" tIns="0" rIns="0" bIns="0" anchor="ctr">
            <a:spAutoFit/>
          </a:bodyPr>
          <a:lstStyle/>
          <a:p>
            <a:r>
              <a:rPr sz="1200" b="0" i="0" dirty="0">
                <a:solidFill>
                  <a:srgbClr val="003057"/>
                </a:solidFill>
                <a:latin typeface="Arial"/>
              </a:rPr>
              <a:t>Occurrence of, or developments in, major disputes or litigation</a:t>
            </a:r>
          </a:p>
        </p:txBody>
      </p:sp>
      <p:sp>
        <p:nvSpPr>
          <p:cNvPr id="35" name="Rounded Rectangle 34"/>
          <p:cNvSpPr/>
          <p:nvPr/>
        </p:nvSpPr>
        <p:spPr>
          <a:xfrm>
            <a:off x="8129015" y="3840480"/>
            <a:ext cx="3557015" cy="1069848"/>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36" name="Oval 35"/>
          <p:cNvSpPr/>
          <p:nvPr/>
        </p:nvSpPr>
        <p:spPr>
          <a:xfrm>
            <a:off x="8311895" y="4224528"/>
            <a:ext cx="301752" cy="301752"/>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200" b="1" i="0" dirty="0">
                <a:solidFill>
                  <a:srgbClr val="FFFFFF"/>
                </a:solidFill>
                <a:latin typeface="Arial"/>
              </a:rPr>
              <a:t>9</a:t>
            </a:r>
          </a:p>
        </p:txBody>
      </p:sp>
      <p:sp>
        <p:nvSpPr>
          <p:cNvPr id="37" name="TextBox 36"/>
          <p:cNvSpPr txBox="1"/>
          <p:nvPr/>
        </p:nvSpPr>
        <p:spPr>
          <a:xfrm>
            <a:off x="8714232" y="3986784"/>
            <a:ext cx="2770631" cy="777240"/>
          </a:xfrm>
          <a:prstGeom prst="rect">
            <a:avLst/>
          </a:prstGeom>
          <a:noFill/>
        </p:spPr>
        <p:txBody>
          <a:bodyPr wrap="square" lIns="0" tIns="0" rIns="0" bIns="0" anchor="ctr">
            <a:spAutoFit/>
          </a:bodyPr>
          <a:lstStyle/>
          <a:p>
            <a:r>
              <a:rPr sz="1200" b="0" i="0" dirty="0">
                <a:solidFill>
                  <a:srgbClr val="003057"/>
                </a:solidFill>
                <a:latin typeface="Arial"/>
              </a:rPr>
              <a:t>A change in management</a:t>
            </a:r>
          </a:p>
        </p:txBody>
      </p:sp>
      <p:sp>
        <p:nvSpPr>
          <p:cNvPr id="38" name="Rounded Rectangle 37"/>
          <p:cNvSpPr/>
          <p:nvPr/>
        </p:nvSpPr>
        <p:spPr>
          <a:xfrm>
            <a:off x="502920" y="5038344"/>
            <a:ext cx="3557015" cy="1069848"/>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39" name="Oval 38"/>
          <p:cNvSpPr/>
          <p:nvPr/>
        </p:nvSpPr>
        <p:spPr>
          <a:xfrm>
            <a:off x="685800" y="5422392"/>
            <a:ext cx="301752" cy="301752"/>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200" b="1" i="0" dirty="0">
                <a:solidFill>
                  <a:srgbClr val="FFFFFF"/>
                </a:solidFill>
                <a:latin typeface="Arial"/>
              </a:rPr>
              <a:t>10</a:t>
            </a:r>
          </a:p>
        </p:txBody>
      </p:sp>
      <p:sp>
        <p:nvSpPr>
          <p:cNvPr id="40" name="TextBox 39"/>
          <p:cNvSpPr txBox="1"/>
          <p:nvPr/>
        </p:nvSpPr>
        <p:spPr>
          <a:xfrm>
            <a:off x="1088136" y="5184648"/>
            <a:ext cx="2770631" cy="777240"/>
          </a:xfrm>
          <a:prstGeom prst="rect">
            <a:avLst/>
          </a:prstGeom>
          <a:noFill/>
        </p:spPr>
        <p:txBody>
          <a:bodyPr wrap="square" lIns="0" tIns="0" rIns="0" bIns="0" anchor="ctr">
            <a:spAutoFit/>
          </a:bodyPr>
          <a:lstStyle/>
          <a:p>
            <a:r>
              <a:rPr sz="1200" b="0" i="0" dirty="0">
                <a:solidFill>
                  <a:srgbClr val="003057"/>
                </a:solidFill>
                <a:latin typeface="Arial"/>
              </a:rPr>
              <a:t>New product announcements</a:t>
            </a:r>
          </a:p>
        </p:txBody>
      </p:sp>
      <p:sp>
        <p:nvSpPr>
          <p:cNvPr id="41" name="Rounded Rectangle 40"/>
          <p:cNvSpPr/>
          <p:nvPr/>
        </p:nvSpPr>
        <p:spPr>
          <a:xfrm>
            <a:off x="4315967" y="5038344"/>
            <a:ext cx="3557015" cy="1069848"/>
          </a:xfrm>
          <a:prstGeom prst="roundRect">
            <a:avLst>
              <a:gd name="adj" fmla="val 5000"/>
            </a:avLst>
          </a:prstGeom>
          <a:solidFill>
            <a:srgbClr val="F4F7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42" name="Oval 41"/>
          <p:cNvSpPr/>
          <p:nvPr/>
        </p:nvSpPr>
        <p:spPr>
          <a:xfrm>
            <a:off x="4498847" y="5422392"/>
            <a:ext cx="301752" cy="301752"/>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200" b="1" i="0" dirty="0">
                <a:solidFill>
                  <a:srgbClr val="FFFFFF"/>
                </a:solidFill>
                <a:latin typeface="Arial"/>
              </a:rPr>
              <a:t>11</a:t>
            </a:r>
          </a:p>
        </p:txBody>
      </p:sp>
      <p:sp>
        <p:nvSpPr>
          <p:cNvPr id="43" name="TextBox 42"/>
          <p:cNvSpPr txBox="1"/>
          <p:nvPr/>
        </p:nvSpPr>
        <p:spPr>
          <a:xfrm>
            <a:off x="4901183" y="5184648"/>
            <a:ext cx="2770631" cy="777240"/>
          </a:xfrm>
          <a:prstGeom prst="rect">
            <a:avLst/>
          </a:prstGeom>
          <a:noFill/>
        </p:spPr>
        <p:txBody>
          <a:bodyPr wrap="square" lIns="0" tIns="0" rIns="0" bIns="0" anchor="ctr">
            <a:spAutoFit/>
          </a:bodyPr>
          <a:lstStyle/>
          <a:p>
            <a:r>
              <a:rPr sz="1200" b="0" i="0" dirty="0">
                <a:solidFill>
                  <a:srgbClr val="003057"/>
                </a:solidFill>
                <a:latin typeface="Arial"/>
              </a:rPr>
              <a:t>Gain or loss of significant customers, suppliers, or partners</a:t>
            </a:r>
          </a:p>
        </p:txBody>
      </p:sp>
    </p:spTree>
    <p:extLst>
      <p:ext uri="{BB962C8B-B14F-4D97-AF65-F5344CB8AC3E}">
        <p14:creationId xmlns:p14="http://schemas.microsoft.com/office/powerpoint/2010/main" val="157376100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8F43-C1A9-4357-8039-BD4DB3015F6A}"/>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Public v. Non-Public Information</a:t>
            </a:r>
          </a:p>
        </p:txBody>
      </p:sp>
      <p:sp>
        <p:nvSpPr>
          <p:cNvPr id="9" name="Slide Number Placeholder 3">
            <a:extLst>
              <a:ext uri="{FF2B5EF4-FFF2-40B4-BE49-F238E27FC236}">
                <a16:creationId xmlns:a16="http://schemas.microsoft.com/office/drawing/2014/main" id="{BF7897E0-49DA-7395-F002-084668A042A9}"/>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36</a:t>
            </a:fld>
            <a:endParaRPr lang="en-US" b="1" dirty="0">
              <a:solidFill>
                <a:schemeClr val="tx2"/>
              </a:solidFill>
            </a:endParaRPr>
          </a:p>
        </p:txBody>
      </p:sp>
      <p:sp>
        <p:nvSpPr>
          <p:cNvPr id="10" name="TextBox 9"/>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INSIDER TRADING</a:t>
            </a:r>
          </a:p>
        </p:txBody>
      </p:sp>
      <p:sp>
        <p:nvSpPr>
          <p:cNvPr id="11" name="Rounded Rectangle 10"/>
          <p:cNvSpPr/>
          <p:nvPr/>
        </p:nvSpPr>
        <p:spPr>
          <a:xfrm>
            <a:off x="502920" y="1389888"/>
            <a:ext cx="11183111" cy="137160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TextBox 11"/>
          <p:cNvSpPr txBox="1"/>
          <p:nvPr/>
        </p:nvSpPr>
        <p:spPr>
          <a:xfrm>
            <a:off x="795528" y="1664208"/>
            <a:ext cx="10597895" cy="738664"/>
          </a:xfrm>
          <a:prstGeom prst="rect">
            <a:avLst/>
          </a:prstGeom>
          <a:noFill/>
        </p:spPr>
        <p:txBody>
          <a:bodyPr wrap="square" lIns="0" tIns="0" rIns="0" bIns="0" anchor="t">
            <a:spAutoFit/>
          </a:bodyPr>
          <a:lstStyle/>
          <a:p>
            <a:pPr>
              <a:spcAft>
                <a:spcPts val="500"/>
              </a:spcAft>
            </a:pPr>
            <a:r>
              <a:rPr sz="1600" b="0" i="0" dirty="0">
                <a:solidFill>
                  <a:srgbClr val="003057"/>
                </a:solidFill>
                <a:latin typeface="Arial"/>
              </a:rPr>
              <a:t>Generally, information is considered non-public until after the second business day following its public release </a:t>
            </a:r>
            <a:r>
              <a:rPr lang="en-US" sz="1600" b="0" i="0" dirty="0">
                <a:solidFill>
                  <a:srgbClr val="003057"/>
                </a:solidFill>
                <a:latin typeface="Arial"/>
              </a:rPr>
              <a:t>such as a</a:t>
            </a:r>
            <a:r>
              <a:rPr lang="en-US" sz="1600" dirty="0">
                <a:solidFill>
                  <a:srgbClr val="003057"/>
                </a:solidFill>
                <a:latin typeface="Arial"/>
              </a:rPr>
              <a:t> </a:t>
            </a:r>
            <a:r>
              <a:rPr sz="1600" b="0" i="0" dirty="0">
                <a:solidFill>
                  <a:srgbClr val="003057"/>
                </a:solidFill>
                <a:latin typeface="Arial"/>
              </a:rPr>
              <a:t>press release, or a widely circulated public disclosure document filed with the SEC such as a prospectus, 10-K, 10-Q, or 8-K.</a:t>
            </a:r>
          </a:p>
        </p:txBody>
      </p:sp>
      <p:sp>
        <p:nvSpPr>
          <p:cNvPr id="13" name="TextBox 12"/>
          <p:cNvSpPr txBox="1"/>
          <p:nvPr/>
        </p:nvSpPr>
        <p:spPr>
          <a:xfrm>
            <a:off x="502920" y="3017520"/>
            <a:ext cx="11183111" cy="256032"/>
          </a:xfrm>
          <a:prstGeom prst="rect">
            <a:avLst/>
          </a:prstGeom>
          <a:noFill/>
        </p:spPr>
        <p:txBody>
          <a:bodyPr wrap="square" lIns="0" tIns="0" rIns="0" bIns="0" anchor="t">
            <a:spAutoFit/>
          </a:bodyPr>
          <a:lstStyle/>
          <a:p>
            <a:r>
              <a:rPr sz="1200" b="1" i="0" dirty="0">
                <a:solidFill>
                  <a:srgbClr val="00A3DF"/>
                </a:solidFill>
                <a:latin typeface="Arial"/>
              </a:rPr>
              <a:t>EXAMPLE: DISCLOSED VIA PRESS RELEASE ON A MONDAY</a:t>
            </a:r>
          </a:p>
        </p:txBody>
      </p:sp>
      <p:sp>
        <p:nvSpPr>
          <p:cNvPr id="14" name="Rectangle 13"/>
          <p:cNvSpPr/>
          <p:nvPr/>
        </p:nvSpPr>
        <p:spPr>
          <a:xfrm>
            <a:off x="1900809" y="3877056"/>
            <a:ext cx="8387333" cy="32004"/>
          </a:xfrm>
          <a:prstGeom prst="rect">
            <a:avLst/>
          </a:prstGeom>
          <a:solidFill>
            <a:srgbClr val="BEB8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15" name="Oval 14"/>
          <p:cNvSpPr/>
          <p:nvPr/>
        </p:nvSpPr>
        <p:spPr>
          <a:xfrm>
            <a:off x="1589912" y="3584448"/>
            <a:ext cx="621792" cy="621792"/>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i="0" dirty="0">
                <a:solidFill>
                  <a:srgbClr val="FFFFFF"/>
                </a:solidFill>
                <a:latin typeface="Arial"/>
              </a:rPr>
              <a:t>MON</a:t>
            </a:r>
          </a:p>
        </p:txBody>
      </p:sp>
      <p:sp>
        <p:nvSpPr>
          <p:cNvPr id="16" name="TextBox 15"/>
          <p:cNvSpPr txBox="1"/>
          <p:nvPr/>
        </p:nvSpPr>
        <p:spPr>
          <a:xfrm>
            <a:off x="640080" y="4370832"/>
            <a:ext cx="2521458" cy="822960"/>
          </a:xfrm>
          <a:prstGeom prst="rect">
            <a:avLst/>
          </a:prstGeom>
          <a:noFill/>
        </p:spPr>
        <p:txBody>
          <a:bodyPr wrap="square" lIns="0" tIns="0" rIns="0" bIns="0" anchor="t">
            <a:spAutoFit/>
          </a:bodyPr>
          <a:lstStyle/>
          <a:p>
            <a:pPr algn="ctr"/>
            <a:r>
              <a:rPr sz="1500" b="1" i="0" dirty="0">
                <a:solidFill>
                  <a:srgbClr val="003057"/>
                </a:solidFill>
                <a:latin typeface="Arial"/>
              </a:rPr>
              <a:t>Press release issued</a:t>
            </a:r>
          </a:p>
        </p:txBody>
      </p:sp>
      <p:sp>
        <p:nvSpPr>
          <p:cNvPr id="17" name="Oval 16"/>
          <p:cNvSpPr/>
          <p:nvPr/>
        </p:nvSpPr>
        <p:spPr>
          <a:xfrm>
            <a:off x="4385691" y="3584448"/>
            <a:ext cx="621792" cy="621792"/>
          </a:xfrm>
          <a:prstGeom prst="ellipse">
            <a:avLst/>
          </a:prstGeom>
          <a:solidFill>
            <a:srgbClr val="BEB8AE"/>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i="0" dirty="0">
                <a:solidFill>
                  <a:srgbClr val="003057"/>
                </a:solidFill>
                <a:latin typeface="Arial"/>
              </a:rPr>
              <a:t>TUE</a:t>
            </a:r>
          </a:p>
        </p:txBody>
      </p:sp>
      <p:sp>
        <p:nvSpPr>
          <p:cNvPr id="18" name="TextBox 17"/>
          <p:cNvSpPr txBox="1"/>
          <p:nvPr/>
        </p:nvSpPr>
        <p:spPr>
          <a:xfrm>
            <a:off x="3435858" y="4370832"/>
            <a:ext cx="2521458" cy="822960"/>
          </a:xfrm>
          <a:prstGeom prst="rect">
            <a:avLst/>
          </a:prstGeom>
          <a:noFill/>
        </p:spPr>
        <p:txBody>
          <a:bodyPr wrap="square" lIns="0" tIns="0" rIns="0" bIns="0" anchor="t">
            <a:spAutoFit/>
          </a:bodyPr>
          <a:lstStyle/>
          <a:p>
            <a:pPr algn="ctr"/>
            <a:r>
              <a:rPr sz="1500" b="1" i="0" dirty="0">
                <a:solidFill>
                  <a:srgbClr val="003057"/>
                </a:solidFill>
                <a:latin typeface="Arial"/>
              </a:rPr>
              <a:t>Business day one</a:t>
            </a:r>
          </a:p>
        </p:txBody>
      </p:sp>
      <p:sp>
        <p:nvSpPr>
          <p:cNvPr id="19" name="Oval 18"/>
          <p:cNvSpPr/>
          <p:nvPr/>
        </p:nvSpPr>
        <p:spPr>
          <a:xfrm>
            <a:off x="7181469" y="3584448"/>
            <a:ext cx="621792" cy="621792"/>
          </a:xfrm>
          <a:prstGeom prst="ellipse">
            <a:avLst/>
          </a:prstGeom>
          <a:solidFill>
            <a:srgbClr val="BEB8AE"/>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i="0" dirty="0">
                <a:solidFill>
                  <a:srgbClr val="003057"/>
                </a:solidFill>
                <a:latin typeface="Arial"/>
              </a:rPr>
              <a:t>WED</a:t>
            </a:r>
          </a:p>
        </p:txBody>
      </p:sp>
      <p:sp>
        <p:nvSpPr>
          <p:cNvPr id="20" name="TextBox 19"/>
          <p:cNvSpPr txBox="1"/>
          <p:nvPr/>
        </p:nvSpPr>
        <p:spPr>
          <a:xfrm>
            <a:off x="6231636" y="4370832"/>
            <a:ext cx="2521458" cy="822960"/>
          </a:xfrm>
          <a:prstGeom prst="rect">
            <a:avLst/>
          </a:prstGeom>
          <a:noFill/>
        </p:spPr>
        <p:txBody>
          <a:bodyPr wrap="square" lIns="0" tIns="0" rIns="0" bIns="0" anchor="t">
            <a:spAutoFit/>
          </a:bodyPr>
          <a:lstStyle/>
          <a:p>
            <a:pPr algn="ctr"/>
            <a:r>
              <a:rPr sz="1500" b="1" i="0" dirty="0">
                <a:solidFill>
                  <a:srgbClr val="003057"/>
                </a:solidFill>
                <a:latin typeface="Arial"/>
              </a:rPr>
              <a:t>Business day two</a:t>
            </a:r>
          </a:p>
        </p:txBody>
      </p:sp>
      <p:sp>
        <p:nvSpPr>
          <p:cNvPr id="21" name="Oval 20"/>
          <p:cNvSpPr/>
          <p:nvPr/>
        </p:nvSpPr>
        <p:spPr>
          <a:xfrm>
            <a:off x="9977247" y="3584448"/>
            <a:ext cx="621792" cy="621792"/>
          </a:xfrm>
          <a:prstGeom prst="ellipse">
            <a:avLst/>
          </a:prstGeom>
          <a:solidFill>
            <a:srgbClr val="00A3D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300" b="1" i="0" dirty="0">
                <a:solidFill>
                  <a:srgbClr val="FFFFFF"/>
                </a:solidFill>
                <a:latin typeface="Arial"/>
              </a:rPr>
              <a:t>THU</a:t>
            </a:r>
          </a:p>
        </p:txBody>
      </p:sp>
      <p:sp>
        <p:nvSpPr>
          <p:cNvPr id="22" name="TextBox 21"/>
          <p:cNvSpPr txBox="1"/>
          <p:nvPr/>
        </p:nvSpPr>
        <p:spPr>
          <a:xfrm>
            <a:off x="9027413" y="4370832"/>
            <a:ext cx="2521458" cy="822960"/>
          </a:xfrm>
          <a:prstGeom prst="rect">
            <a:avLst/>
          </a:prstGeom>
          <a:noFill/>
        </p:spPr>
        <p:txBody>
          <a:bodyPr wrap="square" lIns="0" tIns="0" rIns="0" bIns="0" anchor="t">
            <a:spAutoFit/>
          </a:bodyPr>
          <a:lstStyle/>
          <a:p>
            <a:pPr algn="ctr"/>
            <a:r>
              <a:rPr sz="1500" b="1" i="0" dirty="0">
                <a:solidFill>
                  <a:srgbClr val="003057"/>
                </a:solidFill>
                <a:latin typeface="Arial"/>
              </a:rPr>
              <a:t>Information is public</a:t>
            </a:r>
          </a:p>
        </p:txBody>
      </p:sp>
    </p:spTree>
    <p:extLst>
      <p:ext uri="{BB962C8B-B14F-4D97-AF65-F5344CB8AC3E}">
        <p14:creationId xmlns:p14="http://schemas.microsoft.com/office/powerpoint/2010/main" val="787646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8F43-C1A9-4357-8039-BD4DB3015F6A}"/>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Safeguarding M</a:t>
            </a:r>
            <a:r>
              <a:rPr lang="en-US" sz="2800" b="1" i="0" dirty="0">
                <a:solidFill>
                  <a:srgbClr val="003057"/>
                </a:solidFill>
                <a:latin typeface="Arial"/>
              </a:rPr>
              <a:t>NPI</a:t>
            </a:r>
            <a:endParaRPr sz="2800" b="1" i="0" dirty="0">
              <a:solidFill>
                <a:srgbClr val="003057"/>
              </a:solidFill>
              <a:latin typeface="Arial"/>
            </a:endParaRPr>
          </a:p>
        </p:txBody>
      </p:sp>
      <p:sp>
        <p:nvSpPr>
          <p:cNvPr id="9" name="Slide Number Placeholder 3">
            <a:extLst>
              <a:ext uri="{FF2B5EF4-FFF2-40B4-BE49-F238E27FC236}">
                <a16:creationId xmlns:a16="http://schemas.microsoft.com/office/drawing/2014/main" id="{BF7897E0-49DA-7395-F002-084668A042A9}"/>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37</a:t>
            </a:fld>
            <a:endParaRPr lang="en-US" b="1" dirty="0">
              <a:solidFill>
                <a:schemeClr val="tx2"/>
              </a:solidFill>
            </a:endParaRPr>
          </a:p>
        </p:txBody>
      </p:sp>
      <p:sp>
        <p:nvSpPr>
          <p:cNvPr id="10" name="TextBox 9"/>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INSIDER TRADING</a:t>
            </a:r>
          </a:p>
        </p:txBody>
      </p:sp>
      <p:sp>
        <p:nvSpPr>
          <p:cNvPr id="11" name="Rounded Rectangle 10"/>
          <p:cNvSpPr/>
          <p:nvPr/>
        </p:nvSpPr>
        <p:spPr>
          <a:xfrm>
            <a:off x="502920" y="1536192"/>
            <a:ext cx="3544824" cy="356616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TextBox 11"/>
          <p:cNvSpPr txBox="1"/>
          <p:nvPr/>
        </p:nvSpPr>
        <p:spPr>
          <a:xfrm>
            <a:off x="777240" y="1792224"/>
            <a:ext cx="2996183" cy="3017520"/>
          </a:xfrm>
          <a:prstGeom prst="rect">
            <a:avLst/>
          </a:prstGeom>
          <a:noFill/>
        </p:spPr>
        <p:txBody>
          <a:bodyPr wrap="square" lIns="0" tIns="0" rIns="0" bIns="0" anchor="t">
            <a:spAutoFit/>
          </a:bodyPr>
          <a:lstStyle/>
          <a:p>
            <a:pPr>
              <a:spcAft>
                <a:spcPts val="600"/>
              </a:spcAft>
            </a:pPr>
            <a:r>
              <a:rPr sz="1900" b="1" i="0" dirty="0">
                <a:solidFill>
                  <a:srgbClr val="003057"/>
                </a:solidFill>
                <a:latin typeface="Arial"/>
              </a:rPr>
              <a:t>Safeguard it</a:t>
            </a:r>
          </a:p>
          <a:p>
            <a:pPr>
              <a:spcAft>
                <a:spcPts val="500"/>
              </a:spcAft>
            </a:pPr>
            <a:r>
              <a:rPr sz="1500" b="0" i="0" dirty="0">
                <a:solidFill>
                  <a:srgbClr val="003057"/>
                </a:solidFill>
                <a:latin typeface="Arial"/>
              </a:rPr>
              <a:t>Associated Persons must safeguard MNPI and not communicate it to any person, directly or indirectly, unless that person has a need to know it for legitimate, JobsOhio-related reasons.</a:t>
            </a:r>
          </a:p>
        </p:txBody>
      </p:sp>
      <p:sp>
        <p:nvSpPr>
          <p:cNvPr id="13" name="Rounded Rectangle 12"/>
          <p:cNvSpPr/>
          <p:nvPr/>
        </p:nvSpPr>
        <p:spPr>
          <a:xfrm>
            <a:off x="4322064" y="1536192"/>
            <a:ext cx="3544824" cy="356616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4" name="TextBox 13"/>
          <p:cNvSpPr txBox="1"/>
          <p:nvPr/>
        </p:nvSpPr>
        <p:spPr>
          <a:xfrm>
            <a:off x="4596384" y="1792224"/>
            <a:ext cx="2996183" cy="2215991"/>
          </a:xfrm>
          <a:prstGeom prst="rect">
            <a:avLst/>
          </a:prstGeom>
          <a:noFill/>
        </p:spPr>
        <p:txBody>
          <a:bodyPr wrap="square" lIns="0" tIns="0" rIns="0" bIns="0" anchor="t">
            <a:spAutoFit/>
          </a:bodyPr>
          <a:lstStyle/>
          <a:p>
            <a:pPr>
              <a:spcAft>
                <a:spcPts val="600"/>
              </a:spcAft>
            </a:pPr>
            <a:r>
              <a:rPr sz="1900" b="1" i="0" dirty="0">
                <a:solidFill>
                  <a:srgbClr val="003057"/>
                </a:solidFill>
                <a:latin typeface="Arial"/>
              </a:rPr>
              <a:t>Never tip it</a:t>
            </a:r>
          </a:p>
          <a:p>
            <a:pPr>
              <a:spcAft>
                <a:spcPts val="500"/>
              </a:spcAft>
            </a:pPr>
            <a:r>
              <a:rPr lang="en-US" sz="1500" dirty="0">
                <a:solidFill>
                  <a:srgbClr val="003057"/>
                </a:solidFill>
                <a:latin typeface="Arial"/>
              </a:rPr>
              <a:t>Except legitimate, JobsOhio-related reasons</a:t>
            </a:r>
            <a:r>
              <a:rPr sz="1500" b="0" i="0" dirty="0">
                <a:solidFill>
                  <a:srgbClr val="003057"/>
                </a:solidFill>
                <a:latin typeface="Arial"/>
              </a:rPr>
              <a:t>, no Associated Person may disclose or tip MNPI, directly or indirectly, to anyone</a:t>
            </a:r>
            <a:r>
              <a:rPr lang="en-US" sz="1500" b="0" i="0" dirty="0">
                <a:solidFill>
                  <a:srgbClr val="003057"/>
                </a:solidFill>
                <a:latin typeface="Arial"/>
              </a:rPr>
              <a:t>,</a:t>
            </a:r>
            <a:r>
              <a:rPr sz="1500" b="0" i="0" dirty="0">
                <a:solidFill>
                  <a:srgbClr val="003057"/>
                </a:solidFill>
                <a:latin typeface="Arial"/>
              </a:rPr>
              <a:t> including family members or make recommendations or express opinions on MNPI with regard to trading securities.</a:t>
            </a:r>
          </a:p>
        </p:txBody>
      </p:sp>
      <p:sp>
        <p:nvSpPr>
          <p:cNvPr id="15" name="Rounded Rectangle 14"/>
          <p:cNvSpPr/>
          <p:nvPr/>
        </p:nvSpPr>
        <p:spPr>
          <a:xfrm>
            <a:off x="8141208" y="1536192"/>
            <a:ext cx="3544824" cy="3566160"/>
          </a:xfrm>
          <a:prstGeom prst="roundRect">
            <a:avLst>
              <a:gd name="adj" fmla="val 5000"/>
            </a:avLst>
          </a:prstGeom>
          <a:solidFill>
            <a:srgbClr val="FBEDEC"/>
          </a:solidFill>
          <a:ln w="12700">
            <a:solidFill>
              <a:srgbClr val="F0C4C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6" name="TextBox 15"/>
          <p:cNvSpPr txBox="1"/>
          <p:nvPr/>
        </p:nvSpPr>
        <p:spPr>
          <a:xfrm>
            <a:off x="8415528" y="1792224"/>
            <a:ext cx="2996183" cy="3017520"/>
          </a:xfrm>
          <a:prstGeom prst="rect">
            <a:avLst/>
          </a:prstGeom>
          <a:noFill/>
        </p:spPr>
        <p:txBody>
          <a:bodyPr wrap="square" lIns="0" tIns="0" rIns="0" bIns="0" anchor="t">
            <a:spAutoFit/>
          </a:bodyPr>
          <a:lstStyle/>
          <a:p>
            <a:pPr>
              <a:spcAft>
                <a:spcPts val="600"/>
              </a:spcAft>
            </a:pPr>
            <a:r>
              <a:rPr sz="1900" b="1" i="0" dirty="0">
                <a:solidFill>
                  <a:srgbClr val="003057"/>
                </a:solidFill>
                <a:latin typeface="Arial"/>
              </a:rPr>
              <a:t>You own the consequences</a:t>
            </a:r>
          </a:p>
          <a:p>
            <a:pPr>
              <a:spcAft>
                <a:spcPts val="500"/>
              </a:spcAft>
            </a:pPr>
            <a:r>
              <a:rPr sz="1500" b="0" i="0" dirty="0">
                <a:solidFill>
                  <a:srgbClr val="003057"/>
                </a:solidFill>
                <a:latin typeface="Arial"/>
              </a:rPr>
              <a:t>An Associated Person may be held liable for the improper trades of anyone to whom they disclosed MNPI.</a:t>
            </a:r>
          </a:p>
        </p:txBody>
      </p:sp>
    </p:spTree>
    <p:extLst>
      <p:ext uri="{BB962C8B-B14F-4D97-AF65-F5344CB8AC3E}">
        <p14:creationId xmlns:p14="http://schemas.microsoft.com/office/powerpoint/2010/main" val="35140245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8F43-C1A9-4357-8039-BD4DB3015F6A}"/>
              </a:ext>
            </a:extLst>
          </p:cNvPr>
          <p:cNvSpPr>
            <a:spLocks noGrp="1"/>
          </p:cNvSpPr>
          <p:nvPr>
            <p:ph type="title"/>
          </p:nvPr>
        </p:nvSpPr>
        <p:spPr>
          <a:xfrm>
            <a:off x="457200" y="402336"/>
            <a:ext cx="10058400" cy="749808"/>
          </a:xfrm>
        </p:spPr>
        <p:txBody>
          <a:bodyPr wrap="square" anchor="ctr">
            <a:noAutofit/>
          </a:bodyPr>
          <a:lstStyle/>
          <a:p>
            <a:pPr algn="l"/>
            <a:r>
              <a:rPr sz="2600" b="1" i="0" dirty="0">
                <a:solidFill>
                  <a:srgbClr val="003057"/>
                </a:solidFill>
                <a:latin typeface="Arial"/>
              </a:rPr>
              <a:t>Prohibition on Trading</a:t>
            </a:r>
          </a:p>
        </p:txBody>
      </p:sp>
      <p:sp>
        <p:nvSpPr>
          <p:cNvPr id="9" name="Slide Number Placeholder 3">
            <a:extLst>
              <a:ext uri="{FF2B5EF4-FFF2-40B4-BE49-F238E27FC236}">
                <a16:creationId xmlns:a16="http://schemas.microsoft.com/office/drawing/2014/main" id="{BF7897E0-49DA-7395-F002-084668A042A9}"/>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38</a:t>
            </a:fld>
            <a:endParaRPr lang="en-US" b="1" dirty="0">
              <a:solidFill>
                <a:schemeClr val="tx2"/>
              </a:solidFill>
            </a:endParaRPr>
          </a:p>
        </p:txBody>
      </p:sp>
      <p:sp>
        <p:nvSpPr>
          <p:cNvPr id="10" name="TextBox 9"/>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INSIDER TRADING</a:t>
            </a:r>
          </a:p>
        </p:txBody>
      </p:sp>
      <p:sp>
        <p:nvSpPr>
          <p:cNvPr id="11" name="Rounded Rectangle 10"/>
          <p:cNvSpPr/>
          <p:nvPr/>
        </p:nvSpPr>
        <p:spPr>
          <a:xfrm>
            <a:off x="502920" y="1417320"/>
            <a:ext cx="11183111" cy="1463040"/>
          </a:xfrm>
          <a:prstGeom prst="roundRect">
            <a:avLst>
              <a:gd name="adj" fmla="val 8000"/>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TextBox 11"/>
          <p:cNvSpPr txBox="1"/>
          <p:nvPr/>
        </p:nvSpPr>
        <p:spPr>
          <a:xfrm>
            <a:off x="868680" y="1733341"/>
            <a:ext cx="10451591" cy="830997"/>
          </a:xfrm>
          <a:prstGeom prst="rect">
            <a:avLst/>
          </a:prstGeom>
          <a:noFill/>
        </p:spPr>
        <p:txBody>
          <a:bodyPr wrap="square" lIns="0" tIns="0" rIns="0" bIns="0" anchor="ctr">
            <a:spAutoFit/>
          </a:bodyPr>
          <a:lstStyle/>
          <a:p>
            <a:pPr algn="l"/>
            <a:r>
              <a:rPr sz="1800" b="1" i="0" dirty="0">
                <a:solidFill>
                  <a:srgbClr val="FFFFFF"/>
                </a:solidFill>
                <a:latin typeface="Arial"/>
              </a:rPr>
              <a:t>No Associated Person may buy or sell securities of another company at any time when they have MNPI about that company including any company JobsOhio conducts business with or evaluates for incentives, customers, vendors, or suppliers.</a:t>
            </a:r>
          </a:p>
        </p:txBody>
      </p:sp>
      <p:sp>
        <p:nvSpPr>
          <p:cNvPr id="13" name="Rounded Rectangle 12"/>
          <p:cNvSpPr/>
          <p:nvPr/>
        </p:nvSpPr>
        <p:spPr>
          <a:xfrm>
            <a:off x="502920" y="3200400"/>
            <a:ext cx="5440679" cy="23774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4" name="TextBox 13"/>
          <p:cNvSpPr txBox="1"/>
          <p:nvPr/>
        </p:nvSpPr>
        <p:spPr>
          <a:xfrm>
            <a:off x="777240" y="3456432"/>
            <a:ext cx="4892040" cy="1061829"/>
          </a:xfrm>
          <a:prstGeom prst="rect">
            <a:avLst/>
          </a:prstGeom>
          <a:noFill/>
        </p:spPr>
        <p:txBody>
          <a:bodyPr wrap="square" lIns="0" tIns="0" rIns="0" bIns="0" anchor="t">
            <a:spAutoFit/>
          </a:bodyPr>
          <a:lstStyle/>
          <a:p>
            <a:pPr>
              <a:spcAft>
                <a:spcPts val="600"/>
              </a:spcAft>
            </a:pPr>
            <a:r>
              <a:rPr sz="1900" b="1" i="0" dirty="0">
                <a:solidFill>
                  <a:srgbClr val="003057"/>
                </a:solidFill>
                <a:latin typeface="Arial"/>
              </a:rPr>
              <a:t>Avoid the appearance, too</a:t>
            </a:r>
          </a:p>
          <a:p>
            <a:pPr>
              <a:spcAft>
                <a:spcPts val="500"/>
              </a:spcAft>
            </a:pPr>
            <a:r>
              <a:rPr sz="1500" b="0" i="0" dirty="0">
                <a:solidFill>
                  <a:srgbClr val="003057"/>
                </a:solidFill>
                <a:latin typeface="Arial"/>
              </a:rPr>
              <a:t>Even the appearance of an improper transaction must be avoided to preserve JobsOhio’s reputation for the highest standards of conduct.</a:t>
            </a:r>
          </a:p>
        </p:txBody>
      </p:sp>
      <p:sp>
        <p:nvSpPr>
          <p:cNvPr id="15" name="Rounded Rectangle 14"/>
          <p:cNvSpPr/>
          <p:nvPr/>
        </p:nvSpPr>
        <p:spPr>
          <a:xfrm>
            <a:off x="6245351" y="3200400"/>
            <a:ext cx="5440679" cy="2377440"/>
          </a:xfrm>
          <a:prstGeom prst="roundRect">
            <a:avLst>
              <a:gd name="adj" fmla="val 5000"/>
            </a:avLst>
          </a:prstGeom>
          <a:solidFill>
            <a:srgbClr val="FBEDEC"/>
          </a:solidFill>
          <a:ln w="12700">
            <a:solidFill>
              <a:srgbClr val="F0C4C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6" name="TextBox 15"/>
          <p:cNvSpPr txBox="1"/>
          <p:nvPr/>
        </p:nvSpPr>
        <p:spPr>
          <a:xfrm>
            <a:off x="6519671" y="3456432"/>
            <a:ext cx="4892040" cy="1828800"/>
          </a:xfrm>
          <a:prstGeom prst="rect">
            <a:avLst/>
          </a:prstGeom>
          <a:noFill/>
        </p:spPr>
        <p:txBody>
          <a:bodyPr wrap="square" lIns="0" tIns="0" rIns="0" bIns="0" anchor="t">
            <a:spAutoFit/>
          </a:bodyPr>
          <a:lstStyle/>
          <a:p>
            <a:pPr>
              <a:spcAft>
                <a:spcPts val="600"/>
              </a:spcAft>
            </a:pPr>
            <a:r>
              <a:rPr sz="1900" b="1" i="0" dirty="0">
                <a:solidFill>
                  <a:srgbClr val="003057"/>
                </a:solidFill>
                <a:latin typeface="Arial"/>
              </a:rPr>
              <a:t>Reviewed with hindsight</a:t>
            </a:r>
          </a:p>
          <a:p>
            <a:pPr>
              <a:spcAft>
                <a:spcPts val="500"/>
              </a:spcAft>
            </a:pPr>
            <a:r>
              <a:rPr sz="1500" b="0" i="0" dirty="0">
                <a:solidFill>
                  <a:srgbClr val="003057"/>
                </a:solidFill>
                <a:latin typeface="Arial"/>
              </a:rPr>
              <a:t>Any review of trading activities will be performed with the benefit of hindsight. Carefully evaluate how others may view your trading activity.</a:t>
            </a:r>
          </a:p>
        </p:txBody>
      </p:sp>
    </p:spTree>
    <p:extLst>
      <p:ext uri="{BB962C8B-B14F-4D97-AF65-F5344CB8AC3E}">
        <p14:creationId xmlns:p14="http://schemas.microsoft.com/office/powerpoint/2010/main" val="4115581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D8F43-C1A9-4357-8039-BD4DB3015F6A}"/>
              </a:ext>
            </a:extLst>
          </p:cNvPr>
          <p:cNvSpPr>
            <a:spLocks noGrp="1"/>
          </p:cNvSpPr>
          <p:nvPr>
            <p:ph type="title"/>
          </p:nvPr>
        </p:nvSpPr>
        <p:spPr>
          <a:xfrm>
            <a:off x="457200" y="402336"/>
            <a:ext cx="10058400" cy="749808"/>
          </a:xfrm>
        </p:spPr>
        <p:txBody>
          <a:bodyPr wrap="square" anchor="ctr">
            <a:noAutofit/>
          </a:bodyPr>
          <a:lstStyle/>
          <a:p>
            <a:pPr algn="l"/>
            <a:r>
              <a:rPr sz="2600" b="1" i="0" dirty="0">
                <a:solidFill>
                  <a:srgbClr val="003057"/>
                </a:solidFill>
                <a:latin typeface="Arial"/>
              </a:rPr>
              <a:t>Consequences of a Violation</a:t>
            </a:r>
          </a:p>
        </p:txBody>
      </p:sp>
      <p:sp>
        <p:nvSpPr>
          <p:cNvPr id="9" name="Slide Number Placeholder 3">
            <a:extLst>
              <a:ext uri="{FF2B5EF4-FFF2-40B4-BE49-F238E27FC236}">
                <a16:creationId xmlns:a16="http://schemas.microsoft.com/office/drawing/2014/main" id="{BF7897E0-49DA-7395-F002-084668A042A9}"/>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1661BA67-2496-BC42-B2D2-763B605DA9A7}" type="slidenum">
              <a:rPr lang="en-US" sz="900" b="1" smtClean="0">
                <a:solidFill>
                  <a:srgbClr val="FFFFFF"/>
                </a:solidFill>
              </a:rPr>
              <a:pPr>
                <a:defRPr/>
              </a:pPr>
              <a:t>39</a:t>
            </a:fld>
            <a:endParaRPr lang="en-US" b="1" dirty="0">
              <a:solidFill>
                <a:schemeClr val="tx2"/>
              </a:solidFill>
            </a:endParaRPr>
          </a:p>
        </p:txBody>
      </p:sp>
      <p:sp>
        <p:nvSpPr>
          <p:cNvPr id="10" name="TextBox 9"/>
          <p:cNvSpPr txBox="1"/>
          <p:nvPr/>
        </p:nvSpPr>
        <p:spPr>
          <a:xfrm>
            <a:off x="502920" y="1161288"/>
            <a:ext cx="11183111" cy="219456"/>
          </a:xfrm>
          <a:prstGeom prst="rect">
            <a:avLst/>
          </a:prstGeom>
          <a:noFill/>
        </p:spPr>
        <p:txBody>
          <a:bodyPr wrap="square" lIns="0" tIns="0" rIns="0" bIns="0" anchor="t">
            <a:spAutoFit/>
          </a:bodyPr>
          <a:lstStyle/>
          <a:p>
            <a:r>
              <a:rPr sz="1200" b="1" i="0" spc="120" dirty="0">
                <a:solidFill>
                  <a:srgbClr val="00A3DF"/>
                </a:solidFill>
                <a:latin typeface="Arial"/>
              </a:rPr>
              <a:t>INSIDER TRADING</a:t>
            </a:r>
          </a:p>
        </p:txBody>
      </p:sp>
      <p:sp>
        <p:nvSpPr>
          <p:cNvPr id="11" name="Rounded Rectangle 10"/>
          <p:cNvSpPr/>
          <p:nvPr/>
        </p:nvSpPr>
        <p:spPr>
          <a:xfrm>
            <a:off x="502920" y="1444752"/>
            <a:ext cx="3544824" cy="1691640"/>
          </a:xfrm>
          <a:prstGeom prst="roundRect">
            <a:avLst>
              <a:gd name="adj" fmla="val 5000"/>
            </a:avLst>
          </a:prstGeom>
          <a:solidFill>
            <a:srgbClr val="FBEDEC"/>
          </a:solidFill>
          <a:ln w="12700">
            <a:solidFill>
              <a:srgbClr val="F0C4C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TextBox 11"/>
          <p:cNvSpPr txBox="1"/>
          <p:nvPr/>
        </p:nvSpPr>
        <p:spPr>
          <a:xfrm>
            <a:off x="758952" y="2113376"/>
            <a:ext cx="3032760" cy="400110"/>
          </a:xfrm>
          <a:prstGeom prst="rect">
            <a:avLst/>
          </a:prstGeom>
          <a:noFill/>
        </p:spPr>
        <p:txBody>
          <a:bodyPr wrap="square" lIns="0" tIns="0" rIns="0" bIns="0" anchor="ctr">
            <a:spAutoFit/>
          </a:bodyPr>
          <a:lstStyle/>
          <a:p>
            <a:pPr algn="ctr">
              <a:spcAft>
                <a:spcPts val="200"/>
              </a:spcAft>
            </a:pPr>
            <a:r>
              <a:rPr sz="2600" b="1" i="0" dirty="0">
                <a:solidFill>
                  <a:srgbClr val="DA281C"/>
                </a:solidFill>
                <a:latin typeface="Arial"/>
              </a:rPr>
              <a:t>Civil</a:t>
            </a:r>
            <a:r>
              <a:rPr lang="en-US" sz="2600" b="1" i="0" dirty="0">
                <a:solidFill>
                  <a:srgbClr val="DA281C"/>
                </a:solidFill>
                <a:latin typeface="Arial"/>
              </a:rPr>
              <a:t> </a:t>
            </a:r>
            <a:r>
              <a:rPr sz="2600" b="1" i="0" dirty="0">
                <a:solidFill>
                  <a:srgbClr val="DA281C"/>
                </a:solidFill>
                <a:latin typeface="Arial"/>
              </a:rPr>
              <a:t>penalties</a:t>
            </a:r>
          </a:p>
        </p:txBody>
      </p:sp>
      <p:sp>
        <p:nvSpPr>
          <p:cNvPr id="13" name="Rounded Rectangle 12"/>
          <p:cNvSpPr/>
          <p:nvPr/>
        </p:nvSpPr>
        <p:spPr>
          <a:xfrm>
            <a:off x="4322064" y="1444752"/>
            <a:ext cx="3544824" cy="1691640"/>
          </a:xfrm>
          <a:prstGeom prst="roundRect">
            <a:avLst>
              <a:gd name="adj" fmla="val 5000"/>
            </a:avLst>
          </a:prstGeom>
          <a:solidFill>
            <a:srgbClr val="FBEDEC"/>
          </a:solidFill>
          <a:ln w="12700">
            <a:solidFill>
              <a:srgbClr val="F0C4C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4" name="TextBox 13"/>
          <p:cNvSpPr txBox="1"/>
          <p:nvPr/>
        </p:nvSpPr>
        <p:spPr>
          <a:xfrm>
            <a:off x="4578096" y="2113376"/>
            <a:ext cx="3032760" cy="400110"/>
          </a:xfrm>
          <a:prstGeom prst="rect">
            <a:avLst/>
          </a:prstGeom>
          <a:noFill/>
        </p:spPr>
        <p:txBody>
          <a:bodyPr wrap="square" lIns="0" tIns="0" rIns="0" bIns="0" anchor="ctr">
            <a:spAutoFit/>
          </a:bodyPr>
          <a:lstStyle/>
          <a:p>
            <a:pPr algn="ctr">
              <a:spcAft>
                <a:spcPts val="200"/>
              </a:spcAft>
            </a:pPr>
            <a:r>
              <a:rPr sz="2600" b="1" i="0" dirty="0">
                <a:solidFill>
                  <a:srgbClr val="DA281C"/>
                </a:solidFill>
                <a:latin typeface="Arial"/>
              </a:rPr>
              <a:t>Criminal</a:t>
            </a:r>
            <a:r>
              <a:rPr lang="en-US" sz="2600" b="1" i="0" dirty="0">
                <a:solidFill>
                  <a:srgbClr val="DA281C"/>
                </a:solidFill>
                <a:latin typeface="Arial"/>
              </a:rPr>
              <a:t> </a:t>
            </a:r>
            <a:r>
              <a:rPr sz="2600" b="1" i="0" dirty="0">
                <a:solidFill>
                  <a:srgbClr val="DA281C"/>
                </a:solidFill>
                <a:latin typeface="Arial"/>
              </a:rPr>
              <a:t>fines</a:t>
            </a:r>
          </a:p>
        </p:txBody>
      </p:sp>
      <p:sp>
        <p:nvSpPr>
          <p:cNvPr id="15" name="Rounded Rectangle 14"/>
          <p:cNvSpPr/>
          <p:nvPr/>
        </p:nvSpPr>
        <p:spPr>
          <a:xfrm>
            <a:off x="8141208" y="1444752"/>
            <a:ext cx="3544824" cy="1691640"/>
          </a:xfrm>
          <a:prstGeom prst="roundRect">
            <a:avLst>
              <a:gd name="adj" fmla="val 5000"/>
            </a:avLst>
          </a:prstGeom>
          <a:solidFill>
            <a:srgbClr val="FBEDEC"/>
          </a:solidFill>
          <a:ln w="12700">
            <a:solidFill>
              <a:srgbClr val="F0C4C0"/>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6" name="TextBox 15"/>
          <p:cNvSpPr txBox="1"/>
          <p:nvPr/>
        </p:nvSpPr>
        <p:spPr>
          <a:xfrm>
            <a:off x="8397240" y="1856232"/>
            <a:ext cx="3032760" cy="914400"/>
          </a:xfrm>
          <a:prstGeom prst="rect">
            <a:avLst/>
          </a:prstGeom>
          <a:noFill/>
        </p:spPr>
        <p:txBody>
          <a:bodyPr wrap="square" lIns="0" tIns="0" rIns="0" bIns="0" anchor="ctr">
            <a:spAutoFit/>
          </a:bodyPr>
          <a:lstStyle/>
          <a:p>
            <a:pPr algn="ctr">
              <a:spcAft>
                <a:spcPts val="200"/>
              </a:spcAft>
            </a:pPr>
            <a:r>
              <a:rPr sz="2600" b="1" i="0" dirty="0">
                <a:solidFill>
                  <a:srgbClr val="DA281C"/>
                </a:solidFill>
                <a:latin typeface="Arial"/>
              </a:rPr>
              <a:t>Imprisonment</a:t>
            </a:r>
          </a:p>
        </p:txBody>
      </p:sp>
      <p:sp>
        <p:nvSpPr>
          <p:cNvPr id="17" name="Rounded Rectangle 16"/>
          <p:cNvSpPr/>
          <p:nvPr/>
        </p:nvSpPr>
        <p:spPr>
          <a:xfrm>
            <a:off x="502920" y="3429000"/>
            <a:ext cx="11183111" cy="2148840"/>
          </a:xfrm>
          <a:prstGeom prst="roundRect">
            <a:avLst>
              <a:gd name="adj" fmla="val 8000"/>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8" name="TextBox 17"/>
          <p:cNvSpPr txBox="1"/>
          <p:nvPr/>
        </p:nvSpPr>
        <p:spPr>
          <a:xfrm>
            <a:off x="960120" y="4018672"/>
            <a:ext cx="10268711" cy="969496"/>
          </a:xfrm>
          <a:prstGeom prst="rect">
            <a:avLst/>
          </a:prstGeom>
          <a:noFill/>
        </p:spPr>
        <p:txBody>
          <a:bodyPr wrap="square" lIns="0" tIns="0" rIns="0" bIns="0" anchor="ctr">
            <a:spAutoFit/>
          </a:bodyPr>
          <a:lstStyle/>
          <a:p>
            <a:pPr algn="l"/>
            <a:r>
              <a:rPr sz="2100" b="1" i="0" dirty="0">
                <a:solidFill>
                  <a:srgbClr val="FFFFFF"/>
                </a:solidFill>
                <a:latin typeface="Arial"/>
              </a:rPr>
              <a:t>JobsOhio </a:t>
            </a:r>
            <a:r>
              <a:rPr lang="en-US" sz="2100" b="1" dirty="0">
                <a:solidFill>
                  <a:srgbClr val="FFFFFF"/>
                </a:solidFill>
                <a:latin typeface="Arial"/>
              </a:rPr>
              <a:t>as a company </a:t>
            </a:r>
            <a:r>
              <a:rPr sz="2100" b="1" i="0" dirty="0">
                <a:solidFill>
                  <a:srgbClr val="FFFFFF"/>
                </a:solidFill>
                <a:latin typeface="Arial"/>
              </a:rPr>
              <a:t>may be found liable for insider trading violations by an Associated Person and could suffer significant reputational harm</a:t>
            </a:r>
            <a:r>
              <a:rPr lang="en-US" sz="2100" b="1" i="0" dirty="0">
                <a:solidFill>
                  <a:srgbClr val="FFFFFF"/>
                </a:solidFill>
                <a:latin typeface="Arial"/>
              </a:rPr>
              <a:t> as a result of their conduct. </a:t>
            </a:r>
            <a:endParaRPr sz="2100" b="1" i="0" dirty="0">
              <a:solidFill>
                <a:srgbClr val="FFFFFF"/>
              </a:solidFill>
              <a:latin typeface="Arial"/>
            </a:endParaRPr>
          </a:p>
        </p:txBody>
      </p:sp>
    </p:spTree>
    <p:extLst>
      <p:ext uri="{BB962C8B-B14F-4D97-AF65-F5344CB8AC3E}">
        <p14:creationId xmlns:p14="http://schemas.microsoft.com/office/powerpoint/2010/main" val="294509129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67E24A67-C0C2-653F-6068-8641B17B153C}"/>
              </a:ext>
            </a:extLst>
          </p:cNvPr>
          <p:cNvSpPr txBox="1">
            <a:spLocks noGrp="1"/>
          </p:cNvSpPr>
          <p:nvPr>
            <p:ph type="title"/>
          </p:nvPr>
        </p:nvSpPr>
        <p:spPr>
          <a:xfrm>
            <a:off x="491301" y="2048520"/>
            <a:ext cx="10565961" cy="1368028"/>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en-US" sz="5600" dirty="0">
                <a:solidFill>
                  <a:schemeClr val="accent2"/>
                </a:solidFill>
                <a:latin typeface="Arial" panose="020B0604020202020204" pitchFamily="34" charset="0"/>
                <a:ea typeface="Euclid Circular A" panose="020B0504000000000000" pitchFamily="34" charset="77"/>
                <a:cs typeface="Arial" panose="020B0604020202020204" pitchFamily="34" charset="0"/>
              </a:rPr>
              <a:t>Sexual Harassment </a:t>
            </a:r>
            <a:endParaRPr lang="en-US" sz="4400" b="1" dirty="0">
              <a:solidFill>
                <a:schemeClr val="accent2"/>
              </a:solidFill>
              <a:latin typeface="Arial" panose="020B0604020202020204" pitchFamily="34" charset="0"/>
              <a:ea typeface="Euclid Circular A" panose="020B0504000000000000" pitchFamily="34" charset="77"/>
              <a:cs typeface="Arial" panose="020B0604020202020204" pitchFamily="34" charset="0"/>
            </a:endParaRPr>
          </a:p>
        </p:txBody>
      </p:sp>
      <p:sp>
        <p:nvSpPr>
          <p:cNvPr id="7" name="Oval 6">
            <a:extLst>
              <a:ext uri="{FF2B5EF4-FFF2-40B4-BE49-F238E27FC236}">
                <a16:creationId xmlns:a16="http://schemas.microsoft.com/office/drawing/2014/main" id="{AD469706-73A1-A599-3C46-9022EBEF119F}"/>
              </a:ext>
            </a:extLst>
          </p:cNvPr>
          <p:cNvSpPr/>
          <p:nvPr/>
        </p:nvSpPr>
        <p:spPr>
          <a:xfrm>
            <a:off x="9538469" y="2930165"/>
            <a:ext cx="2628501" cy="2628501"/>
          </a:xfrm>
          <a:prstGeom prst="ellipse">
            <a:avLst/>
          </a:prstGeom>
          <a:noFill/>
          <a:ln w="508000">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0" name="Freeform 9">
            <a:extLst>
              <a:ext uri="{FF2B5EF4-FFF2-40B4-BE49-F238E27FC236}">
                <a16:creationId xmlns:a16="http://schemas.microsoft.com/office/drawing/2014/main" id="{B2FE0472-FD64-F525-B3C5-7230DDA67622}"/>
              </a:ext>
            </a:extLst>
          </p:cNvPr>
          <p:cNvSpPr/>
          <p:nvPr/>
        </p:nvSpPr>
        <p:spPr>
          <a:xfrm>
            <a:off x="8283251" y="-21914"/>
            <a:ext cx="3920323" cy="3964114"/>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1">
              <a:alpha val="40104"/>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Freeform 10">
            <a:extLst>
              <a:ext uri="{FF2B5EF4-FFF2-40B4-BE49-F238E27FC236}">
                <a16:creationId xmlns:a16="http://schemas.microsoft.com/office/drawing/2014/main" id="{E204380B-3613-F2AB-1464-CC021146CD97}"/>
              </a:ext>
            </a:extLst>
          </p:cNvPr>
          <p:cNvSpPr/>
          <p:nvPr/>
        </p:nvSpPr>
        <p:spPr>
          <a:xfrm>
            <a:off x="10328292" y="-17791"/>
            <a:ext cx="1875283" cy="1809208"/>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2" name="Freeform 11">
            <a:extLst>
              <a:ext uri="{FF2B5EF4-FFF2-40B4-BE49-F238E27FC236}">
                <a16:creationId xmlns:a16="http://schemas.microsoft.com/office/drawing/2014/main" id="{1DE055FF-CFFC-3833-A9E0-9BCE8092B4DE}"/>
              </a:ext>
            </a:extLst>
          </p:cNvPr>
          <p:cNvSpPr/>
          <p:nvPr/>
        </p:nvSpPr>
        <p:spPr>
          <a:xfrm rot="5400000">
            <a:off x="8458169" y="3101106"/>
            <a:ext cx="3844081" cy="3708636"/>
          </a:xfrm>
          <a:custGeom>
            <a:avLst/>
            <a:gdLst>
              <a:gd name="connsiteX0" fmla="*/ 0 w 1715784"/>
              <a:gd name="connsiteY0" fmla="*/ 0 h 1684961"/>
              <a:gd name="connsiteX1" fmla="*/ 1715784 w 1715784"/>
              <a:gd name="connsiteY1" fmla="*/ 1684961 h 1684961"/>
              <a:gd name="connsiteX2" fmla="*/ 1715784 w 1715784"/>
              <a:gd name="connsiteY2" fmla="*/ 20548 h 1684961"/>
              <a:gd name="connsiteX3" fmla="*/ 0 w 1715784"/>
              <a:gd name="connsiteY3" fmla="*/ 0 h 1684961"/>
              <a:gd name="connsiteX0" fmla="*/ 0 w 1746781"/>
              <a:gd name="connsiteY0" fmla="*/ 0 h 1692710"/>
              <a:gd name="connsiteX1" fmla="*/ 1746781 w 1746781"/>
              <a:gd name="connsiteY1" fmla="*/ 1692710 h 1692710"/>
              <a:gd name="connsiteX2" fmla="*/ 1746781 w 1746781"/>
              <a:gd name="connsiteY2" fmla="*/ 28297 h 1692710"/>
              <a:gd name="connsiteX3" fmla="*/ 0 w 1746781"/>
              <a:gd name="connsiteY3" fmla="*/ 0 h 1692710"/>
              <a:gd name="connsiteX0" fmla="*/ 0 w 1746781"/>
              <a:gd name="connsiteY0" fmla="*/ 0 h 1692710"/>
              <a:gd name="connsiteX1" fmla="*/ 1746781 w 1746781"/>
              <a:gd name="connsiteY1" fmla="*/ 1692710 h 1692710"/>
              <a:gd name="connsiteX2" fmla="*/ 1529805 w 1746781"/>
              <a:gd name="connsiteY2" fmla="*/ 377009 h 1692710"/>
              <a:gd name="connsiteX3" fmla="*/ 0 w 1746781"/>
              <a:gd name="connsiteY3" fmla="*/ 0 h 1692710"/>
              <a:gd name="connsiteX0" fmla="*/ 0 w 1746781"/>
              <a:gd name="connsiteY0" fmla="*/ 0 h 1692710"/>
              <a:gd name="connsiteX1" fmla="*/ 1746781 w 1746781"/>
              <a:gd name="connsiteY1" fmla="*/ 1692710 h 1692710"/>
              <a:gd name="connsiteX2" fmla="*/ 1746781 w 1746781"/>
              <a:gd name="connsiteY2" fmla="*/ 12799 h 1692710"/>
              <a:gd name="connsiteX3" fmla="*/ 0 w 1746781"/>
              <a:gd name="connsiteY3" fmla="*/ 0 h 1692710"/>
              <a:gd name="connsiteX0" fmla="*/ 0 w 1754530"/>
              <a:gd name="connsiteY0" fmla="*/ 0 h 1692710"/>
              <a:gd name="connsiteX1" fmla="*/ 1754530 w 1754530"/>
              <a:gd name="connsiteY1" fmla="*/ 1692710 h 1692710"/>
              <a:gd name="connsiteX2" fmla="*/ 1754530 w 1754530"/>
              <a:gd name="connsiteY2" fmla="*/ 12799 h 1692710"/>
              <a:gd name="connsiteX3" fmla="*/ 0 w 1754530"/>
              <a:gd name="connsiteY3" fmla="*/ 0 h 1692710"/>
              <a:gd name="connsiteX0" fmla="*/ 0 w 1754530"/>
              <a:gd name="connsiteY0" fmla="*/ 0 h 1692710"/>
              <a:gd name="connsiteX1" fmla="*/ 1746781 w 1754530"/>
              <a:gd name="connsiteY1" fmla="*/ 1692710 h 1692710"/>
              <a:gd name="connsiteX2" fmla="*/ 1754530 w 1754530"/>
              <a:gd name="connsiteY2" fmla="*/ 12799 h 1692710"/>
              <a:gd name="connsiteX3" fmla="*/ 0 w 1754530"/>
              <a:gd name="connsiteY3" fmla="*/ 0 h 1692710"/>
            </a:gdLst>
            <a:ahLst/>
            <a:cxnLst>
              <a:cxn ang="0">
                <a:pos x="connsiteX0" y="connsiteY0"/>
              </a:cxn>
              <a:cxn ang="0">
                <a:pos x="connsiteX1" y="connsiteY1"/>
              </a:cxn>
              <a:cxn ang="0">
                <a:pos x="connsiteX2" y="connsiteY2"/>
              </a:cxn>
              <a:cxn ang="0">
                <a:pos x="connsiteX3" y="connsiteY3"/>
              </a:cxn>
            </a:cxnLst>
            <a:rect l="l" t="t" r="r" b="b"/>
            <a:pathLst>
              <a:path w="1754530" h="1692710">
                <a:moveTo>
                  <a:pt x="0" y="0"/>
                </a:moveTo>
                <a:lnTo>
                  <a:pt x="1746781" y="1692710"/>
                </a:lnTo>
                <a:lnTo>
                  <a:pt x="1754530" y="12799"/>
                </a:lnTo>
                <a:lnTo>
                  <a:pt x="0" y="0"/>
                </a:lnTo>
                <a:close/>
              </a:path>
            </a:pathLst>
          </a:cu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pic>
        <p:nvPicPr>
          <p:cNvPr id="13" name="Picture 12" descr="Icon&#10;&#10;Description automatically generated">
            <a:extLst>
              <a:ext uri="{FF2B5EF4-FFF2-40B4-BE49-F238E27FC236}">
                <a16:creationId xmlns:a16="http://schemas.microsoft.com/office/drawing/2014/main" id="{757CA456-15C5-0126-6054-7F9AAF88E12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3354264">
            <a:off x="9468691" y="3385163"/>
            <a:ext cx="2867202" cy="1929520"/>
          </a:xfrm>
          <a:prstGeom prst="rect">
            <a:avLst/>
          </a:prstGeom>
        </p:spPr>
      </p:pic>
      <p:pic>
        <p:nvPicPr>
          <p:cNvPr id="14" name="Picture 4" descr="Marker Inc. groundbreaking ceremony group photo">
            <a:extLst>
              <a:ext uri="{FF2B5EF4-FFF2-40B4-BE49-F238E27FC236}">
                <a16:creationId xmlns:a16="http://schemas.microsoft.com/office/drawing/2014/main" id="{53CCADBD-E24F-7341-2F3A-CF83D593C73F}"/>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8230063" y="4089917"/>
            <a:ext cx="2272211" cy="2275627"/>
          </a:xfrm>
          <a:prstGeom prst="ellipse">
            <a:avLst/>
          </a:prstGeom>
          <a:noFill/>
          <a:extLst>
            <a:ext uri="{909E8E84-426E-40DD-AFC4-6F175D3DCCD1}">
              <a14:hiddenFill xmlns:a14="http://schemas.microsoft.com/office/drawing/2010/main">
                <a:solidFill>
                  <a:srgbClr val="FFFFFF"/>
                </a:solidFill>
              </a14:hiddenFill>
            </a:ext>
          </a:extLst>
        </p:spPr>
      </p:pic>
      <p:pic>
        <p:nvPicPr>
          <p:cNvPr id="15" name="Picture 14" descr="A person holding a light in their hand&#10;&#10;Description automatically generated">
            <a:extLst>
              <a:ext uri="{FF2B5EF4-FFF2-40B4-BE49-F238E27FC236}">
                <a16:creationId xmlns:a16="http://schemas.microsoft.com/office/drawing/2014/main" id="{792BD89C-07B9-3539-F1E0-B86B3F0A8B11}"/>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10062841" y="3434806"/>
            <a:ext cx="1609535" cy="1609344"/>
          </a:xfrm>
          <a:prstGeom prst="ellipse">
            <a:avLst/>
          </a:prstGeom>
        </p:spPr>
      </p:pic>
      <p:pic>
        <p:nvPicPr>
          <p:cNvPr id="16" name="Picture 15" descr="A man driving a forklift in a wherehouse">
            <a:extLst>
              <a:ext uri="{FF2B5EF4-FFF2-40B4-BE49-F238E27FC236}">
                <a16:creationId xmlns:a16="http://schemas.microsoft.com/office/drawing/2014/main" id="{D1186A3A-7F9E-347E-1146-320FD9BD5360}"/>
              </a:ext>
            </a:extLst>
          </p:cNvPr>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10062841" y="3434806"/>
            <a:ext cx="1609344" cy="1609344"/>
          </a:xfrm>
          <a:prstGeom prst="ellipse">
            <a:avLst/>
          </a:prstGeom>
          <a:noFill/>
          <a:ln w="127000">
            <a:noFill/>
          </a:ln>
          <a:extLst>
            <a:ext uri="{909E8E84-426E-40DD-AFC4-6F175D3DCCD1}">
              <a14:hiddenFill xmlns:a14="http://schemas.microsoft.com/office/drawing/2010/main">
                <a:solidFill>
                  <a:srgbClr val="FFFFFF"/>
                </a:solidFill>
              </a14:hiddenFill>
            </a:ext>
          </a:extLst>
        </p:spPr>
      </p:pic>
      <p:pic>
        <p:nvPicPr>
          <p:cNvPr id="17" name="Picture 2" descr="Youngstown skyline hero image">
            <a:extLst>
              <a:ext uri="{FF2B5EF4-FFF2-40B4-BE49-F238E27FC236}">
                <a16:creationId xmlns:a16="http://schemas.microsoft.com/office/drawing/2014/main" id="{257214F2-A81B-0981-976F-70105ECA20D9}"/>
              </a:ext>
            </a:extLst>
          </p:cNvPr>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8645366" y="577452"/>
            <a:ext cx="2538021" cy="2540631"/>
          </a:xfrm>
          <a:prstGeom prst="ellipse">
            <a:avLst/>
          </a:prstGeom>
          <a:noFill/>
          <a:ln w="127000">
            <a:solidFill>
              <a:schemeClr val="accent4"/>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29573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38F2F7-C839-3B50-84B7-FDFDC7FAC9F3}"/>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Why Training Matters</a:t>
            </a:r>
          </a:p>
        </p:txBody>
      </p:sp>
      <p:sp>
        <p:nvSpPr>
          <p:cNvPr id="4" name="TextBox 3"/>
          <p:cNvSpPr txBox="1"/>
          <p:nvPr/>
        </p:nvSpPr>
        <p:spPr>
          <a:xfrm>
            <a:off x="502920" y="1161288"/>
            <a:ext cx="11183111" cy="184666"/>
          </a:xfrm>
          <a:prstGeom prst="rect">
            <a:avLst/>
          </a:prstGeom>
          <a:noFill/>
        </p:spPr>
        <p:txBody>
          <a:bodyPr wrap="square" lIns="0" tIns="0" rIns="0" bIns="0" anchor="t">
            <a:spAutoFit/>
          </a:bodyPr>
          <a:lstStyle/>
          <a:p>
            <a:r>
              <a:rPr sz="1200" b="1" i="0" spc="120" dirty="0">
                <a:solidFill>
                  <a:srgbClr val="00A3DF"/>
                </a:solidFill>
                <a:latin typeface="Arial"/>
              </a:rPr>
              <a:t>SEXUAL HARASSMENT P</a:t>
            </a:r>
            <a:r>
              <a:rPr lang="en-US" sz="1200" b="1" i="0" spc="120" dirty="0">
                <a:solidFill>
                  <a:srgbClr val="00A3DF"/>
                </a:solidFill>
                <a:latin typeface="Arial"/>
              </a:rPr>
              <a:t>OLICY</a:t>
            </a:r>
            <a:endParaRPr sz="1200" b="1" i="0" spc="120" dirty="0">
              <a:solidFill>
                <a:srgbClr val="00A3DF"/>
              </a:solidFill>
              <a:latin typeface="Arial"/>
            </a:endParaRPr>
          </a:p>
        </p:txBody>
      </p:sp>
      <p:sp>
        <p:nvSpPr>
          <p:cNvPr id="5" name="Rounded Rectangle 4"/>
          <p:cNvSpPr/>
          <p:nvPr/>
        </p:nvSpPr>
        <p:spPr>
          <a:xfrm>
            <a:off x="502920" y="1444752"/>
            <a:ext cx="5440679" cy="21488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6" name="TextBox 5"/>
          <p:cNvSpPr txBox="1"/>
          <p:nvPr/>
        </p:nvSpPr>
        <p:spPr>
          <a:xfrm>
            <a:off x="777240" y="1700784"/>
            <a:ext cx="4892040" cy="1600200"/>
          </a:xfrm>
          <a:prstGeom prst="rect">
            <a:avLst/>
          </a:prstGeom>
          <a:noFill/>
        </p:spPr>
        <p:txBody>
          <a:bodyPr wrap="square" lIns="0" tIns="0" rIns="0" bIns="0" anchor="t">
            <a:spAutoFit/>
          </a:bodyPr>
          <a:lstStyle/>
          <a:p>
            <a:pPr>
              <a:spcAft>
                <a:spcPts val="600"/>
              </a:spcAft>
            </a:pPr>
            <a:r>
              <a:rPr sz="1900" b="1" i="0" dirty="0">
                <a:solidFill>
                  <a:srgbClr val="003057"/>
                </a:solidFill>
                <a:latin typeface="Arial"/>
              </a:rPr>
              <a:t>Ohio guidance</a:t>
            </a:r>
          </a:p>
          <a:p>
            <a:pPr>
              <a:spcAft>
                <a:spcPts val="500"/>
              </a:spcAft>
            </a:pPr>
            <a:r>
              <a:rPr sz="1400" b="0" i="0" dirty="0">
                <a:solidFill>
                  <a:srgbClr val="003057"/>
                </a:solidFill>
                <a:latin typeface="Arial"/>
              </a:rPr>
              <a:t>Sexual harassment training is not required under federal law. However, under Ohio Administrative Code 4112-5-05(J)(7), employers should provide sexual harassment training.</a:t>
            </a:r>
          </a:p>
        </p:txBody>
      </p:sp>
      <p:sp>
        <p:nvSpPr>
          <p:cNvPr id="7" name="Rounded Rectangle 6"/>
          <p:cNvSpPr/>
          <p:nvPr/>
        </p:nvSpPr>
        <p:spPr>
          <a:xfrm>
            <a:off x="6245351" y="1444752"/>
            <a:ext cx="5440679" cy="21488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8" name="TextBox 7"/>
          <p:cNvSpPr txBox="1"/>
          <p:nvPr/>
        </p:nvSpPr>
        <p:spPr>
          <a:xfrm>
            <a:off x="6519671" y="1700784"/>
            <a:ext cx="4892040" cy="1231106"/>
          </a:xfrm>
          <a:prstGeom prst="rect">
            <a:avLst/>
          </a:prstGeom>
          <a:noFill/>
        </p:spPr>
        <p:txBody>
          <a:bodyPr wrap="square" lIns="0" tIns="0" rIns="0" bIns="0" anchor="t">
            <a:spAutoFit/>
          </a:bodyPr>
          <a:lstStyle/>
          <a:p>
            <a:pPr>
              <a:spcAft>
                <a:spcPts val="600"/>
              </a:spcAft>
            </a:pPr>
            <a:r>
              <a:rPr sz="1900" b="1" i="0" dirty="0">
                <a:solidFill>
                  <a:srgbClr val="003057"/>
                </a:solidFill>
                <a:latin typeface="Arial"/>
              </a:rPr>
              <a:t>Settled expectation</a:t>
            </a:r>
          </a:p>
          <a:p>
            <a:pPr>
              <a:spcAft>
                <a:spcPts val="500"/>
              </a:spcAft>
            </a:pPr>
            <a:r>
              <a:rPr sz="1400" b="0" i="0" dirty="0">
                <a:solidFill>
                  <a:srgbClr val="003057"/>
                </a:solidFill>
                <a:latin typeface="Arial"/>
              </a:rPr>
              <a:t>The Supreme Court’s landmark </a:t>
            </a:r>
            <a:r>
              <a:rPr sz="1400" b="0" i="1" dirty="0">
                <a:solidFill>
                  <a:srgbClr val="003057"/>
                </a:solidFill>
                <a:latin typeface="Arial"/>
              </a:rPr>
              <a:t>Faragher</a:t>
            </a:r>
            <a:r>
              <a:rPr sz="1400" b="0" i="0" dirty="0">
                <a:solidFill>
                  <a:srgbClr val="003057"/>
                </a:solidFill>
                <a:latin typeface="Arial"/>
              </a:rPr>
              <a:t> and </a:t>
            </a:r>
            <a:r>
              <a:rPr sz="1400" b="0" i="1" dirty="0">
                <a:solidFill>
                  <a:srgbClr val="003057"/>
                </a:solidFill>
                <a:latin typeface="Arial"/>
              </a:rPr>
              <a:t>Ellerth </a:t>
            </a:r>
            <a:r>
              <a:rPr sz="1400" b="0" i="0" dirty="0">
                <a:solidFill>
                  <a:srgbClr val="003057"/>
                </a:solidFill>
                <a:latin typeface="Arial"/>
              </a:rPr>
              <a:t>decisions, subsequent court decisions, and EEOC guidelines make clear that this training is essential and </a:t>
            </a:r>
            <a:r>
              <a:rPr lang="en-US" sz="1400" b="0" i="0" dirty="0">
                <a:solidFill>
                  <a:srgbClr val="003057"/>
                </a:solidFill>
                <a:latin typeface="Arial"/>
              </a:rPr>
              <a:t>a </a:t>
            </a:r>
            <a:r>
              <a:rPr sz="1400" b="0" i="0" dirty="0">
                <a:solidFill>
                  <a:srgbClr val="003057"/>
                </a:solidFill>
                <a:latin typeface="Arial"/>
              </a:rPr>
              <a:t>best practice for organizations.</a:t>
            </a:r>
          </a:p>
        </p:txBody>
      </p:sp>
      <p:sp>
        <p:nvSpPr>
          <p:cNvPr id="9" name="Rounded Rectangle 8"/>
          <p:cNvSpPr/>
          <p:nvPr/>
        </p:nvSpPr>
        <p:spPr>
          <a:xfrm>
            <a:off x="502920" y="3849624"/>
            <a:ext cx="5440679" cy="21488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0" name="TextBox 9"/>
          <p:cNvSpPr txBox="1"/>
          <p:nvPr/>
        </p:nvSpPr>
        <p:spPr>
          <a:xfrm>
            <a:off x="777240" y="4105656"/>
            <a:ext cx="4892040" cy="1600200"/>
          </a:xfrm>
          <a:prstGeom prst="rect">
            <a:avLst/>
          </a:prstGeom>
          <a:noFill/>
        </p:spPr>
        <p:txBody>
          <a:bodyPr wrap="square" lIns="0" tIns="0" rIns="0" bIns="0" anchor="t">
            <a:spAutoFit/>
          </a:bodyPr>
          <a:lstStyle/>
          <a:p>
            <a:pPr>
              <a:spcAft>
                <a:spcPts val="600"/>
              </a:spcAft>
            </a:pPr>
            <a:r>
              <a:rPr sz="1900" b="1" i="0" dirty="0">
                <a:solidFill>
                  <a:srgbClr val="003057"/>
                </a:solidFill>
                <a:latin typeface="Arial"/>
              </a:rPr>
              <a:t>What this covers</a:t>
            </a:r>
          </a:p>
          <a:p>
            <a:pPr>
              <a:spcAft>
                <a:spcPts val="500"/>
              </a:spcAft>
            </a:pPr>
            <a:r>
              <a:rPr sz="1400" b="0" i="0" dirty="0">
                <a:solidFill>
                  <a:srgbClr val="003057"/>
                </a:solidFill>
                <a:latin typeface="Arial"/>
              </a:rPr>
              <a:t>How to recognize sexual harassment, who to report it to, the process for filing a complaint, and non-retaliation.</a:t>
            </a:r>
          </a:p>
        </p:txBody>
      </p:sp>
      <p:sp>
        <p:nvSpPr>
          <p:cNvPr id="11" name="Rounded Rectangle 10"/>
          <p:cNvSpPr/>
          <p:nvPr/>
        </p:nvSpPr>
        <p:spPr>
          <a:xfrm>
            <a:off x="6245351" y="3849624"/>
            <a:ext cx="5440679" cy="21488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TextBox 11"/>
          <p:cNvSpPr txBox="1"/>
          <p:nvPr/>
        </p:nvSpPr>
        <p:spPr>
          <a:xfrm>
            <a:off x="6519671" y="4105656"/>
            <a:ext cx="4892040" cy="1231106"/>
          </a:xfrm>
          <a:prstGeom prst="rect">
            <a:avLst/>
          </a:prstGeom>
          <a:noFill/>
        </p:spPr>
        <p:txBody>
          <a:bodyPr wrap="square" lIns="0" tIns="0" rIns="0" bIns="0" anchor="t">
            <a:spAutoFit/>
          </a:bodyPr>
          <a:lstStyle/>
          <a:p>
            <a:pPr>
              <a:spcAft>
                <a:spcPts val="600"/>
              </a:spcAft>
            </a:pPr>
            <a:r>
              <a:rPr sz="1900" b="1" i="0" dirty="0">
                <a:solidFill>
                  <a:srgbClr val="003057"/>
                </a:solidFill>
                <a:latin typeface="Arial"/>
              </a:rPr>
              <a:t>Your responsibility</a:t>
            </a:r>
          </a:p>
          <a:p>
            <a:pPr>
              <a:spcAft>
                <a:spcPts val="500"/>
              </a:spcAft>
            </a:pPr>
            <a:r>
              <a:rPr sz="1400" b="0" i="0" dirty="0">
                <a:solidFill>
                  <a:srgbClr val="003057"/>
                </a:solidFill>
                <a:latin typeface="Arial"/>
              </a:rPr>
              <a:t>Review the company policy and procedures for responding to and reporting sexual harassment concerns in the </a:t>
            </a:r>
            <a:r>
              <a:rPr lang="en-US" sz="1400" dirty="0">
                <a:solidFill>
                  <a:srgbClr val="003057"/>
                </a:solidFill>
                <a:latin typeface="Arial"/>
              </a:rPr>
              <a:t>E</a:t>
            </a:r>
            <a:r>
              <a:rPr sz="1400" b="0" i="0" dirty="0">
                <a:solidFill>
                  <a:srgbClr val="003057"/>
                </a:solidFill>
                <a:latin typeface="Arial"/>
              </a:rPr>
              <a:t>mployee </a:t>
            </a:r>
            <a:r>
              <a:rPr lang="en-US" sz="1400" dirty="0">
                <a:solidFill>
                  <a:srgbClr val="003057"/>
                </a:solidFill>
                <a:latin typeface="Arial"/>
              </a:rPr>
              <a:t>H</a:t>
            </a:r>
            <a:r>
              <a:rPr sz="1400" b="0" i="0" dirty="0">
                <a:solidFill>
                  <a:srgbClr val="003057"/>
                </a:solidFill>
                <a:latin typeface="Arial"/>
              </a:rPr>
              <a:t>andbook in Paycom, and stay current on what you have</a:t>
            </a:r>
            <a:r>
              <a:rPr lang="en-US" sz="1400" b="0" i="0" dirty="0">
                <a:solidFill>
                  <a:srgbClr val="003057"/>
                </a:solidFill>
                <a:latin typeface="Arial"/>
              </a:rPr>
              <a:t> reviewed,</a:t>
            </a:r>
            <a:r>
              <a:rPr sz="1400" b="0" i="0" dirty="0">
                <a:solidFill>
                  <a:srgbClr val="003057"/>
                </a:solidFill>
                <a:latin typeface="Arial"/>
              </a:rPr>
              <a:t> acknowledged and signed.</a:t>
            </a:r>
          </a:p>
        </p:txBody>
      </p:sp>
    </p:spTree>
    <p:extLst>
      <p:ext uri="{BB962C8B-B14F-4D97-AF65-F5344CB8AC3E}">
        <p14:creationId xmlns:p14="http://schemas.microsoft.com/office/powerpoint/2010/main" val="15095063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E06A517-ABCC-F635-0312-50738BE003CE}"/>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What Is Sexual Harassment?</a:t>
            </a:r>
            <a:endParaRPr lang="en-TV"/>
          </a:p>
        </p:txBody>
      </p:sp>
      <p:sp>
        <p:nvSpPr>
          <p:cNvPr id="4" name="TextBox 3"/>
          <p:cNvSpPr txBox="1"/>
          <p:nvPr/>
        </p:nvSpPr>
        <p:spPr>
          <a:xfrm>
            <a:off x="502920" y="1161288"/>
            <a:ext cx="11183111" cy="184666"/>
          </a:xfrm>
          <a:prstGeom prst="rect">
            <a:avLst/>
          </a:prstGeom>
          <a:noFill/>
        </p:spPr>
        <p:txBody>
          <a:bodyPr wrap="square" lIns="0" tIns="0" rIns="0" bIns="0" anchor="t">
            <a:spAutoFit/>
          </a:bodyPr>
          <a:lstStyle/>
          <a:p>
            <a:r>
              <a:rPr sz="1200" b="1" i="0" spc="120" dirty="0">
                <a:solidFill>
                  <a:srgbClr val="00A3DF"/>
                </a:solidFill>
                <a:latin typeface="Arial"/>
              </a:rPr>
              <a:t>SEXUAL HARASSMENT </a:t>
            </a:r>
            <a:r>
              <a:rPr lang="en-US" sz="1200" b="1" i="0" spc="120" dirty="0">
                <a:solidFill>
                  <a:srgbClr val="00A3DF"/>
                </a:solidFill>
                <a:latin typeface="Arial"/>
              </a:rPr>
              <a:t>POLICY</a:t>
            </a:r>
            <a:endParaRPr sz="1200" b="1" i="0" spc="120" dirty="0">
              <a:solidFill>
                <a:srgbClr val="00A3DF"/>
              </a:solidFill>
              <a:latin typeface="Arial"/>
            </a:endParaRPr>
          </a:p>
        </p:txBody>
      </p:sp>
      <p:sp>
        <p:nvSpPr>
          <p:cNvPr id="5" name="Rounded Rectangle 4"/>
          <p:cNvSpPr/>
          <p:nvPr/>
        </p:nvSpPr>
        <p:spPr>
          <a:xfrm>
            <a:off x="502920" y="1444752"/>
            <a:ext cx="3544824" cy="26060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6" name="Oval 5"/>
          <p:cNvSpPr/>
          <p:nvPr/>
        </p:nvSpPr>
        <p:spPr>
          <a:xfrm>
            <a:off x="758952" y="1719072"/>
            <a:ext cx="402336" cy="402336"/>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1</a:t>
            </a:r>
          </a:p>
        </p:txBody>
      </p:sp>
      <p:sp>
        <p:nvSpPr>
          <p:cNvPr id="7" name="TextBox 6"/>
          <p:cNvSpPr txBox="1"/>
          <p:nvPr/>
        </p:nvSpPr>
        <p:spPr>
          <a:xfrm>
            <a:off x="758952" y="2359152"/>
            <a:ext cx="3032760" cy="1463040"/>
          </a:xfrm>
          <a:prstGeom prst="rect">
            <a:avLst/>
          </a:prstGeom>
          <a:noFill/>
        </p:spPr>
        <p:txBody>
          <a:bodyPr wrap="square" lIns="0" tIns="0" rIns="0" bIns="0" anchor="t">
            <a:spAutoFit/>
          </a:bodyPr>
          <a:lstStyle/>
          <a:p>
            <a:r>
              <a:rPr sz="1500" b="0" i="0" dirty="0">
                <a:solidFill>
                  <a:srgbClr val="003057"/>
                </a:solidFill>
                <a:latin typeface="Arial"/>
              </a:rPr>
              <a:t>Unwelcome sexual advances</a:t>
            </a:r>
          </a:p>
        </p:txBody>
      </p:sp>
      <p:sp>
        <p:nvSpPr>
          <p:cNvPr id="8" name="Rounded Rectangle 7"/>
          <p:cNvSpPr/>
          <p:nvPr/>
        </p:nvSpPr>
        <p:spPr>
          <a:xfrm>
            <a:off x="4322064" y="1444752"/>
            <a:ext cx="3544824" cy="26060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9" name="Oval 8"/>
          <p:cNvSpPr/>
          <p:nvPr/>
        </p:nvSpPr>
        <p:spPr>
          <a:xfrm>
            <a:off x="4578096" y="1719072"/>
            <a:ext cx="402336" cy="402336"/>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2</a:t>
            </a:r>
          </a:p>
        </p:txBody>
      </p:sp>
      <p:sp>
        <p:nvSpPr>
          <p:cNvPr id="10" name="TextBox 9"/>
          <p:cNvSpPr txBox="1"/>
          <p:nvPr/>
        </p:nvSpPr>
        <p:spPr>
          <a:xfrm>
            <a:off x="4578096" y="2359152"/>
            <a:ext cx="3032760" cy="1463040"/>
          </a:xfrm>
          <a:prstGeom prst="rect">
            <a:avLst/>
          </a:prstGeom>
          <a:noFill/>
        </p:spPr>
        <p:txBody>
          <a:bodyPr wrap="square" lIns="0" tIns="0" rIns="0" bIns="0" anchor="t">
            <a:spAutoFit/>
          </a:bodyPr>
          <a:lstStyle/>
          <a:p>
            <a:r>
              <a:rPr sz="1500" b="0" i="0" dirty="0">
                <a:solidFill>
                  <a:srgbClr val="003057"/>
                </a:solidFill>
                <a:latin typeface="Arial"/>
              </a:rPr>
              <a:t>Requests for sexual favors</a:t>
            </a:r>
          </a:p>
        </p:txBody>
      </p:sp>
      <p:sp>
        <p:nvSpPr>
          <p:cNvPr id="11" name="Rounded Rectangle 10"/>
          <p:cNvSpPr/>
          <p:nvPr/>
        </p:nvSpPr>
        <p:spPr>
          <a:xfrm>
            <a:off x="8141208" y="1444752"/>
            <a:ext cx="3544824" cy="26060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Oval 11"/>
          <p:cNvSpPr/>
          <p:nvPr/>
        </p:nvSpPr>
        <p:spPr>
          <a:xfrm>
            <a:off x="8397240" y="1719072"/>
            <a:ext cx="402336" cy="402336"/>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3</a:t>
            </a:r>
          </a:p>
        </p:txBody>
      </p:sp>
      <p:sp>
        <p:nvSpPr>
          <p:cNvPr id="13" name="TextBox 12"/>
          <p:cNvSpPr txBox="1"/>
          <p:nvPr/>
        </p:nvSpPr>
        <p:spPr>
          <a:xfrm>
            <a:off x="8397240" y="2156908"/>
            <a:ext cx="3032760" cy="1463040"/>
          </a:xfrm>
          <a:prstGeom prst="rect">
            <a:avLst/>
          </a:prstGeom>
          <a:noFill/>
        </p:spPr>
        <p:txBody>
          <a:bodyPr wrap="square" lIns="0" tIns="0" rIns="0" bIns="0" anchor="t">
            <a:spAutoFit/>
          </a:bodyPr>
          <a:lstStyle/>
          <a:p>
            <a:r>
              <a:rPr sz="1500" b="0" i="0" dirty="0">
                <a:solidFill>
                  <a:srgbClr val="003057"/>
                </a:solidFill>
                <a:latin typeface="Arial"/>
              </a:rPr>
              <a:t>Other verbal, written, electronic, or physical conduct of a sexual nature that affects an individual’s employment, unreasonably interferes with their work performance, or creates an intimidating, hostile, or offensive work environment</a:t>
            </a:r>
          </a:p>
        </p:txBody>
      </p:sp>
      <p:sp>
        <p:nvSpPr>
          <p:cNvPr id="14" name="Rounded Rectangle 13"/>
          <p:cNvSpPr/>
          <p:nvPr/>
        </p:nvSpPr>
        <p:spPr>
          <a:xfrm>
            <a:off x="502920" y="4434840"/>
            <a:ext cx="11183111" cy="1097280"/>
          </a:xfrm>
          <a:prstGeom prst="roundRect">
            <a:avLst>
              <a:gd name="adj" fmla="val 8000"/>
            </a:avLst>
          </a:prstGeom>
          <a:solidFill>
            <a:srgbClr val="DA281C"/>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5" name="TextBox 14"/>
          <p:cNvSpPr txBox="1"/>
          <p:nvPr/>
        </p:nvSpPr>
        <p:spPr>
          <a:xfrm>
            <a:off x="868680" y="4837285"/>
            <a:ext cx="10451591" cy="292388"/>
          </a:xfrm>
          <a:prstGeom prst="rect">
            <a:avLst/>
          </a:prstGeom>
          <a:noFill/>
        </p:spPr>
        <p:txBody>
          <a:bodyPr wrap="square" lIns="0" tIns="0" rIns="0" bIns="0" anchor="ctr">
            <a:spAutoFit/>
          </a:bodyPr>
          <a:lstStyle/>
          <a:p>
            <a:pPr algn="ctr"/>
            <a:r>
              <a:rPr sz="1900" b="1" i="0" dirty="0">
                <a:solidFill>
                  <a:srgbClr val="FFFFFF"/>
                </a:solidFill>
                <a:latin typeface="Arial"/>
              </a:rPr>
              <a:t>Important: </a:t>
            </a:r>
            <a:r>
              <a:rPr lang="en-US" sz="1900" dirty="0">
                <a:solidFill>
                  <a:srgbClr val="FFFFFF"/>
                </a:solidFill>
                <a:latin typeface="Arial"/>
              </a:rPr>
              <a:t>T</a:t>
            </a:r>
            <a:r>
              <a:rPr sz="1900" b="0" i="0" dirty="0">
                <a:solidFill>
                  <a:srgbClr val="FFFFFF"/>
                </a:solidFill>
                <a:latin typeface="Arial"/>
              </a:rPr>
              <a:t>his definition is based on the </a:t>
            </a:r>
            <a:r>
              <a:rPr sz="1900" b="1" i="0" dirty="0">
                <a:solidFill>
                  <a:srgbClr val="FFFFFF"/>
                </a:solidFill>
                <a:latin typeface="Arial"/>
              </a:rPr>
              <a:t>effect</a:t>
            </a:r>
            <a:r>
              <a:rPr sz="1900" b="0" i="0" dirty="0">
                <a:solidFill>
                  <a:srgbClr val="FFFFFF"/>
                </a:solidFill>
                <a:latin typeface="Arial"/>
              </a:rPr>
              <a:t> of the behavior, not the </a:t>
            </a:r>
            <a:r>
              <a:rPr sz="1900" b="1" i="0" dirty="0">
                <a:solidFill>
                  <a:srgbClr val="FFFFFF"/>
                </a:solidFill>
                <a:latin typeface="Arial"/>
              </a:rPr>
              <a:t>intent</a:t>
            </a:r>
            <a:r>
              <a:rPr sz="1900" b="0" i="0" dirty="0">
                <a:solidFill>
                  <a:srgbClr val="FFFFFF"/>
                </a:solidFill>
                <a:latin typeface="Arial"/>
              </a:rPr>
              <a:t>.</a:t>
            </a:r>
          </a:p>
        </p:txBody>
      </p:sp>
    </p:spTree>
    <p:extLst>
      <p:ext uri="{BB962C8B-B14F-4D97-AF65-F5344CB8AC3E}">
        <p14:creationId xmlns:p14="http://schemas.microsoft.com/office/powerpoint/2010/main" val="41179650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A74277-C95C-7BBD-2827-8806063C19F5}"/>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Two Forms of Sexual Harassment</a:t>
            </a:r>
            <a:endParaRPr lang="en-TV"/>
          </a:p>
        </p:txBody>
      </p:sp>
      <p:sp>
        <p:nvSpPr>
          <p:cNvPr id="4" name="TextBox 3"/>
          <p:cNvSpPr txBox="1"/>
          <p:nvPr/>
        </p:nvSpPr>
        <p:spPr>
          <a:xfrm>
            <a:off x="502920" y="1161288"/>
            <a:ext cx="11183111" cy="184666"/>
          </a:xfrm>
          <a:prstGeom prst="rect">
            <a:avLst/>
          </a:prstGeom>
          <a:noFill/>
        </p:spPr>
        <p:txBody>
          <a:bodyPr wrap="square" lIns="0" tIns="0" rIns="0" bIns="0" anchor="t">
            <a:spAutoFit/>
          </a:bodyPr>
          <a:lstStyle/>
          <a:p>
            <a:r>
              <a:rPr sz="1200" b="1" i="0" spc="120" dirty="0">
                <a:solidFill>
                  <a:srgbClr val="00A3DF"/>
                </a:solidFill>
                <a:latin typeface="Arial"/>
              </a:rPr>
              <a:t>SEXUAL HARASSMENT </a:t>
            </a:r>
            <a:r>
              <a:rPr lang="en-US" sz="1200" b="1" i="0" spc="120" dirty="0">
                <a:solidFill>
                  <a:srgbClr val="00A3DF"/>
                </a:solidFill>
                <a:latin typeface="Arial"/>
              </a:rPr>
              <a:t>POLICY</a:t>
            </a:r>
            <a:endParaRPr sz="1200" b="1" i="0" spc="120" dirty="0">
              <a:solidFill>
                <a:srgbClr val="00A3DF"/>
              </a:solidFill>
              <a:latin typeface="Arial"/>
            </a:endParaRPr>
          </a:p>
        </p:txBody>
      </p:sp>
      <p:sp>
        <p:nvSpPr>
          <p:cNvPr id="5" name="Rounded Rectangle 4"/>
          <p:cNvSpPr/>
          <p:nvPr/>
        </p:nvSpPr>
        <p:spPr>
          <a:xfrm>
            <a:off x="502920" y="1444752"/>
            <a:ext cx="5440679" cy="3977639"/>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6" name="TextBox 5"/>
          <p:cNvSpPr txBox="1"/>
          <p:nvPr/>
        </p:nvSpPr>
        <p:spPr>
          <a:xfrm>
            <a:off x="795528" y="1719072"/>
            <a:ext cx="4855464" cy="3392423"/>
          </a:xfrm>
          <a:prstGeom prst="rect">
            <a:avLst/>
          </a:prstGeom>
          <a:noFill/>
        </p:spPr>
        <p:txBody>
          <a:bodyPr wrap="square" lIns="0" tIns="0" rIns="0" bIns="0" anchor="t">
            <a:spAutoFit/>
          </a:bodyPr>
          <a:lstStyle/>
          <a:p>
            <a:pPr>
              <a:spcAft>
                <a:spcPts val="600"/>
              </a:spcAft>
            </a:pPr>
            <a:r>
              <a:rPr sz="2100" b="1" i="0" dirty="0">
                <a:solidFill>
                  <a:srgbClr val="003057"/>
                </a:solidFill>
                <a:latin typeface="Arial"/>
              </a:rPr>
              <a:t>Quid Pro Quo</a:t>
            </a:r>
          </a:p>
          <a:p>
            <a:pPr>
              <a:spcAft>
                <a:spcPts val="600"/>
              </a:spcAft>
            </a:pPr>
            <a:r>
              <a:rPr sz="1400" b="0" i="1" dirty="0">
                <a:solidFill>
                  <a:srgbClr val="3E3E3E"/>
                </a:solidFill>
                <a:latin typeface="Arial"/>
              </a:rPr>
              <a:t>Latin for “this for that”</a:t>
            </a:r>
          </a:p>
          <a:p>
            <a:pPr marL="182880" indent="-182880">
              <a:spcAft>
                <a:spcPts val="1200"/>
              </a:spcAft>
              <a:buClr>
                <a:srgbClr val="00A3DF"/>
              </a:buClr>
              <a:buSzPct val="100000"/>
              <a:buFont typeface="Arial" panose="020B0604020202020204" pitchFamily="34" charset="0"/>
              <a:buChar char="▪"/>
            </a:pPr>
            <a:r>
              <a:rPr sz="1500" b="0" i="0" dirty="0">
                <a:solidFill>
                  <a:srgbClr val="003057"/>
                </a:solidFill>
                <a:latin typeface="Arial"/>
              </a:rPr>
              <a:t>A tangible employment action is taken against the victim</a:t>
            </a:r>
          </a:p>
          <a:p>
            <a:pPr marL="182880" indent="-182880">
              <a:spcAft>
                <a:spcPts val="1200"/>
              </a:spcAft>
              <a:buClr>
                <a:srgbClr val="00A3DF"/>
              </a:buClr>
              <a:buSzPct val="100000"/>
              <a:buFont typeface="Arial" panose="020B0604020202020204" pitchFamily="34" charset="0"/>
              <a:buChar char="▪"/>
            </a:pPr>
            <a:r>
              <a:rPr sz="1500" b="0" i="0" dirty="0">
                <a:solidFill>
                  <a:srgbClr val="003057"/>
                </a:solidFill>
                <a:latin typeface="Arial"/>
              </a:rPr>
              <a:t>Involves monetary loss or a change in job</a:t>
            </a:r>
          </a:p>
          <a:p>
            <a:pPr marL="182880" indent="-182880">
              <a:spcAft>
                <a:spcPts val="1200"/>
              </a:spcAft>
              <a:buClr>
                <a:srgbClr val="00A3DF"/>
              </a:buClr>
              <a:buSzPct val="100000"/>
              <a:buFont typeface="Arial" panose="020B0604020202020204" pitchFamily="34" charset="0"/>
              <a:buChar char="▪"/>
            </a:pPr>
            <a:r>
              <a:rPr sz="1500" b="0" i="0" dirty="0">
                <a:solidFill>
                  <a:srgbClr val="003057"/>
                </a:solidFill>
                <a:latin typeface="Arial"/>
              </a:rPr>
              <a:t>Example: a person is required to endure harassing behavior to keep their job or receive some type of benefit</a:t>
            </a:r>
          </a:p>
        </p:txBody>
      </p:sp>
      <p:sp>
        <p:nvSpPr>
          <p:cNvPr id="7" name="Rounded Rectangle 6"/>
          <p:cNvSpPr/>
          <p:nvPr/>
        </p:nvSpPr>
        <p:spPr>
          <a:xfrm>
            <a:off x="6245351" y="1444752"/>
            <a:ext cx="5440679" cy="3977639"/>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8" name="TextBox 7"/>
          <p:cNvSpPr txBox="1"/>
          <p:nvPr/>
        </p:nvSpPr>
        <p:spPr>
          <a:xfrm>
            <a:off x="6537959" y="1719072"/>
            <a:ext cx="4855464" cy="3392423"/>
          </a:xfrm>
          <a:prstGeom prst="rect">
            <a:avLst/>
          </a:prstGeom>
          <a:noFill/>
        </p:spPr>
        <p:txBody>
          <a:bodyPr wrap="square" lIns="0" tIns="0" rIns="0" bIns="0" anchor="t">
            <a:spAutoFit/>
          </a:bodyPr>
          <a:lstStyle/>
          <a:p>
            <a:pPr>
              <a:spcAft>
                <a:spcPts val="600"/>
              </a:spcAft>
            </a:pPr>
            <a:r>
              <a:rPr sz="2100" b="1" i="0" dirty="0">
                <a:solidFill>
                  <a:srgbClr val="003057"/>
                </a:solidFill>
                <a:latin typeface="Arial"/>
              </a:rPr>
              <a:t>Hostile Work Environment</a:t>
            </a:r>
          </a:p>
          <a:p>
            <a:pPr>
              <a:spcAft>
                <a:spcPts val="600"/>
              </a:spcAft>
            </a:pPr>
            <a:r>
              <a:rPr sz="1300" b="0" i="1" dirty="0">
                <a:solidFill>
                  <a:srgbClr val="3E3E3E"/>
                </a:solidFill>
                <a:latin typeface="Arial"/>
              </a:rPr>
              <a:t>The more common of the two forms</a:t>
            </a:r>
          </a:p>
          <a:p>
            <a:pPr marL="182880" indent="-182880">
              <a:spcAft>
                <a:spcPts val="800"/>
              </a:spcAft>
              <a:buClr>
                <a:srgbClr val="00A3DF"/>
              </a:buClr>
              <a:buSzPct val="100000"/>
              <a:buFont typeface="Arial" panose="020B0604020202020204" pitchFamily="34" charset="0"/>
              <a:buChar char="▪"/>
            </a:pPr>
            <a:r>
              <a:rPr sz="1400" b="0" i="0" dirty="0">
                <a:solidFill>
                  <a:srgbClr val="003057"/>
                </a:solidFill>
                <a:latin typeface="Arial"/>
              </a:rPr>
              <a:t>The person experiences behavior that creates an uncomfortable environment for them</a:t>
            </a:r>
          </a:p>
          <a:p>
            <a:pPr marL="182880" indent="-182880">
              <a:spcAft>
                <a:spcPts val="800"/>
              </a:spcAft>
              <a:buClr>
                <a:srgbClr val="00A3DF"/>
              </a:buClr>
              <a:buSzPct val="100000"/>
              <a:buFont typeface="Arial" panose="020B0604020202020204" pitchFamily="34" charset="0"/>
              <a:buChar char="▪"/>
            </a:pPr>
            <a:r>
              <a:rPr sz="1400" b="0" i="0" dirty="0">
                <a:solidFill>
                  <a:srgbClr val="003057"/>
                </a:solidFill>
                <a:latin typeface="Arial"/>
              </a:rPr>
              <a:t>Speech or conduct severe and/or pervasive enough to create an abusive or hostile work environment</a:t>
            </a:r>
          </a:p>
          <a:p>
            <a:pPr marL="182880" indent="-182880">
              <a:spcAft>
                <a:spcPts val="800"/>
              </a:spcAft>
              <a:buClr>
                <a:srgbClr val="00A3DF"/>
              </a:buClr>
              <a:buSzPct val="100000"/>
              <a:buFont typeface="Arial" panose="020B0604020202020204" pitchFamily="34" charset="0"/>
              <a:buChar char="▪"/>
            </a:pPr>
            <a:r>
              <a:rPr sz="1400" b="0" i="0" dirty="0">
                <a:solidFill>
                  <a:srgbClr val="003057"/>
                </a:solidFill>
                <a:latin typeface="Arial"/>
              </a:rPr>
              <a:t>Also covers explicit or suggestive items emailed, texted, electronically provided, or displayed in the workplace</a:t>
            </a:r>
          </a:p>
          <a:p>
            <a:pPr marL="182880" indent="-182880">
              <a:spcAft>
                <a:spcPts val="800"/>
              </a:spcAft>
              <a:buClr>
                <a:srgbClr val="00A3DF"/>
              </a:buClr>
              <a:buSzPct val="100000"/>
              <a:buFont typeface="Arial" panose="020B0604020202020204" pitchFamily="34" charset="0"/>
              <a:buChar char="▪"/>
            </a:pPr>
            <a:r>
              <a:rPr sz="1400" b="0" i="0" dirty="0">
                <a:solidFill>
                  <a:srgbClr val="003057"/>
                </a:solidFill>
                <a:latin typeface="Arial"/>
              </a:rPr>
              <a:t>Example: leering at or intentionally brushing against another person inappropriately, or sending a sexually explicit joke or picture by text or instant message</a:t>
            </a:r>
          </a:p>
        </p:txBody>
      </p:sp>
    </p:spTree>
    <p:extLst>
      <p:ext uri="{BB962C8B-B14F-4D97-AF65-F5344CB8AC3E}">
        <p14:creationId xmlns:p14="http://schemas.microsoft.com/office/powerpoint/2010/main" val="12032199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AD0072-3A7D-127E-4B87-074C2520FF88}"/>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The Impact and Our Obligations</a:t>
            </a:r>
            <a:endParaRPr lang="en-TV"/>
          </a:p>
        </p:txBody>
      </p:sp>
      <p:sp>
        <p:nvSpPr>
          <p:cNvPr id="4" name="TextBox 3"/>
          <p:cNvSpPr txBox="1"/>
          <p:nvPr/>
        </p:nvSpPr>
        <p:spPr>
          <a:xfrm>
            <a:off x="502920" y="1161288"/>
            <a:ext cx="11183111" cy="184666"/>
          </a:xfrm>
          <a:prstGeom prst="rect">
            <a:avLst/>
          </a:prstGeom>
          <a:noFill/>
        </p:spPr>
        <p:txBody>
          <a:bodyPr wrap="square" lIns="0" tIns="0" rIns="0" bIns="0" anchor="t">
            <a:spAutoFit/>
          </a:bodyPr>
          <a:lstStyle/>
          <a:p>
            <a:r>
              <a:rPr sz="1200" b="1" i="0" spc="120" dirty="0">
                <a:solidFill>
                  <a:srgbClr val="00A3DF"/>
                </a:solidFill>
                <a:latin typeface="Arial"/>
              </a:rPr>
              <a:t>SEXUAL HARASSMENT </a:t>
            </a:r>
            <a:r>
              <a:rPr lang="en-US" sz="1200" b="1" i="0" spc="120" dirty="0">
                <a:solidFill>
                  <a:srgbClr val="00A3DF"/>
                </a:solidFill>
                <a:latin typeface="Arial"/>
              </a:rPr>
              <a:t>POLICY</a:t>
            </a:r>
            <a:endParaRPr sz="1200" b="1" i="0" spc="120" dirty="0">
              <a:solidFill>
                <a:srgbClr val="00A3DF"/>
              </a:solidFill>
              <a:latin typeface="Arial"/>
            </a:endParaRPr>
          </a:p>
        </p:txBody>
      </p:sp>
      <p:sp>
        <p:nvSpPr>
          <p:cNvPr id="5" name="Rounded Rectangle 4"/>
          <p:cNvSpPr/>
          <p:nvPr/>
        </p:nvSpPr>
        <p:spPr>
          <a:xfrm>
            <a:off x="502920" y="1444752"/>
            <a:ext cx="3544824" cy="2121408"/>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6" name="TextBox 5"/>
          <p:cNvSpPr txBox="1"/>
          <p:nvPr/>
        </p:nvSpPr>
        <p:spPr>
          <a:xfrm>
            <a:off x="740664" y="1664208"/>
            <a:ext cx="3069336" cy="1645919"/>
          </a:xfrm>
          <a:prstGeom prst="rect">
            <a:avLst/>
          </a:prstGeom>
          <a:noFill/>
        </p:spPr>
        <p:txBody>
          <a:bodyPr wrap="square" lIns="0" tIns="0" rIns="0" bIns="0" anchor="t">
            <a:spAutoFit/>
          </a:bodyPr>
          <a:lstStyle/>
          <a:p>
            <a:pPr>
              <a:spcAft>
                <a:spcPts val="600"/>
              </a:spcAft>
            </a:pPr>
            <a:r>
              <a:rPr sz="1700" b="1" i="0" dirty="0">
                <a:solidFill>
                  <a:srgbClr val="003057"/>
                </a:solidFill>
                <a:latin typeface="Arial"/>
              </a:rPr>
              <a:t>The bottom line</a:t>
            </a:r>
          </a:p>
          <a:p>
            <a:pPr>
              <a:spcAft>
                <a:spcPts val="500"/>
              </a:spcAft>
            </a:pPr>
            <a:r>
              <a:rPr sz="1400" b="0" i="0" dirty="0">
                <a:solidFill>
                  <a:srgbClr val="003057"/>
                </a:solidFill>
                <a:latin typeface="Arial"/>
              </a:rPr>
              <a:t>Sexual harassment harms everyone.</a:t>
            </a:r>
          </a:p>
        </p:txBody>
      </p:sp>
      <p:sp>
        <p:nvSpPr>
          <p:cNvPr id="7" name="Rounded Rectangle 6"/>
          <p:cNvSpPr/>
          <p:nvPr/>
        </p:nvSpPr>
        <p:spPr>
          <a:xfrm>
            <a:off x="4322064" y="1444752"/>
            <a:ext cx="3544824" cy="2121408"/>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8" name="TextBox 7"/>
          <p:cNvSpPr txBox="1"/>
          <p:nvPr/>
        </p:nvSpPr>
        <p:spPr>
          <a:xfrm>
            <a:off x="4559808" y="1664208"/>
            <a:ext cx="3069336" cy="1645919"/>
          </a:xfrm>
          <a:prstGeom prst="rect">
            <a:avLst/>
          </a:prstGeom>
          <a:noFill/>
        </p:spPr>
        <p:txBody>
          <a:bodyPr wrap="square" lIns="0" tIns="0" rIns="0" bIns="0" anchor="t">
            <a:spAutoFit/>
          </a:bodyPr>
          <a:lstStyle/>
          <a:p>
            <a:pPr>
              <a:spcAft>
                <a:spcPts val="600"/>
              </a:spcAft>
            </a:pPr>
            <a:r>
              <a:rPr sz="1700" b="1" i="0" dirty="0">
                <a:solidFill>
                  <a:srgbClr val="003057"/>
                </a:solidFill>
                <a:latin typeface="Arial"/>
              </a:rPr>
              <a:t>It reaches beyond the target</a:t>
            </a:r>
          </a:p>
          <a:p>
            <a:pPr>
              <a:spcAft>
                <a:spcPts val="500"/>
              </a:spcAft>
            </a:pPr>
            <a:r>
              <a:rPr sz="1400" b="0" i="0" dirty="0">
                <a:solidFill>
                  <a:srgbClr val="003057"/>
                </a:solidFill>
                <a:latin typeface="Arial"/>
              </a:rPr>
              <a:t>It affects those who are targeted, and in some cases those who witness the violation are adversely affected as well.</a:t>
            </a:r>
          </a:p>
        </p:txBody>
      </p:sp>
      <p:sp>
        <p:nvSpPr>
          <p:cNvPr id="9" name="Rounded Rectangle 8"/>
          <p:cNvSpPr/>
          <p:nvPr/>
        </p:nvSpPr>
        <p:spPr>
          <a:xfrm>
            <a:off x="8141208" y="1444752"/>
            <a:ext cx="3544824" cy="2121408"/>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0" name="TextBox 9"/>
          <p:cNvSpPr txBox="1"/>
          <p:nvPr/>
        </p:nvSpPr>
        <p:spPr>
          <a:xfrm>
            <a:off x="8378952" y="1664208"/>
            <a:ext cx="3069336" cy="1645919"/>
          </a:xfrm>
          <a:prstGeom prst="rect">
            <a:avLst/>
          </a:prstGeom>
          <a:noFill/>
        </p:spPr>
        <p:txBody>
          <a:bodyPr wrap="square" lIns="0" tIns="0" rIns="0" bIns="0" anchor="t">
            <a:spAutoFit/>
          </a:bodyPr>
          <a:lstStyle/>
          <a:p>
            <a:pPr>
              <a:spcAft>
                <a:spcPts val="600"/>
              </a:spcAft>
            </a:pPr>
            <a:r>
              <a:rPr sz="1700" b="1" i="0" dirty="0">
                <a:solidFill>
                  <a:srgbClr val="003057"/>
                </a:solidFill>
                <a:latin typeface="Arial"/>
              </a:rPr>
              <a:t>Respect and dignity</a:t>
            </a:r>
          </a:p>
          <a:p>
            <a:pPr>
              <a:spcAft>
                <a:spcPts val="500"/>
              </a:spcAft>
            </a:pPr>
            <a:r>
              <a:rPr sz="1400" b="0" i="0" dirty="0">
                <a:solidFill>
                  <a:srgbClr val="003057"/>
                </a:solidFill>
                <a:latin typeface="Arial"/>
              </a:rPr>
              <a:t>The most important part of our corporate values is ensuring all employees are treated with respect and dignity.</a:t>
            </a:r>
          </a:p>
        </p:txBody>
      </p:sp>
      <p:sp>
        <p:nvSpPr>
          <p:cNvPr id="11" name="Rounded Rectangle 10"/>
          <p:cNvSpPr/>
          <p:nvPr/>
        </p:nvSpPr>
        <p:spPr>
          <a:xfrm>
            <a:off x="502920" y="3822191"/>
            <a:ext cx="3544824" cy="2121408"/>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TextBox 11"/>
          <p:cNvSpPr txBox="1"/>
          <p:nvPr/>
        </p:nvSpPr>
        <p:spPr>
          <a:xfrm>
            <a:off x="740664" y="4041648"/>
            <a:ext cx="3069336" cy="1645919"/>
          </a:xfrm>
          <a:prstGeom prst="rect">
            <a:avLst/>
          </a:prstGeom>
          <a:noFill/>
        </p:spPr>
        <p:txBody>
          <a:bodyPr wrap="square" lIns="0" tIns="0" rIns="0" bIns="0" anchor="t">
            <a:spAutoFit/>
          </a:bodyPr>
          <a:lstStyle/>
          <a:p>
            <a:pPr>
              <a:spcAft>
                <a:spcPts val="600"/>
              </a:spcAft>
            </a:pPr>
            <a:r>
              <a:rPr sz="1700" b="1" i="0" dirty="0">
                <a:solidFill>
                  <a:srgbClr val="003057"/>
                </a:solidFill>
                <a:latin typeface="Arial"/>
              </a:rPr>
              <a:t>A conflict with our values</a:t>
            </a:r>
          </a:p>
          <a:p>
            <a:pPr>
              <a:spcAft>
                <a:spcPts val="500"/>
              </a:spcAft>
            </a:pPr>
            <a:r>
              <a:rPr sz="1400" b="0" i="0" dirty="0">
                <a:solidFill>
                  <a:srgbClr val="003057"/>
                </a:solidFill>
                <a:latin typeface="Arial"/>
              </a:rPr>
              <a:t>Engaging in, condoning, or not reporting sexual harassment is in direct conflict with our values.</a:t>
            </a:r>
          </a:p>
        </p:txBody>
      </p:sp>
      <p:sp>
        <p:nvSpPr>
          <p:cNvPr id="13" name="Rounded Rectangle 12"/>
          <p:cNvSpPr/>
          <p:nvPr/>
        </p:nvSpPr>
        <p:spPr>
          <a:xfrm>
            <a:off x="4322064" y="3822191"/>
            <a:ext cx="3544824" cy="2121408"/>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4" name="TextBox 13"/>
          <p:cNvSpPr txBox="1"/>
          <p:nvPr/>
        </p:nvSpPr>
        <p:spPr>
          <a:xfrm>
            <a:off x="4559808" y="4041648"/>
            <a:ext cx="3069336" cy="1415772"/>
          </a:xfrm>
          <a:prstGeom prst="rect">
            <a:avLst/>
          </a:prstGeom>
          <a:noFill/>
        </p:spPr>
        <p:txBody>
          <a:bodyPr wrap="square" lIns="0" tIns="0" rIns="0" bIns="0" anchor="t">
            <a:spAutoFit/>
          </a:bodyPr>
          <a:lstStyle/>
          <a:p>
            <a:pPr>
              <a:spcAft>
                <a:spcPts val="600"/>
              </a:spcAft>
            </a:pPr>
            <a:r>
              <a:rPr sz="1700" b="1" i="0" dirty="0">
                <a:solidFill>
                  <a:srgbClr val="003057"/>
                </a:solidFill>
                <a:latin typeface="Arial"/>
              </a:rPr>
              <a:t>Title VII</a:t>
            </a:r>
          </a:p>
          <a:p>
            <a:pPr>
              <a:spcAft>
                <a:spcPts val="500"/>
              </a:spcAft>
            </a:pPr>
            <a:r>
              <a:rPr sz="1400" b="0" i="0" dirty="0">
                <a:solidFill>
                  <a:srgbClr val="003057"/>
                </a:solidFill>
                <a:latin typeface="Arial"/>
              </a:rPr>
              <a:t>We remain in compliance with Title VII of the Civil Rights Act, which prohibits sex discrimination</a:t>
            </a:r>
            <a:r>
              <a:rPr lang="en-US" sz="1400" b="0" i="0" dirty="0">
                <a:solidFill>
                  <a:srgbClr val="003057"/>
                </a:solidFill>
                <a:latin typeface="Arial"/>
              </a:rPr>
              <a:t>, </a:t>
            </a:r>
            <a:r>
              <a:rPr sz="1400" b="0" i="0" dirty="0">
                <a:solidFill>
                  <a:srgbClr val="003057"/>
                </a:solidFill>
                <a:latin typeface="Arial"/>
              </a:rPr>
              <a:t>including sexual orientation and gender identity or expression.</a:t>
            </a:r>
          </a:p>
        </p:txBody>
      </p:sp>
      <p:sp>
        <p:nvSpPr>
          <p:cNvPr id="15" name="Rounded Rectangle 14"/>
          <p:cNvSpPr/>
          <p:nvPr/>
        </p:nvSpPr>
        <p:spPr>
          <a:xfrm>
            <a:off x="8141208" y="3822191"/>
            <a:ext cx="3544824" cy="2121408"/>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6" name="TextBox 15"/>
          <p:cNvSpPr txBox="1"/>
          <p:nvPr/>
        </p:nvSpPr>
        <p:spPr>
          <a:xfrm>
            <a:off x="8378952" y="4041648"/>
            <a:ext cx="3069336" cy="1645919"/>
          </a:xfrm>
          <a:prstGeom prst="rect">
            <a:avLst/>
          </a:prstGeom>
          <a:noFill/>
        </p:spPr>
        <p:txBody>
          <a:bodyPr wrap="square" lIns="0" tIns="0" rIns="0" bIns="0" anchor="t">
            <a:spAutoFit/>
          </a:bodyPr>
          <a:lstStyle/>
          <a:p>
            <a:pPr>
              <a:spcAft>
                <a:spcPts val="600"/>
              </a:spcAft>
            </a:pPr>
            <a:r>
              <a:rPr sz="1700" b="1" i="0" dirty="0">
                <a:solidFill>
                  <a:srgbClr val="003057"/>
                </a:solidFill>
                <a:latin typeface="Arial"/>
              </a:rPr>
              <a:t>State law</a:t>
            </a:r>
          </a:p>
          <a:p>
            <a:pPr>
              <a:spcAft>
                <a:spcPts val="500"/>
              </a:spcAft>
            </a:pPr>
            <a:r>
              <a:rPr sz="1400" b="0" i="0" dirty="0">
                <a:solidFill>
                  <a:srgbClr val="003057"/>
                </a:solidFill>
                <a:latin typeface="Arial"/>
              </a:rPr>
              <a:t>We remain in compliance with similar state civil rights and fair employment laws.</a:t>
            </a:r>
          </a:p>
        </p:txBody>
      </p:sp>
    </p:spTree>
    <p:extLst>
      <p:ext uri="{BB962C8B-B14F-4D97-AF65-F5344CB8AC3E}">
        <p14:creationId xmlns:p14="http://schemas.microsoft.com/office/powerpoint/2010/main" val="214527534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C35AA3-2A21-6EE5-CD87-F9120FB32BD2}"/>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Who Can </a:t>
            </a:r>
            <a:r>
              <a:rPr lang="en-US" sz="2800" b="1" i="0" dirty="0">
                <a:solidFill>
                  <a:srgbClr val="003057"/>
                </a:solidFill>
                <a:latin typeface="Arial"/>
              </a:rPr>
              <a:t>Sexual </a:t>
            </a:r>
            <a:r>
              <a:rPr sz="2800" b="1" i="0" dirty="0">
                <a:solidFill>
                  <a:srgbClr val="003057"/>
                </a:solidFill>
                <a:latin typeface="Arial"/>
              </a:rPr>
              <a:t>Harassment Occur Between?</a:t>
            </a:r>
            <a:endParaRPr lang="en-TV"/>
          </a:p>
        </p:txBody>
      </p:sp>
      <p:sp>
        <p:nvSpPr>
          <p:cNvPr id="4" name="TextBox 3"/>
          <p:cNvSpPr txBox="1"/>
          <p:nvPr/>
        </p:nvSpPr>
        <p:spPr>
          <a:xfrm>
            <a:off x="502920" y="1161288"/>
            <a:ext cx="11183111" cy="184666"/>
          </a:xfrm>
          <a:prstGeom prst="rect">
            <a:avLst/>
          </a:prstGeom>
          <a:noFill/>
        </p:spPr>
        <p:txBody>
          <a:bodyPr wrap="square" lIns="0" tIns="0" rIns="0" bIns="0" anchor="t">
            <a:spAutoFit/>
          </a:bodyPr>
          <a:lstStyle/>
          <a:p>
            <a:r>
              <a:rPr sz="1200" b="1" i="0" spc="120" dirty="0">
                <a:solidFill>
                  <a:srgbClr val="00A3DF"/>
                </a:solidFill>
                <a:latin typeface="Arial"/>
              </a:rPr>
              <a:t>SEXUAL HARASSMENT </a:t>
            </a:r>
            <a:r>
              <a:rPr lang="en-US" sz="1200" b="1" i="0" spc="120" dirty="0">
                <a:solidFill>
                  <a:srgbClr val="00A3DF"/>
                </a:solidFill>
                <a:latin typeface="Arial"/>
              </a:rPr>
              <a:t>POLICY</a:t>
            </a:r>
            <a:endParaRPr sz="1200" b="1" i="0" spc="120" dirty="0">
              <a:solidFill>
                <a:srgbClr val="00A3DF"/>
              </a:solidFill>
              <a:latin typeface="Arial"/>
            </a:endParaRPr>
          </a:p>
        </p:txBody>
      </p:sp>
      <p:sp>
        <p:nvSpPr>
          <p:cNvPr id="5" name="Rounded Rectangle 4"/>
          <p:cNvSpPr/>
          <p:nvPr/>
        </p:nvSpPr>
        <p:spPr>
          <a:xfrm>
            <a:off x="548642" y="1892808"/>
            <a:ext cx="2624327" cy="114300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6" name="TextBox 5"/>
          <p:cNvSpPr txBox="1"/>
          <p:nvPr/>
        </p:nvSpPr>
        <p:spPr>
          <a:xfrm>
            <a:off x="731521" y="2075688"/>
            <a:ext cx="2258568" cy="777240"/>
          </a:xfrm>
          <a:prstGeom prst="rect">
            <a:avLst/>
          </a:prstGeom>
          <a:noFill/>
        </p:spPr>
        <p:txBody>
          <a:bodyPr wrap="square" lIns="0" tIns="0" rIns="0" bIns="0" anchor="ctr">
            <a:spAutoFit/>
          </a:bodyPr>
          <a:lstStyle/>
          <a:p>
            <a:pPr algn="ctr"/>
            <a:r>
              <a:rPr sz="1500" b="1" i="0" dirty="0">
                <a:solidFill>
                  <a:srgbClr val="003057"/>
                </a:solidFill>
                <a:latin typeface="Arial"/>
              </a:rPr>
              <a:t>Manager and subordinate</a:t>
            </a:r>
          </a:p>
        </p:txBody>
      </p:sp>
      <p:sp>
        <p:nvSpPr>
          <p:cNvPr id="7" name="Rounded Rectangle 6"/>
          <p:cNvSpPr/>
          <p:nvPr/>
        </p:nvSpPr>
        <p:spPr>
          <a:xfrm>
            <a:off x="3376966" y="1898469"/>
            <a:ext cx="2624327" cy="114300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8" name="TextBox 7"/>
          <p:cNvSpPr txBox="1"/>
          <p:nvPr/>
        </p:nvSpPr>
        <p:spPr>
          <a:xfrm>
            <a:off x="3559845" y="2074382"/>
            <a:ext cx="2258568" cy="777240"/>
          </a:xfrm>
          <a:prstGeom prst="rect">
            <a:avLst/>
          </a:prstGeom>
          <a:noFill/>
        </p:spPr>
        <p:txBody>
          <a:bodyPr wrap="square" lIns="0" tIns="0" rIns="0" bIns="0" anchor="ctr">
            <a:spAutoFit/>
          </a:bodyPr>
          <a:lstStyle/>
          <a:p>
            <a:pPr algn="ctr"/>
            <a:r>
              <a:rPr sz="1500" b="1" i="0" dirty="0">
                <a:solidFill>
                  <a:srgbClr val="003057"/>
                </a:solidFill>
                <a:latin typeface="Arial"/>
              </a:rPr>
              <a:t>Co-workers</a:t>
            </a:r>
          </a:p>
        </p:txBody>
      </p:sp>
      <p:sp>
        <p:nvSpPr>
          <p:cNvPr id="9" name="Rounded Rectangle 8"/>
          <p:cNvSpPr/>
          <p:nvPr/>
        </p:nvSpPr>
        <p:spPr>
          <a:xfrm>
            <a:off x="6184173" y="1878765"/>
            <a:ext cx="2624327" cy="114300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0" name="TextBox 9"/>
          <p:cNvSpPr txBox="1"/>
          <p:nvPr/>
        </p:nvSpPr>
        <p:spPr>
          <a:xfrm>
            <a:off x="6367052" y="2074382"/>
            <a:ext cx="2258568" cy="777240"/>
          </a:xfrm>
          <a:prstGeom prst="rect">
            <a:avLst/>
          </a:prstGeom>
          <a:noFill/>
        </p:spPr>
        <p:txBody>
          <a:bodyPr wrap="square" lIns="0" tIns="0" rIns="0" bIns="0" anchor="ctr">
            <a:spAutoFit/>
          </a:bodyPr>
          <a:lstStyle/>
          <a:p>
            <a:pPr algn="ctr"/>
            <a:r>
              <a:rPr sz="1500" b="1" i="0" dirty="0">
                <a:solidFill>
                  <a:srgbClr val="003057"/>
                </a:solidFill>
                <a:latin typeface="Arial"/>
              </a:rPr>
              <a:t>Employees and clients</a:t>
            </a:r>
          </a:p>
        </p:txBody>
      </p:sp>
      <p:sp>
        <p:nvSpPr>
          <p:cNvPr id="11" name="Rounded Rectangle 10"/>
          <p:cNvSpPr/>
          <p:nvPr/>
        </p:nvSpPr>
        <p:spPr>
          <a:xfrm>
            <a:off x="8935865" y="1892808"/>
            <a:ext cx="2624327" cy="114300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TextBox 11"/>
          <p:cNvSpPr txBox="1"/>
          <p:nvPr/>
        </p:nvSpPr>
        <p:spPr>
          <a:xfrm>
            <a:off x="9118744" y="2061645"/>
            <a:ext cx="2258568" cy="777240"/>
          </a:xfrm>
          <a:prstGeom prst="rect">
            <a:avLst/>
          </a:prstGeom>
          <a:noFill/>
        </p:spPr>
        <p:txBody>
          <a:bodyPr wrap="square" lIns="0" tIns="0" rIns="0" bIns="0" anchor="ctr">
            <a:spAutoFit/>
          </a:bodyPr>
          <a:lstStyle/>
          <a:p>
            <a:pPr algn="ctr"/>
            <a:r>
              <a:rPr sz="1500" b="1" i="0" dirty="0">
                <a:solidFill>
                  <a:srgbClr val="003057"/>
                </a:solidFill>
                <a:latin typeface="Arial"/>
              </a:rPr>
              <a:t>Employees and vendors</a:t>
            </a:r>
          </a:p>
        </p:txBody>
      </p:sp>
      <p:sp>
        <p:nvSpPr>
          <p:cNvPr id="13" name="Rounded Rectangle 12"/>
          <p:cNvSpPr/>
          <p:nvPr/>
        </p:nvSpPr>
        <p:spPr>
          <a:xfrm>
            <a:off x="457200" y="3424428"/>
            <a:ext cx="3544824" cy="114300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4" name="TextBox 13"/>
          <p:cNvSpPr txBox="1"/>
          <p:nvPr/>
        </p:nvSpPr>
        <p:spPr>
          <a:xfrm>
            <a:off x="640080" y="3658907"/>
            <a:ext cx="3179064" cy="777240"/>
          </a:xfrm>
          <a:prstGeom prst="rect">
            <a:avLst/>
          </a:prstGeom>
          <a:noFill/>
        </p:spPr>
        <p:txBody>
          <a:bodyPr wrap="square" lIns="0" tIns="0" rIns="0" bIns="0" anchor="ctr">
            <a:spAutoFit/>
          </a:bodyPr>
          <a:lstStyle/>
          <a:p>
            <a:pPr algn="ctr"/>
            <a:r>
              <a:rPr sz="1500" b="1" i="0" dirty="0">
                <a:solidFill>
                  <a:srgbClr val="003057"/>
                </a:solidFill>
                <a:latin typeface="Arial"/>
              </a:rPr>
              <a:t>Employees and network partners</a:t>
            </a:r>
          </a:p>
        </p:txBody>
      </p:sp>
      <p:sp>
        <p:nvSpPr>
          <p:cNvPr id="15" name="Rounded Rectangle 14"/>
          <p:cNvSpPr/>
          <p:nvPr/>
        </p:nvSpPr>
        <p:spPr>
          <a:xfrm>
            <a:off x="4250870" y="3415284"/>
            <a:ext cx="3544824" cy="114300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6" name="TextBox 15"/>
          <p:cNvSpPr txBox="1"/>
          <p:nvPr/>
        </p:nvSpPr>
        <p:spPr>
          <a:xfrm>
            <a:off x="4411761" y="3648129"/>
            <a:ext cx="3179064" cy="777240"/>
          </a:xfrm>
          <a:prstGeom prst="rect">
            <a:avLst/>
          </a:prstGeom>
          <a:noFill/>
        </p:spPr>
        <p:txBody>
          <a:bodyPr wrap="square" lIns="0" tIns="0" rIns="0" bIns="0" anchor="ctr">
            <a:spAutoFit/>
          </a:bodyPr>
          <a:lstStyle/>
          <a:p>
            <a:pPr algn="ctr"/>
            <a:r>
              <a:rPr sz="1500" b="1" i="0" dirty="0">
                <a:solidFill>
                  <a:srgbClr val="003057"/>
                </a:solidFill>
                <a:latin typeface="Arial"/>
              </a:rPr>
              <a:t>Opposite genders</a:t>
            </a:r>
          </a:p>
        </p:txBody>
      </p:sp>
      <p:sp>
        <p:nvSpPr>
          <p:cNvPr id="17" name="Rounded Rectangle 16"/>
          <p:cNvSpPr/>
          <p:nvPr/>
        </p:nvSpPr>
        <p:spPr>
          <a:xfrm>
            <a:off x="8072409" y="3455778"/>
            <a:ext cx="3544824" cy="114300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8" name="TextBox 17"/>
          <p:cNvSpPr txBox="1"/>
          <p:nvPr/>
        </p:nvSpPr>
        <p:spPr>
          <a:xfrm>
            <a:off x="8255289" y="3626250"/>
            <a:ext cx="3179064" cy="777240"/>
          </a:xfrm>
          <a:prstGeom prst="rect">
            <a:avLst/>
          </a:prstGeom>
          <a:noFill/>
        </p:spPr>
        <p:txBody>
          <a:bodyPr wrap="square" lIns="0" tIns="0" rIns="0" bIns="0" anchor="ctr">
            <a:spAutoFit/>
          </a:bodyPr>
          <a:lstStyle/>
          <a:p>
            <a:pPr algn="ctr"/>
            <a:r>
              <a:rPr sz="1500" b="1" i="0" dirty="0">
                <a:solidFill>
                  <a:srgbClr val="003057"/>
                </a:solidFill>
                <a:latin typeface="Arial"/>
              </a:rPr>
              <a:t>Same gender</a:t>
            </a:r>
          </a:p>
        </p:txBody>
      </p:sp>
      <p:sp>
        <p:nvSpPr>
          <p:cNvPr id="20" name="TextBox 19"/>
          <p:cNvSpPr txBox="1"/>
          <p:nvPr/>
        </p:nvSpPr>
        <p:spPr>
          <a:xfrm>
            <a:off x="868680" y="4434840"/>
            <a:ext cx="10451591" cy="1005840"/>
          </a:xfrm>
          <a:prstGeom prst="rect">
            <a:avLst/>
          </a:prstGeom>
          <a:noFill/>
        </p:spPr>
        <p:txBody>
          <a:bodyPr wrap="square" lIns="0" tIns="0" rIns="0" bIns="0" anchor="ctr">
            <a:spAutoFit/>
          </a:bodyPr>
          <a:lstStyle/>
          <a:p>
            <a:pPr algn="l"/>
            <a:r>
              <a:rPr sz="1700" b="1" i="0" dirty="0">
                <a:solidFill>
                  <a:srgbClr val="FFFFFF"/>
                </a:solidFill>
                <a:latin typeface="Arial"/>
              </a:rPr>
              <a:t>Note: </a:t>
            </a:r>
            <a:r>
              <a:rPr sz="1700" b="0" i="0" dirty="0">
                <a:solidFill>
                  <a:srgbClr val="FFFFFF"/>
                </a:solidFill>
                <a:latin typeface="Arial"/>
              </a:rPr>
              <a:t>sexual harassment can impact those who are targeted, and in some cases those who witness the violation are adversely affected by the harassment.</a:t>
            </a:r>
          </a:p>
        </p:txBody>
      </p:sp>
    </p:spTree>
    <p:extLst>
      <p:ext uri="{BB962C8B-B14F-4D97-AF65-F5344CB8AC3E}">
        <p14:creationId xmlns:p14="http://schemas.microsoft.com/office/powerpoint/2010/main" val="15044426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B7C37F-12C7-7336-6956-05D9F5426433}"/>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If You Experience or Witness Harassment</a:t>
            </a:r>
            <a:endParaRPr lang="en-TV">
              <a:cs typeface="Arial" panose="020B0604020202020204"/>
            </a:endParaRPr>
          </a:p>
        </p:txBody>
      </p:sp>
      <p:sp>
        <p:nvSpPr>
          <p:cNvPr id="4" name="TextBox 3"/>
          <p:cNvSpPr txBox="1"/>
          <p:nvPr/>
        </p:nvSpPr>
        <p:spPr>
          <a:xfrm>
            <a:off x="502920" y="1161288"/>
            <a:ext cx="11183111" cy="184666"/>
          </a:xfrm>
          <a:prstGeom prst="rect">
            <a:avLst/>
          </a:prstGeom>
          <a:noFill/>
        </p:spPr>
        <p:txBody>
          <a:bodyPr wrap="square" lIns="0" tIns="0" rIns="0" bIns="0" anchor="t">
            <a:spAutoFit/>
          </a:bodyPr>
          <a:lstStyle/>
          <a:p>
            <a:r>
              <a:rPr sz="1200" b="1" i="0" spc="120" dirty="0">
                <a:solidFill>
                  <a:srgbClr val="00A3DF"/>
                </a:solidFill>
                <a:latin typeface="Arial"/>
              </a:rPr>
              <a:t>SEXUAL HARASSMENT </a:t>
            </a:r>
            <a:r>
              <a:rPr lang="en-US" sz="1200" b="1" i="0" spc="120" dirty="0">
                <a:solidFill>
                  <a:srgbClr val="00A3DF"/>
                </a:solidFill>
                <a:latin typeface="Arial"/>
              </a:rPr>
              <a:t>POLICY</a:t>
            </a:r>
            <a:endParaRPr sz="1200" b="1" i="0" spc="120" dirty="0">
              <a:solidFill>
                <a:srgbClr val="00A3DF"/>
              </a:solidFill>
              <a:latin typeface="Arial"/>
            </a:endParaRPr>
          </a:p>
        </p:txBody>
      </p:sp>
      <p:sp>
        <p:nvSpPr>
          <p:cNvPr id="5" name="Rounded Rectangle 4"/>
          <p:cNvSpPr/>
          <p:nvPr/>
        </p:nvSpPr>
        <p:spPr>
          <a:xfrm>
            <a:off x="502920" y="1444752"/>
            <a:ext cx="5440679" cy="141732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6" name="Oval 5"/>
          <p:cNvSpPr/>
          <p:nvPr/>
        </p:nvSpPr>
        <p:spPr>
          <a:xfrm>
            <a:off x="740664" y="1664208"/>
            <a:ext cx="384048" cy="384048"/>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1</a:t>
            </a:r>
          </a:p>
        </p:txBody>
      </p:sp>
      <p:sp>
        <p:nvSpPr>
          <p:cNvPr id="7" name="TextBox 6"/>
          <p:cNvSpPr txBox="1"/>
          <p:nvPr/>
        </p:nvSpPr>
        <p:spPr>
          <a:xfrm>
            <a:off x="1289304" y="1645920"/>
            <a:ext cx="4389119" cy="1051560"/>
          </a:xfrm>
          <a:prstGeom prst="rect">
            <a:avLst/>
          </a:prstGeom>
          <a:noFill/>
        </p:spPr>
        <p:txBody>
          <a:bodyPr wrap="square" lIns="0" tIns="0" rIns="0" bIns="0" anchor="t">
            <a:spAutoFit/>
          </a:bodyPr>
          <a:lstStyle/>
          <a:p>
            <a:pPr>
              <a:spcAft>
                <a:spcPts val="400"/>
              </a:spcAft>
            </a:pPr>
            <a:r>
              <a:rPr sz="1600" b="1" i="0" dirty="0">
                <a:solidFill>
                  <a:srgbClr val="003057"/>
                </a:solidFill>
                <a:latin typeface="Arial"/>
              </a:rPr>
              <a:t>Know the policy</a:t>
            </a:r>
          </a:p>
          <a:p>
            <a:r>
              <a:rPr sz="1400" b="0" i="0" dirty="0">
                <a:solidFill>
                  <a:srgbClr val="003057"/>
                </a:solidFill>
                <a:latin typeface="Arial"/>
              </a:rPr>
              <a:t>Know and comply with the JobsOhio sexual harassment policy and procedures.</a:t>
            </a:r>
          </a:p>
        </p:txBody>
      </p:sp>
      <p:sp>
        <p:nvSpPr>
          <p:cNvPr id="8" name="Rounded Rectangle 7"/>
          <p:cNvSpPr/>
          <p:nvPr/>
        </p:nvSpPr>
        <p:spPr>
          <a:xfrm>
            <a:off x="6245351" y="1444752"/>
            <a:ext cx="5440679" cy="141732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9" name="Oval 8"/>
          <p:cNvSpPr/>
          <p:nvPr/>
        </p:nvSpPr>
        <p:spPr>
          <a:xfrm>
            <a:off x="6483095" y="1664208"/>
            <a:ext cx="384048" cy="384048"/>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2</a:t>
            </a:r>
          </a:p>
        </p:txBody>
      </p:sp>
      <p:sp>
        <p:nvSpPr>
          <p:cNvPr id="10" name="TextBox 9"/>
          <p:cNvSpPr txBox="1"/>
          <p:nvPr/>
        </p:nvSpPr>
        <p:spPr>
          <a:xfrm>
            <a:off x="7031736" y="1645920"/>
            <a:ext cx="4389119" cy="1051560"/>
          </a:xfrm>
          <a:prstGeom prst="rect">
            <a:avLst/>
          </a:prstGeom>
          <a:noFill/>
        </p:spPr>
        <p:txBody>
          <a:bodyPr wrap="square" lIns="0" tIns="0" rIns="0" bIns="0" anchor="t">
            <a:spAutoFit/>
          </a:bodyPr>
          <a:lstStyle/>
          <a:p>
            <a:pPr>
              <a:spcAft>
                <a:spcPts val="400"/>
              </a:spcAft>
            </a:pPr>
            <a:r>
              <a:rPr sz="1600" b="1" i="0" dirty="0">
                <a:solidFill>
                  <a:srgbClr val="003057"/>
                </a:solidFill>
                <a:latin typeface="Arial"/>
              </a:rPr>
              <a:t>Report it internally</a:t>
            </a:r>
          </a:p>
          <a:p>
            <a:r>
              <a:rPr sz="1400" b="0" i="0" dirty="0">
                <a:solidFill>
                  <a:srgbClr val="003057"/>
                </a:solidFill>
                <a:latin typeface="Arial"/>
              </a:rPr>
              <a:t>Human Resources, Enterprise Risk, Legal, your manager, or any member of management. If that is uncomfortable, speak to a person of authority at JobsOhio.</a:t>
            </a:r>
          </a:p>
        </p:txBody>
      </p:sp>
      <p:sp>
        <p:nvSpPr>
          <p:cNvPr id="11" name="Rounded Rectangle 10"/>
          <p:cNvSpPr/>
          <p:nvPr/>
        </p:nvSpPr>
        <p:spPr>
          <a:xfrm>
            <a:off x="502920" y="3008376"/>
            <a:ext cx="5440679" cy="1417320"/>
          </a:xfrm>
          <a:prstGeom prst="roundRect">
            <a:avLst>
              <a:gd name="adj" fmla="val 5000"/>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Oval 11"/>
          <p:cNvSpPr/>
          <p:nvPr/>
        </p:nvSpPr>
        <p:spPr>
          <a:xfrm>
            <a:off x="740664" y="3227832"/>
            <a:ext cx="384048" cy="384048"/>
          </a:xfrm>
          <a:prstGeom prst="ellipse">
            <a:avLst/>
          </a:prstGeom>
          <a:solidFill>
            <a:srgbClr val="00A3D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3</a:t>
            </a:r>
          </a:p>
        </p:txBody>
      </p:sp>
      <p:sp>
        <p:nvSpPr>
          <p:cNvPr id="13" name="TextBox 12"/>
          <p:cNvSpPr txBox="1"/>
          <p:nvPr/>
        </p:nvSpPr>
        <p:spPr>
          <a:xfrm>
            <a:off x="1289304" y="3209544"/>
            <a:ext cx="4389119" cy="512961"/>
          </a:xfrm>
          <a:prstGeom prst="rect">
            <a:avLst/>
          </a:prstGeom>
          <a:noFill/>
        </p:spPr>
        <p:txBody>
          <a:bodyPr wrap="square" lIns="0" tIns="0" rIns="0" bIns="0" anchor="t">
            <a:spAutoFit/>
          </a:bodyPr>
          <a:lstStyle/>
          <a:p>
            <a:pPr>
              <a:spcAft>
                <a:spcPts val="400"/>
              </a:spcAft>
            </a:pPr>
            <a:r>
              <a:rPr lang="en-US" sz="1600" b="1" dirty="0">
                <a:solidFill>
                  <a:srgbClr val="FFFFFF"/>
                </a:solidFill>
                <a:latin typeface="Arial"/>
              </a:rPr>
              <a:t>R</a:t>
            </a:r>
            <a:r>
              <a:rPr sz="1600" b="1" i="0" dirty="0">
                <a:solidFill>
                  <a:srgbClr val="FFFFFF"/>
                </a:solidFill>
                <a:latin typeface="Arial"/>
              </a:rPr>
              <a:t>eport it to the hotline</a:t>
            </a:r>
          </a:p>
          <a:p>
            <a:r>
              <a:rPr sz="1400" b="1" i="0" dirty="0">
                <a:solidFill>
                  <a:srgbClr val="FFFFFF"/>
                </a:solidFill>
                <a:latin typeface="Arial"/>
              </a:rPr>
              <a:t>jobsohio.ethicspoint.com  ·  844-915-1608</a:t>
            </a:r>
          </a:p>
        </p:txBody>
      </p:sp>
      <p:sp>
        <p:nvSpPr>
          <p:cNvPr id="14" name="Rounded Rectangle 13"/>
          <p:cNvSpPr/>
          <p:nvPr/>
        </p:nvSpPr>
        <p:spPr>
          <a:xfrm>
            <a:off x="6245351" y="3008376"/>
            <a:ext cx="5440679" cy="141732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5" name="Oval 14"/>
          <p:cNvSpPr/>
          <p:nvPr/>
        </p:nvSpPr>
        <p:spPr>
          <a:xfrm>
            <a:off x="6483095" y="3227832"/>
            <a:ext cx="384048" cy="384048"/>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4</a:t>
            </a:r>
          </a:p>
        </p:txBody>
      </p:sp>
      <p:sp>
        <p:nvSpPr>
          <p:cNvPr id="16" name="TextBox 15"/>
          <p:cNvSpPr txBox="1"/>
          <p:nvPr/>
        </p:nvSpPr>
        <p:spPr>
          <a:xfrm>
            <a:off x="7031736" y="3209544"/>
            <a:ext cx="4389119" cy="728405"/>
          </a:xfrm>
          <a:prstGeom prst="rect">
            <a:avLst/>
          </a:prstGeom>
          <a:noFill/>
        </p:spPr>
        <p:txBody>
          <a:bodyPr wrap="square" lIns="0" tIns="0" rIns="0" bIns="0" anchor="t">
            <a:spAutoFit/>
          </a:bodyPr>
          <a:lstStyle/>
          <a:p>
            <a:pPr>
              <a:spcAft>
                <a:spcPts val="400"/>
              </a:spcAft>
            </a:pPr>
            <a:r>
              <a:rPr sz="1600" b="1" i="0" dirty="0">
                <a:solidFill>
                  <a:srgbClr val="003057"/>
                </a:solidFill>
                <a:latin typeface="Arial"/>
              </a:rPr>
              <a:t>Share carefully</a:t>
            </a:r>
          </a:p>
          <a:p>
            <a:r>
              <a:rPr lang="en-US" sz="1400" b="0" i="0" dirty="0">
                <a:solidFill>
                  <a:srgbClr val="003057"/>
                </a:solidFill>
                <a:latin typeface="Arial"/>
              </a:rPr>
              <a:t>The </a:t>
            </a:r>
            <a:r>
              <a:rPr lang="en-US" sz="1400" dirty="0">
                <a:solidFill>
                  <a:srgbClr val="003057"/>
                </a:solidFill>
                <a:latin typeface="Arial"/>
              </a:rPr>
              <a:t>hotline only notifies Human Resources, Enterprise Risk and Legal when a report is filed. </a:t>
            </a:r>
            <a:endParaRPr sz="1400" b="0" i="0" dirty="0">
              <a:solidFill>
                <a:srgbClr val="003057"/>
              </a:solidFill>
              <a:latin typeface="Arial"/>
            </a:endParaRPr>
          </a:p>
        </p:txBody>
      </p:sp>
      <p:sp>
        <p:nvSpPr>
          <p:cNvPr id="17" name="Rounded Rectangle 16"/>
          <p:cNvSpPr/>
          <p:nvPr/>
        </p:nvSpPr>
        <p:spPr>
          <a:xfrm>
            <a:off x="502920" y="4572000"/>
            <a:ext cx="5440679" cy="141732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8" name="Oval 17"/>
          <p:cNvSpPr/>
          <p:nvPr/>
        </p:nvSpPr>
        <p:spPr>
          <a:xfrm>
            <a:off x="740664" y="4791456"/>
            <a:ext cx="384048" cy="384048"/>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5</a:t>
            </a:r>
          </a:p>
        </p:txBody>
      </p:sp>
      <p:sp>
        <p:nvSpPr>
          <p:cNvPr id="19" name="TextBox 18"/>
          <p:cNvSpPr txBox="1"/>
          <p:nvPr/>
        </p:nvSpPr>
        <p:spPr>
          <a:xfrm>
            <a:off x="1289304" y="4773168"/>
            <a:ext cx="4389119" cy="1051560"/>
          </a:xfrm>
          <a:prstGeom prst="rect">
            <a:avLst/>
          </a:prstGeom>
          <a:noFill/>
        </p:spPr>
        <p:txBody>
          <a:bodyPr wrap="square" lIns="0" tIns="0" rIns="0" bIns="0" anchor="t">
            <a:spAutoFit/>
          </a:bodyPr>
          <a:lstStyle/>
          <a:p>
            <a:pPr>
              <a:spcAft>
                <a:spcPts val="400"/>
              </a:spcAft>
            </a:pPr>
            <a:r>
              <a:rPr sz="1600" b="1" i="0" dirty="0">
                <a:solidFill>
                  <a:srgbClr val="003057"/>
                </a:solidFill>
                <a:latin typeface="Arial"/>
              </a:rPr>
              <a:t>External options remain</a:t>
            </a:r>
          </a:p>
          <a:p>
            <a:r>
              <a:rPr sz="1400" b="0" i="0" dirty="0">
                <a:solidFill>
                  <a:srgbClr val="003057"/>
                </a:solidFill>
                <a:latin typeface="Arial"/>
              </a:rPr>
              <a:t>If there is no resolution after the steps above, external agencies such as the EEOC or a state human rights agency are also options.</a:t>
            </a:r>
          </a:p>
        </p:txBody>
      </p:sp>
      <p:sp>
        <p:nvSpPr>
          <p:cNvPr id="20" name="Rounded Rectangle 19"/>
          <p:cNvSpPr/>
          <p:nvPr/>
        </p:nvSpPr>
        <p:spPr>
          <a:xfrm>
            <a:off x="6245351" y="4572000"/>
            <a:ext cx="5440679" cy="141732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21" name="Oval 20"/>
          <p:cNvSpPr/>
          <p:nvPr/>
        </p:nvSpPr>
        <p:spPr>
          <a:xfrm>
            <a:off x="6483095" y="4791456"/>
            <a:ext cx="384048" cy="384048"/>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6</a:t>
            </a:r>
          </a:p>
        </p:txBody>
      </p:sp>
      <p:sp>
        <p:nvSpPr>
          <p:cNvPr id="22" name="TextBox 21"/>
          <p:cNvSpPr txBox="1"/>
          <p:nvPr/>
        </p:nvSpPr>
        <p:spPr>
          <a:xfrm>
            <a:off x="7031736" y="4773168"/>
            <a:ext cx="4389119" cy="1051560"/>
          </a:xfrm>
          <a:prstGeom prst="rect">
            <a:avLst/>
          </a:prstGeom>
          <a:noFill/>
        </p:spPr>
        <p:txBody>
          <a:bodyPr wrap="square" lIns="0" tIns="0" rIns="0" bIns="0" anchor="t">
            <a:spAutoFit/>
          </a:bodyPr>
          <a:lstStyle/>
          <a:p>
            <a:pPr>
              <a:spcAft>
                <a:spcPts val="400"/>
              </a:spcAft>
            </a:pPr>
            <a:r>
              <a:rPr sz="1600" b="1" i="0" dirty="0">
                <a:solidFill>
                  <a:srgbClr val="003057"/>
                </a:solidFill>
                <a:latin typeface="Arial"/>
              </a:rPr>
              <a:t>An investigation will occur</a:t>
            </a:r>
          </a:p>
          <a:p>
            <a:r>
              <a:rPr sz="1400" b="0" i="0" dirty="0">
                <a:solidFill>
                  <a:srgbClr val="003057"/>
                </a:solidFill>
                <a:latin typeface="Arial"/>
              </a:rPr>
              <a:t>Per JobsOhio policy, an investigation will occur. Cooperate with the investigation and support victims.</a:t>
            </a:r>
          </a:p>
        </p:txBody>
      </p:sp>
    </p:spTree>
    <p:extLst>
      <p:ext uri="{BB962C8B-B14F-4D97-AF65-F5344CB8AC3E}">
        <p14:creationId xmlns:p14="http://schemas.microsoft.com/office/powerpoint/2010/main" val="426806659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12897D7-DBF3-DCF3-68D9-E25F7B5CB099}"/>
              </a:ext>
            </a:extLst>
          </p:cNvPr>
          <p:cNvSpPr>
            <a:spLocks noGrp="1"/>
          </p:cNvSpPr>
          <p:nvPr>
            <p:ph type="title"/>
          </p:nvPr>
        </p:nvSpPr>
        <p:spPr>
          <a:xfrm>
            <a:off x="457200" y="402336"/>
            <a:ext cx="10058400" cy="749808"/>
          </a:xfrm>
        </p:spPr>
        <p:txBody>
          <a:bodyPr wrap="square" anchor="ctr">
            <a:noAutofit/>
          </a:bodyPr>
          <a:lstStyle/>
          <a:p>
            <a:pPr algn="l"/>
            <a:r>
              <a:rPr sz="2800" b="1" i="0" dirty="0">
                <a:solidFill>
                  <a:srgbClr val="003057"/>
                </a:solidFill>
                <a:latin typeface="Arial"/>
              </a:rPr>
              <a:t>Protection From Retaliation</a:t>
            </a:r>
            <a:endParaRPr lang="en-TV"/>
          </a:p>
        </p:txBody>
      </p:sp>
      <p:sp>
        <p:nvSpPr>
          <p:cNvPr id="4" name="TextBox 3"/>
          <p:cNvSpPr txBox="1"/>
          <p:nvPr/>
        </p:nvSpPr>
        <p:spPr>
          <a:xfrm>
            <a:off x="502920" y="1161288"/>
            <a:ext cx="11183111" cy="184666"/>
          </a:xfrm>
          <a:prstGeom prst="rect">
            <a:avLst/>
          </a:prstGeom>
          <a:noFill/>
        </p:spPr>
        <p:txBody>
          <a:bodyPr wrap="square" lIns="0" tIns="0" rIns="0" bIns="0" anchor="t">
            <a:spAutoFit/>
          </a:bodyPr>
          <a:lstStyle/>
          <a:p>
            <a:r>
              <a:rPr sz="1200" b="1" i="0" spc="120" dirty="0">
                <a:solidFill>
                  <a:srgbClr val="00A3DF"/>
                </a:solidFill>
                <a:latin typeface="Arial"/>
              </a:rPr>
              <a:t>SEXUAL HARASSMENT </a:t>
            </a:r>
            <a:r>
              <a:rPr lang="en-US" sz="1200" b="1" i="0" spc="120" dirty="0">
                <a:solidFill>
                  <a:srgbClr val="00A3DF"/>
                </a:solidFill>
                <a:latin typeface="Arial"/>
              </a:rPr>
              <a:t>POLICY</a:t>
            </a:r>
            <a:endParaRPr sz="1200" b="1" i="0" spc="120" dirty="0">
              <a:solidFill>
                <a:srgbClr val="00A3DF"/>
              </a:solidFill>
              <a:latin typeface="Arial"/>
            </a:endParaRPr>
          </a:p>
        </p:txBody>
      </p:sp>
      <p:sp>
        <p:nvSpPr>
          <p:cNvPr id="5" name="Rounded Rectangle 4"/>
          <p:cNvSpPr/>
          <p:nvPr/>
        </p:nvSpPr>
        <p:spPr>
          <a:xfrm>
            <a:off x="502920" y="1417320"/>
            <a:ext cx="11183111" cy="1051560"/>
          </a:xfrm>
          <a:prstGeom prst="roundRect">
            <a:avLst>
              <a:gd name="adj" fmla="val 8000"/>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6" name="TextBox 5"/>
          <p:cNvSpPr txBox="1"/>
          <p:nvPr/>
        </p:nvSpPr>
        <p:spPr>
          <a:xfrm>
            <a:off x="868680" y="1508760"/>
            <a:ext cx="10451591" cy="868680"/>
          </a:xfrm>
          <a:prstGeom prst="rect">
            <a:avLst/>
          </a:prstGeom>
          <a:noFill/>
        </p:spPr>
        <p:txBody>
          <a:bodyPr wrap="square" lIns="0" tIns="0" rIns="0" bIns="0" anchor="ctr">
            <a:spAutoFit/>
          </a:bodyPr>
          <a:lstStyle/>
          <a:p>
            <a:pPr algn="l"/>
            <a:r>
              <a:rPr sz="1700" b="1" i="0" dirty="0">
                <a:solidFill>
                  <a:srgbClr val="FFFFFF"/>
                </a:solidFill>
                <a:latin typeface="Arial"/>
              </a:rPr>
              <a:t>JobsOhio has a policy of no retaliation when an employee reports an allegation of misconduct in good faith. If an employee makes a false claim, they will be subject to discipline.</a:t>
            </a:r>
          </a:p>
        </p:txBody>
      </p:sp>
      <p:sp>
        <p:nvSpPr>
          <p:cNvPr id="7" name="TextBox 6"/>
          <p:cNvSpPr txBox="1"/>
          <p:nvPr/>
        </p:nvSpPr>
        <p:spPr>
          <a:xfrm>
            <a:off x="502920" y="2697480"/>
            <a:ext cx="11183111" cy="184666"/>
          </a:xfrm>
          <a:prstGeom prst="rect">
            <a:avLst/>
          </a:prstGeom>
          <a:noFill/>
        </p:spPr>
        <p:txBody>
          <a:bodyPr wrap="square" lIns="0" tIns="0" rIns="0" bIns="0" anchor="t">
            <a:spAutoFit/>
          </a:bodyPr>
          <a:lstStyle/>
          <a:p>
            <a:r>
              <a:rPr sz="1200" b="1" i="0" dirty="0">
                <a:solidFill>
                  <a:srgbClr val="00A3DF"/>
                </a:solidFill>
                <a:latin typeface="Arial"/>
              </a:rPr>
              <a:t>EVERY EMPLOYEE AND ANYONE CLOSELY AFFILIATED WITH THEM IS PROTECTED</a:t>
            </a:r>
          </a:p>
        </p:txBody>
      </p:sp>
      <p:sp>
        <p:nvSpPr>
          <p:cNvPr id="8" name="Rounded Rectangle 7"/>
          <p:cNvSpPr/>
          <p:nvPr/>
        </p:nvSpPr>
        <p:spPr>
          <a:xfrm>
            <a:off x="502920" y="3063240"/>
            <a:ext cx="3544824" cy="23774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9" name="Oval 8"/>
          <p:cNvSpPr/>
          <p:nvPr/>
        </p:nvSpPr>
        <p:spPr>
          <a:xfrm>
            <a:off x="777240" y="3310128"/>
            <a:ext cx="402336" cy="402336"/>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1</a:t>
            </a:r>
          </a:p>
        </p:txBody>
      </p:sp>
      <p:sp>
        <p:nvSpPr>
          <p:cNvPr id="10" name="TextBox 9"/>
          <p:cNvSpPr txBox="1"/>
          <p:nvPr/>
        </p:nvSpPr>
        <p:spPr>
          <a:xfrm>
            <a:off x="777240" y="3931920"/>
            <a:ext cx="2996183" cy="1280160"/>
          </a:xfrm>
          <a:prstGeom prst="rect">
            <a:avLst/>
          </a:prstGeom>
          <a:noFill/>
        </p:spPr>
        <p:txBody>
          <a:bodyPr wrap="square" lIns="0" tIns="0" rIns="0" bIns="0" anchor="t">
            <a:spAutoFit/>
          </a:bodyPr>
          <a:lstStyle/>
          <a:p>
            <a:r>
              <a:rPr sz="1600" b="0" i="0" dirty="0">
                <a:solidFill>
                  <a:srgbClr val="003057"/>
                </a:solidFill>
                <a:latin typeface="Arial"/>
              </a:rPr>
              <a:t>When reporting an allegation of harassment or discrimination</a:t>
            </a:r>
          </a:p>
        </p:txBody>
      </p:sp>
      <p:sp>
        <p:nvSpPr>
          <p:cNvPr id="11" name="Rounded Rectangle 10"/>
          <p:cNvSpPr/>
          <p:nvPr/>
        </p:nvSpPr>
        <p:spPr>
          <a:xfrm>
            <a:off x="4322064" y="3063240"/>
            <a:ext cx="3544824" cy="23774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2" name="Oval 11"/>
          <p:cNvSpPr/>
          <p:nvPr/>
        </p:nvSpPr>
        <p:spPr>
          <a:xfrm>
            <a:off x="4596384" y="3310128"/>
            <a:ext cx="402336" cy="402336"/>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2</a:t>
            </a:r>
          </a:p>
        </p:txBody>
      </p:sp>
      <p:sp>
        <p:nvSpPr>
          <p:cNvPr id="13" name="TextBox 12"/>
          <p:cNvSpPr txBox="1"/>
          <p:nvPr/>
        </p:nvSpPr>
        <p:spPr>
          <a:xfrm>
            <a:off x="4596384" y="3931920"/>
            <a:ext cx="2996183" cy="1280160"/>
          </a:xfrm>
          <a:prstGeom prst="rect">
            <a:avLst/>
          </a:prstGeom>
          <a:noFill/>
        </p:spPr>
        <p:txBody>
          <a:bodyPr wrap="square" lIns="0" tIns="0" rIns="0" bIns="0" anchor="t">
            <a:spAutoFit/>
          </a:bodyPr>
          <a:lstStyle/>
          <a:p>
            <a:r>
              <a:rPr sz="1600" b="0" i="0" dirty="0">
                <a:solidFill>
                  <a:srgbClr val="003057"/>
                </a:solidFill>
                <a:latin typeface="Arial"/>
              </a:rPr>
              <a:t>When providing evidence in an investigation</a:t>
            </a:r>
          </a:p>
        </p:txBody>
      </p:sp>
      <p:sp>
        <p:nvSpPr>
          <p:cNvPr id="14" name="Rounded Rectangle 13"/>
          <p:cNvSpPr/>
          <p:nvPr/>
        </p:nvSpPr>
        <p:spPr>
          <a:xfrm>
            <a:off x="8141208" y="3063240"/>
            <a:ext cx="3544824" cy="2377440"/>
          </a:xfrm>
          <a:prstGeom prst="roundRect">
            <a:avLst>
              <a:gd name="adj" fmla="val 5000"/>
            </a:avLst>
          </a:prstGeom>
          <a:solidFill>
            <a:srgbClr val="EAF3FA"/>
          </a:solidFill>
          <a:ln w="12700">
            <a:solidFill>
              <a:srgbClr val="C9DCE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algn="ctr"/>
            <a:endParaRPr dirty="0"/>
          </a:p>
        </p:txBody>
      </p:sp>
      <p:sp>
        <p:nvSpPr>
          <p:cNvPr id="15" name="Oval 14"/>
          <p:cNvSpPr/>
          <p:nvPr/>
        </p:nvSpPr>
        <p:spPr>
          <a:xfrm>
            <a:off x="8415528" y="3310128"/>
            <a:ext cx="402336" cy="402336"/>
          </a:xfrm>
          <a:prstGeom prst="ellipse">
            <a:avLst/>
          </a:prstGeom>
          <a:solidFill>
            <a:srgbClr val="003057"/>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sz="1500" b="1" i="0" dirty="0">
                <a:solidFill>
                  <a:srgbClr val="FFFFFF"/>
                </a:solidFill>
                <a:latin typeface="Arial"/>
              </a:rPr>
              <a:t>3</a:t>
            </a:r>
          </a:p>
        </p:txBody>
      </p:sp>
      <p:sp>
        <p:nvSpPr>
          <p:cNvPr id="16" name="TextBox 15"/>
          <p:cNvSpPr txBox="1"/>
          <p:nvPr/>
        </p:nvSpPr>
        <p:spPr>
          <a:xfrm>
            <a:off x="8415528" y="3931920"/>
            <a:ext cx="2996183" cy="1280160"/>
          </a:xfrm>
          <a:prstGeom prst="rect">
            <a:avLst/>
          </a:prstGeom>
          <a:noFill/>
        </p:spPr>
        <p:txBody>
          <a:bodyPr wrap="square" lIns="0" tIns="0" rIns="0" bIns="0" anchor="t">
            <a:spAutoFit/>
          </a:bodyPr>
          <a:lstStyle/>
          <a:p>
            <a:r>
              <a:rPr sz="1600" b="0" i="0" dirty="0">
                <a:solidFill>
                  <a:srgbClr val="003057"/>
                </a:solidFill>
                <a:latin typeface="Arial"/>
              </a:rPr>
              <a:t>When opposing harassment and discrimination</a:t>
            </a:r>
          </a:p>
        </p:txBody>
      </p:sp>
    </p:spTree>
    <p:extLst>
      <p:ext uri="{BB962C8B-B14F-4D97-AF65-F5344CB8AC3E}">
        <p14:creationId xmlns:p14="http://schemas.microsoft.com/office/powerpoint/2010/main" val="1572671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3">
            <a:extLst>
              <a:ext uri="{FF2B5EF4-FFF2-40B4-BE49-F238E27FC236}">
                <a16:creationId xmlns:a16="http://schemas.microsoft.com/office/drawing/2014/main" id="{ADAAFC67-4C3A-1BF6-0BF0-7A20C3E29BFF}"/>
              </a:ext>
            </a:extLst>
          </p:cNvPr>
          <p:cNvSpPr txBox="1">
            <a:spLocks/>
          </p:cNvSpPr>
          <p:nvPr/>
        </p:nvSpPr>
        <p:spPr>
          <a:xfrm>
            <a:off x="11659838" y="6629400"/>
            <a:ext cx="532161" cy="218038"/>
          </a:xfrm>
          <a:prstGeom prst="rect">
            <a:avLst/>
          </a:prstGeom>
        </p:spPr>
        <p:txBody>
          <a:bodyPr vert="horz" lIns="91440" tIns="45720" rIns="91440" bIns="45720" rtlCol="0" anchor="ctr">
            <a:noAutofit/>
          </a:bodyPr>
          <a:lstStyle>
            <a:defPPr>
              <a:defRPr lang="en-US"/>
            </a:defPPr>
            <a:lvl1pPr marL="0" algn="r" defTabSz="914400" rtl="0" eaLnBrk="1" latinLnBrk="0" hangingPunct="1">
              <a:defRPr sz="9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1661BA67-2496-BC42-B2D2-763B605DA9A7}" type="slidenum">
              <a:rPr kumimoji="0" lang="en-US" sz="900" b="1" i="0" u="none" strike="noStrike" kern="1200" cap="none" spc="0" normalizeH="0" baseline="0" noProof="0" smtClean="0">
                <a:solidFill>
                  <a:srgbClr val="FFFFFF"/>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900" b="1" i="0" u="none" strike="noStrike" kern="1200" cap="none" spc="0" normalizeH="0" baseline="0" noProof="0" dirty="0">
              <a:ln>
                <a:noFill/>
              </a:ln>
              <a:solidFill>
                <a:srgbClr val="003057"/>
              </a:solidFill>
              <a:effectLst/>
              <a:uLnTx/>
              <a:uFillTx/>
              <a:latin typeface="Arial" panose="020B0604020202020204" pitchFamily="34" charset="0"/>
              <a:ea typeface="+mn-ea"/>
              <a:cs typeface="Arial" panose="020B0604020202020204" pitchFamily="34" charset="0"/>
            </a:endParaRPr>
          </a:p>
        </p:txBody>
      </p:sp>
      <p:pic>
        <p:nvPicPr>
          <p:cNvPr id="9" name="Picture 8" descr="A black background with white letters&#10;&#10;Description automatically generated">
            <a:extLst>
              <a:ext uri="{FF2B5EF4-FFF2-40B4-BE49-F238E27FC236}">
                <a16:creationId xmlns:a16="http://schemas.microsoft.com/office/drawing/2014/main" id="{4525A492-8B32-442C-F7E9-D24854EA08C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953619" y="1985439"/>
            <a:ext cx="9225803" cy="2679693"/>
          </a:xfrm>
          <a:prstGeom prst="rect">
            <a:avLst/>
          </a:prstGeom>
        </p:spPr>
      </p:pic>
      <p:grpSp>
        <p:nvGrpSpPr>
          <p:cNvPr id="15" name="Group 14">
            <a:extLst>
              <a:ext uri="{FF2B5EF4-FFF2-40B4-BE49-F238E27FC236}">
                <a16:creationId xmlns:a16="http://schemas.microsoft.com/office/drawing/2014/main" id="{A00CBD01-BA26-724A-D26F-01A9110491D6}"/>
              </a:ext>
            </a:extLst>
          </p:cNvPr>
          <p:cNvGrpSpPr/>
          <p:nvPr/>
        </p:nvGrpSpPr>
        <p:grpSpPr>
          <a:xfrm>
            <a:off x="9991165" y="5123328"/>
            <a:ext cx="2009336" cy="1349912"/>
            <a:chOff x="462377" y="4514906"/>
            <a:chExt cx="2141926" cy="1438989"/>
          </a:xfrm>
        </p:grpSpPr>
        <p:sp>
          <p:nvSpPr>
            <p:cNvPr id="16" name="Oval 15">
              <a:extLst>
                <a:ext uri="{FF2B5EF4-FFF2-40B4-BE49-F238E27FC236}">
                  <a16:creationId xmlns:a16="http://schemas.microsoft.com/office/drawing/2014/main" id="{DEC0B749-9E37-BF85-A48C-3DA00160A2DB}"/>
                </a:ext>
              </a:extLst>
            </p:cNvPr>
            <p:cNvSpPr/>
            <p:nvPr/>
          </p:nvSpPr>
          <p:spPr>
            <a:xfrm>
              <a:off x="940654" y="4514906"/>
              <a:ext cx="1162319" cy="1162319"/>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17" name="Picture 16" descr="A red circle on a black background&#10;&#10;Description automatically generated">
              <a:extLst>
                <a:ext uri="{FF2B5EF4-FFF2-40B4-BE49-F238E27FC236}">
                  <a16:creationId xmlns:a16="http://schemas.microsoft.com/office/drawing/2014/main" id="{43CE2DB0-54D7-0873-1426-94C755223959}"/>
                </a:ext>
              </a:extLst>
            </p:cNvPr>
            <p:cNvPicPr>
              <a:picLocks noChangeAspect="1"/>
            </p:cNvPicPr>
            <p:nvPr/>
          </p:nvPicPr>
          <p:blipFill>
            <a:blip r:embed="rId3"/>
            <a:stretch>
              <a:fillRect/>
            </a:stretch>
          </p:blipFill>
          <p:spPr>
            <a:xfrm>
              <a:off x="462377" y="4583595"/>
              <a:ext cx="2141926" cy="1370300"/>
            </a:xfrm>
            <a:prstGeom prst="rect">
              <a:avLst/>
            </a:prstGeom>
          </p:spPr>
        </p:pic>
      </p:grpSp>
    </p:spTree>
    <p:extLst>
      <p:ext uri="{BB962C8B-B14F-4D97-AF65-F5344CB8AC3E}">
        <p14:creationId xmlns:p14="http://schemas.microsoft.com/office/powerpoint/2010/main" val="8965965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HAPENAME" val="2. Slide Title"/>
</p:tagLst>
</file>

<file path=ppt/tags/tag2.xml><?xml version="1.0" encoding="utf-8"?>
<p:tagLst xmlns:a="http://schemas.openxmlformats.org/drawingml/2006/main" xmlns:r="http://schemas.openxmlformats.org/officeDocument/2006/relationships" xmlns:p="http://schemas.openxmlformats.org/presentationml/2006/main">
  <p:tag name="SHAPENAME" val="3. Subtitle"/>
</p:tagLst>
</file>

<file path=ppt/theme/theme1.xml><?xml version="1.0" encoding="utf-8"?>
<a:theme xmlns:a="http://schemas.openxmlformats.org/drawingml/2006/main" name="16_Office Theme">
  <a:themeElements>
    <a:clrScheme name="JobsOhio Color Palette">
      <a:dk1>
        <a:srgbClr val="3E3E3E"/>
      </a:dk1>
      <a:lt1>
        <a:srgbClr val="FFFFFF"/>
      </a:lt1>
      <a:dk2>
        <a:srgbClr val="003057"/>
      </a:dk2>
      <a:lt2>
        <a:srgbClr val="FFFFFF"/>
      </a:lt2>
      <a:accent1>
        <a:srgbClr val="00A3DF"/>
      </a:accent1>
      <a:accent2>
        <a:srgbClr val="003057"/>
      </a:accent2>
      <a:accent3>
        <a:srgbClr val="DA281C"/>
      </a:accent3>
      <a:accent4>
        <a:srgbClr val="730A11"/>
      </a:accent4>
      <a:accent5>
        <a:srgbClr val="BEB8AE"/>
      </a:accent5>
      <a:accent6>
        <a:srgbClr val="3F3F3F"/>
      </a:accent6>
      <a:hlink>
        <a:srgbClr val="00A3E0"/>
      </a:hlink>
      <a:folHlink>
        <a:srgbClr val="BEB8A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nual Ethics Training Presentation for the Board 091522" id="{C4DAAD76-C97A-0A43-8656-78880F278913}" vid="{1DC494C8-A39F-C549-BEEB-1530295E051A}"/>
    </a:ext>
  </a:extLst>
</a:theme>
</file>

<file path=ppt/theme/theme2.xml><?xml version="1.0" encoding="utf-8"?>
<a:theme xmlns:a="http://schemas.openxmlformats.org/drawingml/2006/main" name="17_Office Theme">
  <a:themeElements>
    <a:clrScheme name="JobsOhio Color Palette">
      <a:dk1>
        <a:srgbClr val="3E3E3E"/>
      </a:dk1>
      <a:lt1>
        <a:srgbClr val="FFFFFF"/>
      </a:lt1>
      <a:dk2>
        <a:srgbClr val="003057"/>
      </a:dk2>
      <a:lt2>
        <a:srgbClr val="FFFFFF"/>
      </a:lt2>
      <a:accent1>
        <a:srgbClr val="00A3DF"/>
      </a:accent1>
      <a:accent2>
        <a:srgbClr val="003057"/>
      </a:accent2>
      <a:accent3>
        <a:srgbClr val="DA281C"/>
      </a:accent3>
      <a:accent4>
        <a:srgbClr val="730A11"/>
      </a:accent4>
      <a:accent5>
        <a:srgbClr val="BEB8AE"/>
      </a:accent5>
      <a:accent6>
        <a:srgbClr val="3F3F3F"/>
      </a:accent6>
      <a:hlink>
        <a:srgbClr val="00A3E0"/>
      </a:hlink>
      <a:folHlink>
        <a:srgbClr val="BEB8A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pdated Template 8.9.2022 TEST" id="{1A8D438D-B012-7942-9ED2-EBB150166255}" vid="{6EDBBDCB-B0F8-EE40-A0FA-132B81D87B2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16_Office Theme</Template>
  <TotalTime>19520</TotalTime>
  <Words>3713</Words>
  <Application>Microsoft Macintosh PowerPoint</Application>
  <PresentationFormat>Widescreen</PresentationFormat>
  <Paragraphs>522</Paragraphs>
  <Slides>48</Slides>
  <Notes>13</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48</vt:i4>
      </vt:variant>
    </vt:vector>
  </HeadingPairs>
  <TitlesOfParts>
    <vt:vector size="55" baseType="lpstr">
      <vt:lpstr>Aptos</vt:lpstr>
      <vt:lpstr>Arial</vt:lpstr>
      <vt:lpstr>Avenir Next</vt:lpstr>
      <vt:lpstr>Calibri</vt:lpstr>
      <vt:lpstr>Segoe UI</vt:lpstr>
      <vt:lpstr>16_Office Theme</vt:lpstr>
      <vt:lpstr>17_Office Theme</vt:lpstr>
      <vt:lpstr>Annual Course of Study in Ethics  for  Directors, Officers, and Staff</vt:lpstr>
      <vt:lpstr>Overview of the Annual Course of Ethics</vt:lpstr>
      <vt:lpstr>Standards of Conduct </vt:lpstr>
      <vt:lpstr>We Must:</vt:lpstr>
      <vt:lpstr>We Must Never:</vt:lpstr>
      <vt:lpstr>Conflicts of Interest </vt:lpstr>
      <vt:lpstr>Financial and Fiduciary Interests</vt:lpstr>
      <vt:lpstr>Disclosure Obligations</vt:lpstr>
      <vt:lpstr>Two Gift Policies</vt:lpstr>
      <vt:lpstr>Definitions and Limits</vt:lpstr>
      <vt:lpstr>Before You Accept a Gift, Ask Yourself …</vt:lpstr>
      <vt:lpstr>Criteria for a Permissible Gift</vt:lpstr>
      <vt:lpstr>Approval Thresholds</vt:lpstr>
      <vt:lpstr>Governance</vt:lpstr>
      <vt:lpstr>Three Fiduciary Duties</vt:lpstr>
      <vt:lpstr>Satisfying the Duty of Care</vt:lpstr>
      <vt:lpstr>Satisfying the Duty of Loyalty</vt:lpstr>
      <vt:lpstr>Satisfying the Duty of Obedience</vt:lpstr>
      <vt:lpstr>Board Responsibilities</vt:lpstr>
      <vt:lpstr>Management and Employee Responsibilities</vt:lpstr>
      <vt:lpstr>Whistleblower</vt:lpstr>
      <vt:lpstr>Raising Concerns</vt:lpstr>
      <vt:lpstr>Two Project  Confidentiality Topics  </vt:lpstr>
      <vt:lpstr>How JobsOhio Handles Project Non-Disclosure Agreements (“NDA”)</vt:lpstr>
      <vt:lpstr>NDA Accountability</vt:lpstr>
      <vt:lpstr>Regulation Fair Disclosure (Reg FD)</vt:lpstr>
      <vt:lpstr>What Are “Public Records”?</vt:lpstr>
      <vt:lpstr>The Act Does Not Apply to JobsOhio</vt:lpstr>
      <vt:lpstr>JobsOhio’s Records Are Not “Public Records”</vt:lpstr>
      <vt:lpstr>Confidentiality of Economic Development Records</vt:lpstr>
      <vt:lpstr>Practice Considerations</vt:lpstr>
      <vt:lpstr>Insider Trading  </vt:lpstr>
      <vt:lpstr>Purpose and Scope</vt:lpstr>
      <vt:lpstr>What Is MNPI?</vt:lpstr>
      <vt:lpstr>Examples of MNPI</vt:lpstr>
      <vt:lpstr>Public v. Non-Public Information</vt:lpstr>
      <vt:lpstr>Safeguarding MNPI</vt:lpstr>
      <vt:lpstr>Prohibition on Trading</vt:lpstr>
      <vt:lpstr>Consequences of a Violation</vt:lpstr>
      <vt:lpstr>Sexual Harassment </vt:lpstr>
      <vt:lpstr>Why Training Matters</vt:lpstr>
      <vt:lpstr>What Is Sexual Harassment?</vt:lpstr>
      <vt:lpstr>Two Forms of Sexual Harassment</vt:lpstr>
      <vt:lpstr>The Impact and Our Obligations</vt:lpstr>
      <vt:lpstr>Who Can Sexual Harassment Occur Between?</vt:lpstr>
      <vt:lpstr>If You Experience or Witness Harassment</vt:lpstr>
      <vt:lpstr>Protection From Retaliation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Annual Course of Study in Ethics for the Directors, Officers &amp; Staff</dc:title>
  <dc:creator>Claudia Herrington</dc:creator>
  <cp:lastModifiedBy>Claudia Herrington</cp:lastModifiedBy>
  <cp:revision>360</cp:revision>
  <cp:lastPrinted>2024-10-16T18:22:00Z</cp:lastPrinted>
  <dcterms:created xsi:type="dcterms:W3CDTF">2022-08-30T11:37:53Z</dcterms:created>
  <dcterms:modified xsi:type="dcterms:W3CDTF">2026-09-15T13:40:27Z</dcterms:modified>
</cp:coreProperties>
</file>