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2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95" r:id="rId14"/>
    <p:sldId id="274" r:id="rId15"/>
    <p:sldId id="296" r:id="rId16"/>
    <p:sldId id="282" r:id="rId17"/>
    <p:sldId id="290" r:id="rId18"/>
    <p:sldId id="289" r:id="rId19"/>
    <p:sldId id="283" r:id="rId20"/>
    <p:sldId id="284" r:id="rId21"/>
    <p:sldId id="272" r:id="rId22"/>
    <p:sldId id="279" r:id="rId23"/>
    <p:sldId id="291" r:id="rId24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375"/>
    <a:srgbClr val="000000"/>
    <a:srgbClr val="FFAB08"/>
    <a:srgbClr val="FCF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/>
    <p:restoredTop sz="94471"/>
  </p:normalViewPr>
  <p:slideViewPr>
    <p:cSldViewPr snapToGrid="0" snapToObjects="1">
      <p:cViewPr varScale="1">
        <p:scale>
          <a:sx n="103" d="100"/>
          <a:sy n="103" d="100"/>
        </p:scale>
        <p:origin x="1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F2642E-F86B-CE45-9BE3-DE942599DC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84FA0-5DC4-EC4E-9C2B-4FDD7B5C9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DF614-2DCA-F545-82F0-A25C8DEC5B2D}" type="datetimeFigureOut">
              <a:rPr lang="en-US" smtClean="0"/>
              <a:t>5/15/20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08642-B626-4C44-8DE5-7F81D299E1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6A190-AB3F-DC4F-A9BC-2C263FCCB2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B02B6-07AA-5246-B310-923C07D09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59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73D46-C6F4-674C-BF6F-EE4B1945DD71}" type="datetimeFigureOut">
              <a:rPr lang="en-US" smtClean="0"/>
              <a:t>5/15/20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AEB2F-BFF2-FA40-8138-2A802EA8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6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AEB2F-BFF2-FA40-8138-2A802EA897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3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zine.com/products/powerpoint/learn/interface/ribbonppt2010.html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AC35-3930-AA4E-B9BD-6D76049E5A2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1313" y="610023"/>
            <a:ext cx="8381089" cy="5167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82291" y="6497212"/>
            <a:ext cx="76851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INTERNAL USE ONLY – DO NOT DISTRIBUTE PROPRIETARY AND CONFIDENTIAL. This document is not a public record. Ohio Revised Code 149.43(A)(1)(bb) and 187.04(C)(1) and (2).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72" y="4997561"/>
            <a:ext cx="1022850" cy="13236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82291" y="6465184"/>
            <a:ext cx="7685190" cy="239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700" dirty="0">
                <a:solidFill>
                  <a:schemeClr val="bg1"/>
                </a:solidFill>
              </a:rPr>
              <a:t>INTERNAL USE ONLY – DO NOT DISTRIBUTE PROPRIETARY AND CONFIDENTIAL. This document is not a public record. Ohio Revised Code 149.43(A)(1)(bb) and 187.04(C)(1) and (2).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36153" y="970151"/>
            <a:ext cx="788670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8651" y="4122003"/>
            <a:ext cx="8138830" cy="5204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36153" y="4781878"/>
            <a:ext cx="8138830" cy="5204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E5C103-8B9A-5D41-BDCA-2303296BA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4" y="6373691"/>
            <a:ext cx="733457" cy="3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2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17209"/>
            <a:ext cx="8138830" cy="56272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82290" y="6457382"/>
            <a:ext cx="7685190" cy="239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81581" y="6481310"/>
            <a:ext cx="187388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Confidential –</a:t>
            </a:r>
            <a:r>
              <a:rPr lang="en-US" sz="8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Internal Use Only</a:t>
            </a:r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|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84199" y="878540"/>
            <a:ext cx="8183281" cy="896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1596" y="1662787"/>
            <a:ext cx="8145884" cy="4794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14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2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1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1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8650" y="1058722"/>
            <a:ext cx="8138830" cy="5204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5C3A1F-258F-BF4E-B266-4BCDFCA6B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4" y="6373691"/>
            <a:ext cx="733457" cy="3579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F36DF6-1F54-47D3-8D49-A998603B3362}"/>
              </a:ext>
            </a:extLst>
          </p:cNvPr>
          <p:cNvSpPr txBox="1"/>
          <p:nvPr userDrawn="1"/>
        </p:nvSpPr>
        <p:spPr>
          <a:xfrm>
            <a:off x="8304341" y="6484093"/>
            <a:ext cx="34993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1DA9FA2-D420-4D1F-98F5-F45F173A5F75}" type="slidenum">
              <a:rPr lang="en-US" sz="8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Break Copy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82291" y="6465184"/>
            <a:ext cx="7685190" cy="239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81581" y="6481310"/>
            <a:ext cx="1873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Confidential –</a:t>
            </a:r>
            <a:r>
              <a:rPr lang="en-US" sz="8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Internal Use Only</a:t>
            </a:r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|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72" y="4997561"/>
            <a:ext cx="1022850" cy="1323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B67A92-7A19-3B44-9301-DC5A36E52B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4" y="6373691"/>
            <a:ext cx="733457" cy="3579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8801CD-0C67-4845-875C-9305DCCDB096}"/>
              </a:ext>
            </a:extLst>
          </p:cNvPr>
          <p:cNvSpPr txBox="1"/>
          <p:nvPr userDrawn="1"/>
        </p:nvSpPr>
        <p:spPr>
          <a:xfrm>
            <a:off x="8304341" y="6484093"/>
            <a:ext cx="34993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1DA9FA2-D420-4D1F-98F5-F45F173A5F75}" type="slidenum">
              <a:rPr lang="en-US" sz="8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17209"/>
            <a:ext cx="8138830" cy="56272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82291" y="6465184"/>
            <a:ext cx="7685190" cy="239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81581" y="6481310"/>
            <a:ext cx="1873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Confidential –</a:t>
            </a:r>
            <a:r>
              <a:rPr lang="en-US" sz="8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Internal Use Only</a:t>
            </a:r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|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84199" y="878540"/>
            <a:ext cx="8183281" cy="896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5021" y="1686715"/>
            <a:ext cx="5072864" cy="4794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14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2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1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1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8650" y="1058722"/>
            <a:ext cx="8138830" cy="5204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969079" y="2230040"/>
            <a:ext cx="0" cy="3657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231048" y="1694778"/>
            <a:ext cx="2536432" cy="4794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14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2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1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1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CE971C-A70A-0C4D-B42C-8D3DD816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4" y="6373691"/>
            <a:ext cx="733457" cy="3579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5A643F-EE3F-4A3B-8115-E0D47D2AEA0B}"/>
              </a:ext>
            </a:extLst>
          </p:cNvPr>
          <p:cNvSpPr txBox="1"/>
          <p:nvPr userDrawn="1"/>
        </p:nvSpPr>
        <p:spPr>
          <a:xfrm>
            <a:off x="8465635" y="6484093"/>
            <a:ext cx="210426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F2FB8-0401-4869-BD4A-156E03AE0A9B}"/>
              </a:ext>
            </a:extLst>
          </p:cNvPr>
          <p:cNvSpPr txBox="1"/>
          <p:nvPr userDrawn="1"/>
        </p:nvSpPr>
        <p:spPr>
          <a:xfrm>
            <a:off x="8304341" y="6484093"/>
            <a:ext cx="34993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1DA9FA2-D420-4D1F-98F5-F45F173A5F75}" type="slidenum">
              <a:rPr lang="en-US" sz="8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17209"/>
            <a:ext cx="8138830" cy="56272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82291" y="6465184"/>
            <a:ext cx="7685190" cy="239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81581" y="6481310"/>
            <a:ext cx="1873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Confidential –</a:t>
            </a:r>
            <a:r>
              <a:rPr lang="en-US" sz="8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Internal Use Only</a:t>
            </a:r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|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84199" y="878540"/>
            <a:ext cx="8183281" cy="896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8650" y="1058722"/>
            <a:ext cx="8138830" cy="5204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0" name="Rectangle 4"/>
          <p:cNvSpPr txBox="1"/>
          <p:nvPr userDrawn="1"/>
        </p:nvSpPr>
        <p:spPr>
          <a:xfrm>
            <a:off x="807419" y="2544929"/>
            <a:ext cx="1608402" cy="64571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3716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350">
              <a:buClr>
                <a:srgbClr val="BB0000"/>
              </a:buClr>
              <a:defRPr sz="1000" b="1">
                <a:solidFill>
                  <a:srgbClr val="000000"/>
                </a:solidFill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Copy</a:t>
            </a:r>
          </a:p>
        </p:txBody>
      </p:sp>
      <p:sp>
        <p:nvSpPr>
          <p:cNvPr id="14" name="McK DirArrow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2226186" y="2782207"/>
            <a:ext cx="648070" cy="16881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500" dirty="0"/>
          </a:p>
        </p:txBody>
      </p:sp>
      <p:sp>
        <p:nvSpPr>
          <p:cNvPr id="15" name="Rectangle 4"/>
          <p:cNvSpPr txBox="1"/>
          <p:nvPr userDrawn="1"/>
        </p:nvSpPr>
        <p:spPr>
          <a:xfrm>
            <a:off x="807419" y="3246527"/>
            <a:ext cx="1608402" cy="64571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3716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350">
              <a:buClr>
                <a:srgbClr val="BB0000"/>
              </a:buClr>
              <a:defRPr sz="1000" b="1">
                <a:solidFill>
                  <a:srgbClr val="000000"/>
                </a:solidFill>
              </a:defRPr>
            </a:lvl1pPr>
          </a:lstStyle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Copy</a:t>
            </a:r>
          </a:p>
        </p:txBody>
      </p:sp>
      <p:sp>
        <p:nvSpPr>
          <p:cNvPr id="16" name="McK DirArrow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5400000">
            <a:off x="2226186" y="3483805"/>
            <a:ext cx="648070" cy="16881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500" dirty="0"/>
          </a:p>
        </p:txBody>
      </p:sp>
      <p:sp>
        <p:nvSpPr>
          <p:cNvPr id="17" name="Rectangle 4"/>
          <p:cNvSpPr txBox="1"/>
          <p:nvPr userDrawn="1"/>
        </p:nvSpPr>
        <p:spPr>
          <a:xfrm>
            <a:off x="807419" y="3945530"/>
            <a:ext cx="1608402" cy="64571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3716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350">
              <a:buClr>
                <a:srgbClr val="BB0000"/>
              </a:buClr>
              <a:defRPr sz="1000" b="1">
                <a:solidFill>
                  <a:srgbClr val="000000"/>
                </a:solidFill>
              </a:defRPr>
            </a:lvl1pPr>
          </a:lstStyle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Copy</a:t>
            </a:r>
          </a:p>
        </p:txBody>
      </p:sp>
      <p:sp>
        <p:nvSpPr>
          <p:cNvPr id="18" name="McK DirArrow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5400000">
            <a:off x="2226186" y="4182808"/>
            <a:ext cx="648070" cy="16881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500" dirty="0"/>
          </a:p>
        </p:txBody>
      </p:sp>
      <p:sp>
        <p:nvSpPr>
          <p:cNvPr id="19" name="Rectangle 4"/>
          <p:cNvSpPr txBox="1"/>
          <p:nvPr userDrawn="1"/>
        </p:nvSpPr>
        <p:spPr>
          <a:xfrm>
            <a:off x="807419" y="4659700"/>
            <a:ext cx="1608402" cy="64571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3716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350">
              <a:buClr>
                <a:srgbClr val="BB0000"/>
              </a:buClr>
              <a:defRPr sz="1000" b="1">
                <a:solidFill>
                  <a:srgbClr val="000000"/>
                </a:solidFill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Copy</a:t>
            </a:r>
          </a:p>
        </p:txBody>
      </p:sp>
      <p:sp>
        <p:nvSpPr>
          <p:cNvPr id="20" name="McK DirArrow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5400000">
            <a:off x="2226186" y="4897853"/>
            <a:ext cx="648070" cy="16881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500" dirty="0"/>
          </a:p>
        </p:txBody>
      </p:sp>
      <p:sp>
        <p:nvSpPr>
          <p:cNvPr id="21" name="Rectangle 4"/>
          <p:cNvSpPr txBox="1"/>
          <p:nvPr userDrawn="1"/>
        </p:nvSpPr>
        <p:spPr>
          <a:xfrm>
            <a:off x="807419" y="5361298"/>
            <a:ext cx="1608402" cy="64571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13716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350">
              <a:buClr>
                <a:srgbClr val="BB0000"/>
              </a:buClr>
              <a:defRPr sz="1000" b="1">
                <a:solidFill>
                  <a:srgbClr val="000000"/>
                </a:solidFill>
              </a:defRPr>
            </a:lvl1pPr>
          </a:lstStyle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Copy</a:t>
            </a:r>
          </a:p>
        </p:txBody>
      </p:sp>
      <p:sp>
        <p:nvSpPr>
          <p:cNvPr id="22" name="Rectangle 4"/>
          <p:cNvSpPr txBox="1"/>
          <p:nvPr userDrawn="1"/>
        </p:nvSpPr>
        <p:spPr>
          <a:xfrm>
            <a:off x="807419" y="1855430"/>
            <a:ext cx="1608402" cy="64571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350">
              <a:buClr>
                <a:srgbClr val="BB0000"/>
              </a:buClr>
              <a:defRPr sz="1000" b="1">
                <a:solidFill>
                  <a:srgbClr val="000000"/>
                </a:solidFill>
              </a:defRPr>
            </a:lvl1pPr>
          </a:lstStyle>
          <a:p>
            <a:pPr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Copy</a:t>
            </a:r>
          </a:p>
        </p:txBody>
      </p:sp>
      <p:sp>
        <p:nvSpPr>
          <p:cNvPr id="23" name="McK DirArrow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 rot="5400000">
            <a:off x="2226186" y="2092708"/>
            <a:ext cx="648070" cy="16881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500" dirty="0"/>
          </a:p>
        </p:txBody>
      </p:sp>
      <p:sp>
        <p:nvSpPr>
          <p:cNvPr id="24" name="McK DirArrow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 rot="5400000">
            <a:off x="2226186" y="5599451"/>
            <a:ext cx="648070" cy="16881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500" dirty="0"/>
          </a:p>
        </p:txBody>
      </p:sp>
      <p:sp>
        <p:nvSpPr>
          <p:cNvPr id="25" name="Rectangle 13"/>
          <p:cNvSpPr txBox="1">
            <a:spLocks/>
          </p:cNvSpPr>
          <p:nvPr userDrawn="1"/>
        </p:nvSpPr>
        <p:spPr>
          <a:xfrm>
            <a:off x="2853630" y="2779310"/>
            <a:ext cx="59346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>
                <a:srgbClr val="FF0000"/>
              </a:buClr>
              <a:buFontTx/>
              <a:buNone/>
            </a:pPr>
            <a:r>
              <a:rPr lang="en-US" sz="12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Copy</a:t>
            </a:r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 flipV="1">
            <a:off x="2634626" y="3167883"/>
            <a:ext cx="6042186" cy="455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 userDrawn="1"/>
        </p:nvCxnSpPr>
        <p:spPr>
          <a:xfrm flipV="1">
            <a:off x="2725294" y="3879215"/>
            <a:ext cx="6042186" cy="5383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 userDrawn="1"/>
        </p:nvCxnSpPr>
        <p:spPr>
          <a:xfrm flipV="1">
            <a:off x="2725294" y="4591248"/>
            <a:ext cx="6042186" cy="627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 userDrawn="1"/>
        </p:nvCxnSpPr>
        <p:spPr>
          <a:xfrm flipV="1">
            <a:off x="2725294" y="5305418"/>
            <a:ext cx="5934612" cy="2941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3"/>
          <p:cNvSpPr txBox="1">
            <a:spLocks/>
          </p:cNvSpPr>
          <p:nvPr userDrawn="1"/>
        </p:nvSpPr>
        <p:spPr>
          <a:xfrm>
            <a:off x="2853630" y="3509883"/>
            <a:ext cx="5913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>
                <a:srgbClr val="FF0000"/>
              </a:buClr>
              <a:buFontTx/>
              <a:buNone/>
            </a:pPr>
            <a:r>
              <a:rPr lang="en-US" sz="12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Copy</a:t>
            </a:r>
          </a:p>
        </p:txBody>
      </p:sp>
      <p:sp>
        <p:nvSpPr>
          <p:cNvPr id="31" name="Rectangle 13"/>
          <p:cNvSpPr txBox="1">
            <a:spLocks/>
          </p:cNvSpPr>
          <p:nvPr userDrawn="1"/>
        </p:nvSpPr>
        <p:spPr>
          <a:xfrm>
            <a:off x="2853630" y="4190722"/>
            <a:ext cx="5913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>
                <a:srgbClr val="FF0000"/>
              </a:buClr>
              <a:buFontTx/>
              <a:buNone/>
            </a:pPr>
            <a:r>
              <a:rPr lang="en-US" sz="12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Copy</a:t>
            </a:r>
          </a:p>
        </p:txBody>
      </p:sp>
      <p:sp>
        <p:nvSpPr>
          <p:cNvPr id="32" name="Rectangle 13"/>
          <p:cNvSpPr txBox="1">
            <a:spLocks/>
          </p:cNvSpPr>
          <p:nvPr userDrawn="1"/>
        </p:nvSpPr>
        <p:spPr>
          <a:xfrm>
            <a:off x="2853630" y="4919686"/>
            <a:ext cx="5913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>
                <a:srgbClr val="FF0000"/>
              </a:buClr>
              <a:buFontTx/>
              <a:buNone/>
            </a:pPr>
            <a:r>
              <a:rPr lang="en-US" sz="12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Copy</a:t>
            </a:r>
          </a:p>
        </p:txBody>
      </p:sp>
      <p:sp>
        <p:nvSpPr>
          <p:cNvPr id="33" name="Rectangle 13"/>
          <p:cNvSpPr txBox="1">
            <a:spLocks/>
          </p:cNvSpPr>
          <p:nvPr userDrawn="1"/>
        </p:nvSpPr>
        <p:spPr>
          <a:xfrm>
            <a:off x="2853630" y="5619453"/>
            <a:ext cx="59138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>
                <a:srgbClr val="FF0000"/>
              </a:buClr>
              <a:buFontTx/>
              <a:buNone/>
            </a:pPr>
            <a:r>
              <a:rPr lang="en-US" sz="12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Copy</a:t>
            </a:r>
          </a:p>
        </p:txBody>
      </p:sp>
      <p:cxnSp>
        <p:nvCxnSpPr>
          <p:cNvPr id="34" name="Straight Connector 33"/>
          <p:cNvCxnSpPr>
            <a:cxnSpLocks/>
          </p:cNvCxnSpPr>
          <p:nvPr userDrawn="1"/>
        </p:nvCxnSpPr>
        <p:spPr>
          <a:xfrm>
            <a:off x="2725294" y="2508220"/>
            <a:ext cx="6042186" cy="343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3"/>
          <p:cNvSpPr txBox="1">
            <a:spLocks/>
          </p:cNvSpPr>
          <p:nvPr userDrawn="1"/>
        </p:nvSpPr>
        <p:spPr>
          <a:xfrm>
            <a:off x="2853631" y="2082692"/>
            <a:ext cx="591384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Clr>
                <a:srgbClr val="FF0000"/>
              </a:buClr>
              <a:buFontTx/>
              <a:buNone/>
            </a:pPr>
            <a:r>
              <a:rPr lang="en-US" sz="12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Copy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6F7BED1-29FE-2B49-A351-4BAC9512B60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4" y="6373691"/>
            <a:ext cx="733457" cy="35794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A0303ED-067D-48AE-AA61-AC5BD2FCEC4A}"/>
              </a:ext>
            </a:extLst>
          </p:cNvPr>
          <p:cNvSpPr txBox="1"/>
          <p:nvPr userDrawn="1"/>
        </p:nvSpPr>
        <p:spPr>
          <a:xfrm>
            <a:off x="8465635" y="6484093"/>
            <a:ext cx="210426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7E4A30-E865-4D48-A39D-2374DBAF8237}"/>
              </a:ext>
            </a:extLst>
          </p:cNvPr>
          <p:cNvSpPr txBox="1"/>
          <p:nvPr userDrawn="1"/>
        </p:nvSpPr>
        <p:spPr>
          <a:xfrm>
            <a:off x="8304341" y="6484093"/>
            <a:ext cx="34993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1DA9FA2-D420-4D1F-98F5-F45F173A5F75}" type="slidenum">
              <a:rPr lang="en-US" sz="8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17209"/>
            <a:ext cx="8138830" cy="56272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82291" y="6465184"/>
            <a:ext cx="7685190" cy="239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81581" y="6481310"/>
            <a:ext cx="1873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Confidential –</a:t>
            </a:r>
            <a:r>
              <a:rPr lang="en-US" sz="8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Internal Use Only</a:t>
            </a:r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 |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84199" y="878540"/>
            <a:ext cx="8183281" cy="896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28650" y="1058722"/>
            <a:ext cx="8138830" cy="5204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36" name="McK DirArrow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2737073" y="3490112"/>
            <a:ext cx="4262017" cy="698753"/>
          </a:xfrm>
          <a:prstGeom prst="triangle">
            <a:avLst>
              <a:gd name="adj" fmla="val 5022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500" dirty="0"/>
          </a:p>
        </p:txBody>
      </p:sp>
      <p:sp>
        <p:nvSpPr>
          <p:cNvPr id="38" name="Rectangle 4"/>
          <p:cNvSpPr txBox="1"/>
          <p:nvPr userDrawn="1"/>
        </p:nvSpPr>
        <p:spPr>
          <a:xfrm>
            <a:off x="584199" y="1698228"/>
            <a:ext cx="3872255" cy="463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716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895350">
              <a:buClr>
                <a:srgbClr val="BB0000"/>
              </a:buClr>
              <a:defRPr sz="1000" b="1">
                <a:solidFill>
                  <a:srgbClr val="000000"/>
                </a:solidFill>
              </a:defRPr>
            </a:lvl1pPr>
          </a:lstStyle>
          <a:p>
            <a:endParaRPr lang="en-US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646609" y="1784846"/>
            <a:ext cx="3809846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Headline</a:t>
            </a:r>
          </a:p>
          <a:p>
            <a:endParaRPr lang="en-US" sz="1300" b="0" i="0" dirty="0">
              <a:solidFill>
                <a:schemeClr val="bg2"/>
              </a:solidFill>
              <a:latin typeface="Arial Narrow" panose="020B0604020202020204" pitchFamily="34" charset="0"/>
              <a:ea typeface="Calibri" charset="0"/>
              <a:cs typeface="Arial Narrow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10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1</a:t>
            </a:r>
            <a:r>
              <a:rPr lang="en-US" sz="11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.   Item</a:t>
            </a:r>
          </a:p>
          <a:p>
            <a:pPr marL="457200" lvl="1" indent="0">
              <a:spcAft>
                <a:spcPts val="400"/>
              </a:spcAft>
              <a:buFontTx/>
              <a:buNone/>
            </a:pPr>
            <a:r>
              <a:rPr lang="en-US" sz="11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 Copy</a:t>
            </a:r>
          </a:p>
          <a:p>
            <a:pPr>
              <a:spcAft>
                <a:spcPts val="400"/>
              </a:spcAft>
            </a:pPr>
            <a:endParaRPr lang="en-US" sz="1100" b="0" i="0" dirty="0">
              <a:solidFill>
                <a:schemeClr val="bg2"/>
              </a:solidFill>
              <a:latin typeface="Arial Narrow" panose="020B0604020202020204" pitchFamily="34" charset="0"/>
              <a:ea typeface="Arial" charset="0"/>
              <a:cs typeface="Arial Narrow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11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2.   Item</a:t>
            </a:r>
          </a:p>
          <a:p>
            <a:pPr marL="457200" lvl="1" indent="0">
              <a:spcAft>
                <a:spcPts val="400"/>
              </a:spcAft>
              <a:buFontTx/>
              <a:buNone/>
            </a:pPr>
            <a:r>
              <a:rPr lang="en-US" sz="11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  Copy</a:t>
            </a:r>
          </a:p>
          <a:p>
            <a:pPr marL="457200" lvl="1" indent="0">
              <a:spcAft>
                <a:spcPts val="400"/>
              </a:spcAft>
              <a:buFontTx/>
              <a:buNone/>
            </a:pPr>
            <a:r>
              <a:rPr lang="en-US" sz="11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  Copy. </a:t>
            </a:r>
          </a:p>
          <a:p>
            <a:pPr>
              <a:spcAft>
                <a:spcPts val="400"/>
              </a:spcAft>
            </a:pPr>
            <a:endParaRPr lang="en-US" sz="1100" b="0" i="0" dirty="0">
              <a:solidFill>
                <a:schemeClr val="bg2"/>
              </a:solidFill>
              <a:latin typeface="Arial Narrow" panose="020B0604020202020204" pitchFamily="34" charset="0"/>
              <a:ea typeface="Arial" charset="0"/>
              <a:cs typeface="Arial Narrow" panose="020B0604020202020204" pitchFamily="34" charset="0"/>
            </a:endParaRPr>
          </a:p>
          <a:p>
            <a:pPr marL="228600" indent="-228600">
              <a:spcAft>
                <a:spcPts val="400"/>
              </a:spcAft>
              <a:buAutoNum type="arabicPeriod" startAt="3"/>
            </a:pPr>
            <a:r>
              <a:rPr lang="en-US" sz="11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Item</a:t>
            </a:r>
          </a:p>
          <a:p>
            <a:pPr marL="457200" lvl="1" indent="0">
              <a:spcAft>
                <a:spcPts val="400"/>
              </a:spcAft>
              <a:buFontTx/>
              <a:buNone/>
            </a:pPr>
            <a:r>
              <a:rPr lang="en-US" sz="11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Copy</a:t>
            </a:r>
          </a:p>
          <a:p>
            <a:pPr marL="457200" lvl="1" indent="0">
              <a:spcAft>
                <a:spcPts val="400"/>
              </a:spcAft>
              <a:buFontTx/>
              <a:buNone/>
            </a:pPr>
            <a:r>
              <a:rPr lang="en-US" sz="11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Copy</a:t>
            </a:r>
          </a:p>
          <a:p>
            <a:pPr>
              <a:spcAft>
                <a:spcPts val="400"/>
              </a:spcAft>
            </a:pPr>
            <a:endParaRPr lang="en-US" sz="1100" b="0" i="0" dirty="0">
              <a:solidFill>
                <a:schemeClr val="bg2"/>
              </a:solidFill>
              <a:latin typeface="Arial Narrow" panose="020B0604020202020204" pitchFamily="34" charset="0"/>
              <a:ea typeface="Arial" charset="0"/>
              <a:cs typeface="Arial Narrow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11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4.   Item</a:t>
            </a:r>
          </a:p>
          <a:p>
            <a:pPr marL="457200" lvl="1" indent="0">
              <a:spcAft>
                <a:spcPts val="400"/>
              </a:spcAft>
              <a:buFontTx/>
              <a:buNone/>
            </a:pPr>
            <a:r>
              <a:rPr lang="en-US" sz="11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Copy</a:t>
            </a:r>
          </a:p>
          <a:p>
            <a:pPr marL="457200" lvl="1" indent="0">
              <a:spcAft>
                <a:spcPts val="400"/>
              </a:spcAft>
              <a:buFontTx/>
              <a:buNone/>
            </a:pPr>
            <a:r>
              <a:rPr lang="en-US" sz="11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Copy</a:t>
            </a:r>
          </a:p>
          <a:p>
            <a:pPr marL="742950" lvl="1" indent="-285750">
              <a:spcAft>
                <a:spcPts val="400"/>
              </a:spcAft>
              <a:buFont typeface="Arial"/>
              <a:buChar char="•"/>
            </a:pPr>
            <a:endParaRPr lang="en-US" sz="1100" b="0" i="0" dirty="0">
              <a:solidFill>
                <a:schemeClr val="bg2"/>
              </a:solidFill>
              <a:latin typeface="Arial Narrow" panose="020B0604020202020204" pitchFamily="34" charset="0"/>
              <a:ea typeface="Arial" charset="0"/>
              <a:cs typeface="Arial Narrow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11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5.   Item</a:t>
            </a:r>
          </a:p>
          <a:p>
            <a:pPr marL="457200" lvl="1" indent="0">
              <a:spcAft>
                <a:spcPts val="400"/>
              </a:spcAft>
              <a:buFontTx/>
              <a:buNone/>
            </a:pPr>
            <a:r>
              <a:rPr lang="en-US" sz="1100" b="0" i="0" dirty="0">
                <a:solidFill>
                  <a:schemeClr val="bg2"/>
                </a:solidFill>
                <a:latin typeface="Arial Narrow" panose="020B0604020202020204" pitchFamily="34" charset="0"/>
                <a:ea typeface="Arial" charset="0"/>
                <a:cs typeface="Arial Narrow" panose="020B0604020202020204" pitchFamily="34" charset="0"/>
              </a:rPr>
              <a:t>Copy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1"/>
          </p:nvPr>
        </p:nvSpPr>
        <p:spPr>
          <a:xfrm>
            <a:off x="5472953" y="1694778"/>
            <a:ext cx="3294527" cy="47945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1600" b="1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AC3318-C0C1-8047-8C6D-977356F17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4" y="6373691"/>
            <a:ext cx="733457" cy="3579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499F9B-3194-4934-82EC-77C63B335BE2}"/>
              </a:ext>
            </a:extLst>
          </p:cNvPr>
          <p:cNvSpPr txBox="1"/>
          <p:nvPr userDrawn="1"/>
        </p:nvSpPr>
        <p:spPr>
          <a:xfrm>
            <a:off x="8465635" y="6484093"/>
            <a:ext cx="210426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6FE01C-0A7E-4129-939B-1721770C0D19}"/>
              </a:ext>
            </a:extLst>
          </p:cNvPr>
          <p:cNvSpPr txBox="1"/>
          <p:nvPr userDrawn="1"/>
        </p:nvSpPr>
        <p:spPr>
          <a:xfrm>
            <a:off x="8304341" y="6484093"/>
            <a:ext cx="34993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1DA9FA2-D420-4D1F-98F5-F45F173A5F75}" type="slidenum">
              <a:rPr lang="en-US" sz="8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this slide for Ohio bullet help.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AC35-3930-AA4E-B9BD-6D76049E5A29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1" y="2732741"/>
            <a:ext cx="659653" cy="74050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205318" y="2164976"/>
            <a:ext cx="66694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If you cannot add Ohio as a bullet, follow these steps: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2"/>
                </a:solidFill>
              </a:rPr>
              <a:t>Copy the Ohio icon on the left to your desktop.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2"/>
                </a:solidFill>
              </a:rPr>
              <a:t>In </a:t>
            </a:r>
            <a:r>
              <a:rPr lang="en-US" sz="1400" dirty="0" err="1">
                <a:solidFill>
                  <a:schemeClr val="bg2"/>
                </a:solidFill>
              </a:rPr>
              <a:t>powerpoint</a:t>
            </a:r>
            <a:r>
              <a:rPr lang="en-US" sz="1400" baseline="0" dirty="0">
                <a:solidFill>
                  <a:schemeClr val="bg2"/>
                </a:solidFill>
              </a:rPr>
              <a:t> a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ccess the </a:t>
            </a:r>
            <a:r>
              <a:rPr lang="en-US" sz="1400" b="1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 tab of the </a:t>
            </a:r>
            <a:r>
              <a:rPr lang="en-US" sz="1400" b="1" i="0" u="sng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Ribbon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 -- within the </a:t>
            </a:r>
            <a:r>
              <a:rPr lang="en-US" sz="1400" b="1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Paragraph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 group, click the arrow beside the </a:t>
            </a:r>
            <a:r>
              <a:rPr lang="en-US" sz="1400" b="1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Bullets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 button. This brings up the Bullets gallery.</a:t>
            </a:r>
            <a:r>
              <a:rPr lang="en-US" sz="1400" b="0" i="0" kern="1200" baseline="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Within this gallery, choose the</a:t>
            </a:r>
            <a:r>
              <a:rPr lang="en-US" sz="1400" b="1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 Bullets and Numbering</a:t>
            </a:r>
            <a:r>
              <a:rPr lang="en-US" sz="14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 option at the bottom of the</a:t>
            </a:r>
            <a:r>
              <a:rPr lang="en-US" sz="1400" b="0" i="0" kern="1200" baseline="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window.</a:t>
            </a:r>
          </a:p>
          <a:p>
            <a:pPr marL="342900" indent="-342900">
              <a:buAutoNum type="arabicParenR"/>
            </a:pPr>
            <a:r>
              <a:rPr lang="en-US" sz="1400" b="0" i="0" kern="1200" baseline="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400" b="1" i="0" kern="1200" baseline="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</a:p>
          <a:p>
            <a:pPr marL="342900" indent="-342900">
              <a:buAutoNum type="arabicParenR"/>
            </a:pPr>
            <a:r>
              <a:rPr lang="en-US" sz="1400" b="0" i="0" kern="1200" baseline="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Select the Ohio image from your desktop.</a:t>
            </a:r>
            <a:endParaRPr lang="en-US" sz="14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9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0184" y="6470712"/>
            <a:ext cx="404619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4B4D4E"/>
                </a:solidFill>
              </a:defRPr>
            </a:lvl1pPr>
          </a:lstStyle>
          <a:p>
            <a:fld id="{D1A5AC35-3930-AA4E-B9BD-6D76049E5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8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2" r:id="rId2"/>
    <p:sldLayoutId id="2147483663" r:id="rId3"/>
    <p:sldLayoutId id="2147483672" r:id="rId4"/>
    <p:sldLayoutId id="2147483677" r:id="rId5"/>
    <p:sldLayoutId id="2147483678" r:id="rId6"/>
    <p:sldLayoutId id="214748368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53" y="-226831"/>
            <a:ext cx="7886700" cy="2852737"/>
          </a:xfrm>
        </p:spPr>
        <p:txBody>
          <a:bodyPr/>
          <a:lstStyle/>
          <a:p>
            <a:pPr algn="ctr"/>
            <a:r>
              <a:rPr lang="en-US" sz="4000" dirty="0"/>
              <a:t>Annual Study in Ethics for the Directors and Officers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algn="ctr"/>
            <a:r>
              <a:rPr lang="en-US" dirty="0"/>
              <a:t>Claudia S. </a:t>
            </a:r>
            <a:r>
              <a:rPr lang="en-US"/>
              <a:t>Herrington </a:t>
            </a:r>
            <a:r>
              <a:rPr lang="en-US" dirty="0"/>
              <a:t>Esq., CCEP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628651" y="5618100"/>
            <a:ext cx="8138830" cy="520418"/>
          </a:xfrm>
        </p:spPr>
        <p:txBody>
          <a:bodyPr/>
          <a:lstStyle/>
          <a:p>
            <a:r>
              <a:rPr lang="en-US" dirty="0"/>
              <a:t>September 30</a:t>
            </a:r>
            <a:r>
              <a:rPr lang="en-US" dirty="0">
                <a:solidFill>
                  <a:schemeClr val="bg2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97987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55AB-C062-DD4A-BAF2-337237A4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00" dirty="0"/>
              <a:t>Corporate Gift Giving (cont’d) – Permissible Gift Giving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81570-C919-6B4D-A924-48BA6EA7E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96" y="976987"/>
            <a:ext cx="4763204" cy="33918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Small gift or token of esteem or gratitude</a:t>
            </a:r>
          </a:p>
          <a:p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Relevant connection to or made in Ohio</a:t>
            </a:r>
          </a:p>
          <a:p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Give openly and transparently</a:t>
            </a:r>
          </a:p>
          <a:p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Properly recorded in giver’s books</a:t>
            </a:r>
          </a:p>
          <a:p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only to reflect esteem or gratitude</a:t>
            </a:r>
          </a:p>
          <a:p>
            <a:endParaRPr lang="en-US" sz="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Permitted under local law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685BF-61B2-A048-BC9F-A7A815767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92" y="4368800"/>
            <a:ext cx="2436398" cy="1918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4D8F96-A3D9-C049-B316-065A3F35C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132" y="4114892"/>
            <a:ext cx="1631564" cy="217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28147E-7BF6-2242-ADCB-934CDDFBB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603" y="1224221"/>
            <a:ext cx="2709980" cy="2407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1C68FD-1D8B-334C-828E-BD81ADDE6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142" y="3805010"/>
            <a:ext cx="3156902" cy="22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3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FBF0-CE0C-FF40-9B42-3AA05914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Corporate Gift Giving (cont’d) – Permissible Amounts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517C0-DDD4-DD42-81CD-4CDD1625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5887"/>
            <a:ext cx="4387850" cy="21726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$25 = Consultants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&lt;$35 = No prior approval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$35 – $100 = Supervisor approval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$100 – $200 = Leadership Team approval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&gt;$200 = President and CIO approval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BDC7F7-4A93-754F-B886-1197D1CC71F3}"/>
              </a:ext>
            </a:extLst>
          </p:cNvPr>
          <p:cNvSpPr txBox="1">
            <a:spLocks/>
          </p:cNvSpPr>
          <p:nvPr/>
        </p:nvSpPr>
        <p:spPr>
          <a:xfrm>
            <a:off x="3744630" y="3731614"/>
            <a:ext cx="4827870" cy="2172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None/>
              <a:defRPr sz="16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 Yellow – DOC approval if to a Foreign National</a:t>
            </a:r>
          </a:p>
          <a:p>
            <a:r>
              <a:rPr lang="en-US" sz="2000" dirty="0"/>
              <a:t>All gifts &gt;$35 – Corporate Gift Giving Form</a:t>
            </a:r>
          </a:p>
          <a:p>
            <a:r>
              <a:rPr lang="en-US" sz="2000" dirty="0"/>
              <a:t>If Business Associate cannot accept a gift, </a:t>
            </a:r>
            <a:r>
              <a:rPr lang="en-US" sz="2000" i="1" dirty="0"/>
              <a:t>do not </a:t>
            </a:r>
            <a:r>
              <a:rPr lang="en-US" sz="2000" dirty="0"/>
              <a:t>offer it to his/her staff or family</a:t>
            </a:r>
          </a:p>
          <a:p>
            <a:r>
              <a:rPr lang="en-US" sz="2000" dirty="0"/>
              <a:t>Cannot circumvent or exceed the policy by paying for it yourself 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B32C1-2768-E443-A2F4-A7527797C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1273044"/>
            <a:ext cx="3275364" cy="2169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76A858-A4CC-1D4A-9FF1-89AE4F30E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426330"/>
            <a:ext cx="2682370" cy="26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2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4B66-CFFB-F940-9E6D-F3B19E51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Whistleblower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40A08-4D4C-1547-8370-964942E62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96" y="1040487"/>
            <a:ext cx="2312104" cy="14614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Retaliation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EF660-B41E-A24E-97E5-6A70C80FC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292" y="1611103"/>
            <a:ext cx="2533466" cy="152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057155-88F8-C342-B691-231100E1D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436738"/>
            <a:ext cx="2984962" cy="1627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CC3CEC-1A9C-FC47-B107-4DD8C5621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665" y="4063956"/>
            <a:ext cx="3823854" cy="21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22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E340-0A44-C649-8876-578A258D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Overview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6C1D4E-9BD3-3640-B21B-9F3C40A27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07468"/>
              </p:ext>
            </p:extLst>
          </p:nvPr>
        </p:nvGraphicFramePr>
        <p:xfrm>
          <a:off x="552450" y="1016000"/>
          <a:ext cx="8215032" cy="5192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3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6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246">
                <a:tc gridSpan="2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r>
                        <a:rPr lang="en-US" sz="1600" b="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</a:t>
                      </a:r>
                      <a:r>
                        <a:rPr lang="en-US" sz="1600" b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onflicts of Interest,</a:t>
                      </a:r>
                      <a:r>
                        <a:rPr lang="en-US" sz="1600" b="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Gifts, and Whistleblower</a:t>
                      </a:r>
                      <a:r>
                        <a:rPr lang="en-US" sz="1600" b="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Policies</a:t>
                      </a:r>
                      <a:endParaRPr lang="en-US" sz="1600" b="0" dirty="0">
                        <a:solidFill>
                          <a:srgbClr val="71737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65">
                <a:tc gridSpan="4">
                  <a:txBody>
                    <a:bodyPr/>
                    <a:lstStyle/>
                    <a:p>
                      <a:endParaRPr lang="en-US" sz="16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1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</a:t>
                      </a:r>
                      <a:r>
                        <a:rPr lang="en-US" sz="160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</a:t>
                      </a:r>
                      <a:r>
                        <a:rPr lang="en-US" sz="160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obbying Activities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865">
                <a:tc gridSpan="4"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6659"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</a:t>
                      </a:r>
                      <a:r>
                        <a:rPr lang="en-US" sz="160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</a:t>
                      </a:r>
                      <a:r>
                        <a:rPr lang="en-US" sz="160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eporting, Standards</a:t>
                      </a:r>
                      <a:r>
                        <a:rPr lang="en-US" sz="160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600" baseline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&amp;</a:t>
                      </a:r>
                      <a:r>
                        <a:rPr lang="en-US" sz="160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177">
                <a:tc gridSpan="4"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40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29995-BEF6-5C45-A9CB-98EBFDD0D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Lobbying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76235-63D0-8F47-80B2-F1368A09C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96" y="989687"/>
            <a:ext cx="8145884" cy="5157113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JobsOhio is an Executive Agency and a reportable entity.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an Executive Agency Lobbyist (EAL) purchases any gift or food/beverage for a JobsOhio reportable agent, the EAL must report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JobsOhio employs 2 EALs. If JobsOhio staff pays expenses for a legislator or reportable staff person, it must track and report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/>
              <a:t>Recordkeeping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 the employer of EAL, </a:t>
            </a:r>
            <a:r>
              <a:rPr lang="en-US" sz="2000" dirty="0" err="1"/>
              <a:t>JobsOhio</a:t>
            </a:r>
            <a:r>
              <a:rPr lang="en-US" sz="2000" dirty="0"/>
              <a:t> must report and keep a record of all expenditures on legislators and/or reportable staff persons.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EALs must separately keep a record of expenditures  and report for legislators and reportable staff persons.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JobsOhio</a:t>
            </a:r>
            <a:r>
              <a:rPr lang="en-US" sz="2000" dirty="0"/>
              <a:t> and the EALs file Activity &amp; Expenditure Reports 3 times per year with the Joint Legislative Executive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record of all expenditures must be retained for 2 calendar years after the expenditure was made.</a:t>
            </a:r>
          </a:p>
        </p:txBody>
      </p:sp>
    </p:spTree>
    <p:extLst>
      <p:ext uri="{BB962C8B-B14F-4D97-AF65-F5344CB8AC3E}">
        <p14:creationId xmlns:p14="http://schemas.microsoft.com/office/powerpoint/2010/main" val="383442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E340-0A44-C649-8876-578A258D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Overview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6C1D4E-9BD3-3640-B21B-9F3C40A27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09258"/>
              </p:ext>
            </p:extLst>
          </p:nvPr>
        </p:nvGraphicFramePr>
        <p:xfrm>
          <a:off x="552450" y="1016000"/>
          <a:ext cx="8215032" cy="5192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3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6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246">
                <a:tc gridSpan="2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r>
                        <a:rPr lang="en-US" sz="1600" b="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</a:t>
                      </a:r>
                      <a:r>
                        <a:rPr lang="en-US" sz="1600" b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onflicts of Interest,</a:t>
                      </a:r>
                      <a:r>
                        <a:rPr lang="en-US" sz="1600" b="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Gifts, and Whistleblower</a:t>
                      </a:r>
                      <a:r>
                        <a:rPr lang="en-US" sz="1600" b="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Policies</a:t>
                      </a:r>
                      <a:endParaRPr lang="en-US" sz="1600" b="0" dirty="0">
                        <a:solidFill>
                          <a:srgbClr val="71737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65">
                <a:tc gridSpan="4">
                  <a:txBody>
                    <a:bodyPr/>
                    <a:lstStyle/>
                    <a:p>
                      <a:endParaRPr lang="en-US" sz="16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1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</a:t>
                      </a:r>
                      <a:r>
                        <a:rPr lang="en-US" sz="160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</a:t>
                      </a:r>
                      <a:r>
                        <a:rPr lang="en-US" sz="160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obbying Activities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865">
                <a:tc gridSpan="4"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6659"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</a:t>
                      </a:r>
                      <a:r>
                        <a:rPr lang="en-US" sz="160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</a:t>
                      </a:r>
                      <a:r>
                        <a:rPr lang="en-US" sz="160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eporting, Standards</a:t>
                      </a:r>
                      <a:r>
                        <a:rPr lang="en-US" sz="160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600" baseline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&amp;</a:t>
                      </a:r>
                      <a:r>
                        <a:rPr lang="en-US" sz="160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177">
                <a:tc gridSpan="4"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235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E77F-EF31-A743-9786-D73F3BEC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A5BDF-1551-2E44-AF1C-407096BFF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6987"/>
            <a:ext cx="8145884" cy="2452013"/>
          </a:xfrm>
        </p:spPr>
        <p:txBody>
          <a:bodyPr>
            <a:normAutofit/>
          </a:bodyPr>
          <a:lstStyle/>
          <a:p>
            <a:r>
              <a:rPr lang="en-US" sz="2000" b="1" dirty="0"/>
              <a:t>IRS Form 990 Required Disclosure</a:t>
            </a:r>
          </a:p>
          <a:p>
            <a:endParaRPr lang="en-US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Family/business relationships between Board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Conflicts of Interest by Directors, Officers, and key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Acknowledgement of ethics, conflict of interest and whistleblower policies and corporate governance practices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5DE54-1C1F-9C46-B01F-8F13B812A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80" y="3565291"/>
            <a:ext cx="4005580" cy="240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61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73F9-FE8D-104D-B7F8-566E2BF0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Standards of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16190-D825-374B-8EA2-2F688FF38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3987"/>
            <a:ext cx="8145884" cy="47945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performing our duties for the Corporation, each member of the Board of Directors and all employees shall strive for the highest ethical conduct and fundamental honesty.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must:</a:t>
            </a:r>
          </a:p>
          <a:p>
            <a:pPr marL="1028700" lvl="1" indent="-342900"/>
            <a:r>
              <a:rPr lang="en-US" sz="2000" dirty="0"/>
              <a:t>perform our duties at all times in good faith,</a:t>
            </a:r>
          </a:p>
          <a:p>
            <a:pPr marL="1028700" lvl="1" indent="-342900"/>
            <a:r>
              <a:rPr lang="en-US" sz="2000" dirty="0"/>
              <a:t>in a manner we reasonably believe to be in the best interest of JobsOhio, or not opposed to,</a:t>
            </a:r>
          </a:p>
          <a:p>
            <a:pPr marL="1028700" lvl="1" indent="-342900"/>
            <a:r>
              <a:rPr lang="en-US" sz="2000" dirty="0"/>
              <a:t>with the care that an ordinarily prudent person in a like position would use under similar circumstances, and</a:t>
            </a:r>
          </a:p>
          <a:p>
            <a:pPr marL="1028700" lvl="1" indent="-342900"/>
            <a:r>
              <a:rPr lang="en-US" sz="2000" dirty="0"/>
              <a:t>Maintain the confidentiality of all information regarding the activities of JobsOhio and its customers, unless the disclosure of the information has been authorized.</a:t>
            </a:r>
          </a:p>
        </p:txBody>
      </p:sp>
    </p:spTree>
    <p:extLst>
      <p:ext uri="{BB962C8B-B14F-4D97-AF65-F5344CB8AC3E}">
        <p14:creationId xmlns:p14="http://schemas.microsoft.com/office/powerpoint/2010/main" val="1129589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C16D-C178-5949-A8B2-C38DDE0A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Standards of Conduct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6F3B8-5441-7C41-8681-F0F1B79A0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96" y="1103987"/>
            <a:ext cx="8145884" cy="5169813"/>
          </a:xfrm>
        </p:spPr>
        <p:txBody>
          <a:bodyPr>
            <a:normAutofit/>
          </a:bodyPr>
          <a:lstStyle/>
          <a:p>
            <a:r>
              <a:rPr lang="en-US" sz="2000" dirty="0"/>
              <a:t>We must not: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Deceive, defraud, or mislead JobsOhio board members, our associates, or those with whom JobsOhio has business or other relationships.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Misrepresent JobsOhio in any negotiations, dealings, contracts, or agreements.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Divulge or release any information of a confidential or proprietary nature relating to </a:t>
            </a:r>
            <a:r>
              <a:rPr lang="en-US" sz="2000" dirty="0" err="1"/>
              <a:t>JobsOhio’s</a:t>
            </a:r>
            <a:r>
              <a:rPr lang="en-US" sz="2000" dirty="0"/>
              <a:t> plans, mission, or operational activities without appropriate approval.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Obtain, or seek to obtain, a personal advantage or benefit due to relationships established by my position with JobsOhio or by any use of the JobsOhio name.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Withhold my best efforts to perform my duties to acceptable standards.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Engage in unethical business practices of any type.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Use JobsOhio property, financial resources, or services of JobsOhio personnel for my personal benefit.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Violate any applicable laws or ordinances.</a:t>
            </a:r>
          </a:p>
        </p:txBody>
      </p:sp>
    </p:spTree>
    <p:extLst>
      <p:ext uri="{BB962C8B-B14F-4D97-AF65-F5344CB8AC3E}">
        <p14:creationId xmlns:p14="http://schemas.microsoft.com/office/powerpoint/2010/main" val="83031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4FB9E-957E-714D-A455-1165C93B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Governance – Duties of the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4B407-C238-3743-902A-130CA7B68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96" y="1015087"/>
            <a:ext cx="8145884" cy="53222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Set the mission and direction for JobsOhio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Decision 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Oversight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Mentorship</a:t>
            </a:r>
          </a:p>
          <a:p>
            <a:endParaRPr lang="en-US" sz="800" dirty="0"/>
          </a:p>
          <a:p>
            <a:r>
              <a:rPr lang="en-US" sz="2000" b="1" i="1" dirty="0"/>
              <a:t>Duty of care</a:t>
            </a:r>
            <a:r>
              <a:rPr lang="en-US" sz="2000" dirty="0"/>
              <a:t> – Exercise the care an ordinarily prudent person in a like position would use under similar circumstances.</a:t>
            </a:r>
          </a:p>
          <a:p>
            <a:endParaRPr lang="en-US" sz="800" b="1" i="1" dirty="0"/>
          </a:p>
          <a:p>
            <a:r>
              <a:rPr lang="en-US" sz="2000" b="1" i="1" dirty="0"/>
              <a:t>Duty of loyalty</a:t>
            </a:r>
            <a:r>
              <a:rPr lang="en-US" sz="2000" dirty="0"/>
              <a:t> – Act in good faith, in a manner he/she reasonably believes to be in </a:t>
            </a:r>
            <a:r>
              <a:rPr lang="en-US" sz="2000" i="1" u="sng" dirty="0"/>
              <a:t>or not opposed</a:t>
            </a:r>
            <a:r>
              <a:rPr lang="en-US" sz="2000" u="sng" dirty="0"/>
              <a:t> to</a:t>
            </a:r>
            <a:r>
              <a:rPr lang="en-US" sz="2000" dirty="0"/>
              <a:t> the best interests of the corporation.</a:t>
            </a:r>
          </a:p>
          <a:p>
            <a:endParaRPr lang="en-US" sz="800" b="1" i="1" dirty="0"/>
          </a:p>
          <a:p>
            <a:r>
              <a:rPr lang="en-US" sz="2000" dirty="0"/>
              <a:t>When operating as a board, JobsOhio is 1</a:t>
            </a:r>
            <a:r>
              <a:rPr lang="en-US" sz="2000" baseline="30000" dirty="0"/>
              <a:t>st</a:t>
            </a:r>
            <a:r>
              <a:rPr lang="en-US" sz="2000" dirty="0"/>
              <a:t> loyalty.</a:t>
            </a:r>
          </a:p>
          <a:p>
            <a:r>
              <a:rPr lang="en-US" sz="2000" dirty="0"/>
              <a:t>Board must act as a whole. An individual director has no authority to take any action unless authorized by the Board.</a:t>
            </a:r>
          </a:p>
          <a:p>
            <a:r>
              <a:rPr lang="en-US" sz="2000" dirty="0"/>
              <a:t>Need a quorum at meetings.</a:t>
            </a:r>
          </a:p>
        </p:txBody>
      </p:sp>
    </p:spTree>
    <p:extLst>
      <p:ext uri="{BB962C8B-B14F-4D97-AF65-F5344CB8AC3E}">
        <p14:creationId xmlns:p14="http://schemas.microsoft.com/office/powerpoint/2010/main" val="350637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E340-0A44-C649-8876-578A258D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Overview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6C1D4E-9BD3-3640-B21B-9F3C40A27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201628"/>
              </p:ext>
            </p:extLst>
          </p:nvPr>
        </p:nvGraphicFramePr>
        <p:xfrm>
          <a:off x="552450" y="1016000"/>
          <a:ext cx="8215032" cy="5192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3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86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246">
                <a:tc gridSpan="2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r>
                        <a:rPr lang="en-US" sz="1600" b="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</a:t>
                      </a:r>
                      <a:r>
                        <a:rPr lang="en-US" sz="1600" b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onflicts of Interest,</a:t>
                      </a:r>
                      <a:r>
                        <a:rPr lang="en-US" sz="1600" b="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Gifts, and Whistleblower</a:t>
                      </a:r>
                      <a:r>
                        <a:rPr lang="en-US" sz="1600" b="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Policies</a:t>
                      </a:r>
                      <a:endParaRPr lang="en-US" sz="1600" b="0" dirty="0">
                        <a:solidFill>
                          <a:srgbClr val="71737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65">
                <a:tc gridSpan="4">
                  <a:txBody>
                    <a:bodyPr/>
                    <a:lstStyle/>
                    <a:p>
                      <a:endParaRPr lang="en-US" sz="16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1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</a:t>
                      </a:r>
                      <a:r>
                        <a:rPr lang="en-US" sz="160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</a:t>
                      </a:r>
                      <a:r>
                        <a:rPr lang="en-US" sz="160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obbying Activities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865">
                <a:tc gridSpan="4"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6659"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</a:t>
                      </a:r>
                      <a:r>
                        <a:rPr lang="en-US" sz="160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</a:t>
                      </a:r>
                      <a:r>
                        <a:rPr lang="en-US" sz="160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eporting, Standards</a:t>
                      </a:r>
                      <a:r>
                        <a:rPr lang="en-US" sz="1600" baseline="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Conduct &amp;</a:t>
                      </a:r>
                      <a:r>
                        <a:rPr lang="en-US" sz="1600" dirty="0">
                          <a:solidFill>
                            <a:srgbClr val="71737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Governance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177">
                <a:tc gridSpan="4"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125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03E0-7F01-B049-91D7-4C278094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Governance - Reliance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8BD28-2314-A745-908B-FE953A318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96" y="1003301"/>
            <a:ext cx="8145884" cy="5454082"/>
          </a:xfrm>
        </p:spPr>
        <p:txBody>
          <a:bodyPr>
            <a:normAutofit/>
          </a:bodyPr>
          <a:lstStyle/>
          <a:p>
            <a:r>
              <a:rPr lang="en-US" sz="2000" dirty="0"/>
              <a:t>State corporation law provides protection for a Directors’ reliance on –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Officers and employees of JobsOhio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Legal Counsel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Public Accountants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Consultants or other professionals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Committees of directors</a:t>
            </a:r>
          </a:p>
        </p:txBody>
      </p:sp>
    </p:spTree>
    <p:extLst>
      <p:ext uri="{BB962C8B-B14F-4D97-AF65-F5344CB8AC3E}">
        <p14:creationId xmlns:p14="http://schemas.microsoft.com/office/powerpoint/2010/main" val="571285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3CBA-09BC-434D-9CF3-1A499963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Governance - Duty of Management &amp;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E0857-289A-5345-B64A-F6B02F1FF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96" y="1028701"/>
            <a:ext cx="8145884" cy="542868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input to help the board give direction.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Execute direction given by the Board through the appropriate use of authority and observing set limits.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i="1" dirty="0"/>
              <a:t>Duty of care</a:t>
            </a:r>
            <a:r>
              <a:rPr lang="en-US" sz="2000" dirty="0"/>
              <a:t> – Exercise the care an ordinarily prudent person in a like position would use under similar circumstances.</a:t>
            </a:r>
          </a:p>
          <a:p>
            <a:endParaRPr lang="en-US" sz="2000" b="1" i="1" dirty="0"/>
          </a:p>
          <a:p>
            <a:r>
              <a:rPr lang="en-US" sz="2000" b="1" i="1" dirty="0"/>
              <a:t>Duty of loyalty</a:t>
            </a:r>
            <a:r>
              <a:rPr lang="en-US" sz="2000" dirty="0"/>
              <a:t> – Act in good faith, in a manner he/she reasonably believes to be </a:t>
            </a:r>
            <a:r>
              <a:rPr lang="en-US" sz="2000" i="1" dirty="0"/>
              <a:t>in the best interest</a:t>
            </a:r>
            <a:r>
              <a:rPr lang="en-US" sz="2000" dirty="0"/>
              <a:t> of the corporation. </a:t>
            </a:r>
            <a:r>
              <a:rPr lang="en-US" sz="2000" i="1" dirty="0"/>
              <a:t>[higher duty than that of directors]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265569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F9C3463-956A-504F-9BE8-9BAB036EB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7600" y="1189228"/>
            <a:ext cx="2157222" cy="2157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8D9E36-376A-CC4A-864A-62919970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Governance</a:t>
            </a:r>
            <a:r>
              <a:rPr lang="en-US" dirty="0"/>
              <a:t>	</a:t>
            </a:r>
            <a:r>
              <a:rPr lang="en-US" sz="2600" dirty="0"/>
              <a:t>- Integrity &amp; Ethics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AAF6C-3D38-F14E-9B7E-1EBE245A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9218"/>
            <a:ext cx="5200650" cy="231978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JobsOhio Board of Directors promotes a culture of integrity and ethics</a:t>
            </a:r>
          </a:p>
          <a:p>
            <a:pPr marL="1028700" lvl="1" indent="-342900"/>
            <a:r>
              <a:rPr lang="en-US" sz="2000" dirty="0"/>
              <a:t>Accountability</a:t>
            </a:r>
          </a:p>
          <a:p>
            <a:pPr marL="1028700" lvl="1" indent="-342900"/>
            <a:r>
              <a:rPr lang="en-US" sz="2000" dirty="0"/>
              <a:t>Transparency</a:t>
            </a:r>
          </a:p>
          <a:p>
            <a:pPr marL="1028700" lvl="1" indent="-342900"/>
            <a:r>
              <a:rPr lang="en-US" sz="2000" dirty="0"/>
              <a:t>Responsible business practices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D0EE6C-5C49-344A-9077-61DCCB0B6492}"/>
              </a:ext>
            </a:extLst>
          </p:cNvPr>
          <p:cNvSpPr txBox="1">
            <a:spLocks/>
          </p:cNvSpPr>
          <p:nvPr/>
        </p:nvSpPr>
        <p:spPr>
          <a:xfrm>
            <a:off x="628650" y="3860801"/>
            <a:ext cx="556895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None/>
              <a:defRPr sz="16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AF66EE-2892-DE4F-98B3-456745585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583" y="2832099"/>
            <a:ext cx="2650617" cy="34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56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82B76D-AC8D-3D4A-803B-A0E23EA9D859}"/>
              </a:ext>
            </a:extLst>
          </p:cNvPr>
          <p:cNvSpPr txBox="1"/>
          <p:nvPr/>
        </p:nvSpPr>
        <p:spPr>
          <a:xfrm>
            <a:off x="495300" y="2900690"/>
            <a:ext cx="817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717375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6773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13E619-51A3-E54A-B130-BE028637A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027" y="2820901"/>
            <a:ext cx="2965622" cy="2798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2BEBC3-8516-9B4C-B3C5-74CABF2B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What is a Financial Interest?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E69D-711E-4041-974E-5104582B3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96" y="965201"/>
            <a:ext cx="8145884" cy="53524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dirty="0"/>
              <a:t>A financial ownership interest or investment interest between you or your family and any person or entity, such as: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An equity interest in a non-publicly traded entity;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An equity interest of 1% or more of any publicly-traded company;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Remuneration of over $10,000 in the preceding year from an entity other than JobsOhio;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Income from intellectual property rights.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AB21A-8313-BF43-A225-EFCA94930395}"/>
              </a:ext>
            </a:extLst>
          </p:cNvPr>
          <p:cNvSpPr/>
          <p:nvPr/>
        </p:nvSpPr>
        <p:spPr>
          <a:xfrm>
            <a:off x="587022" y="5712220"/>
            <a:ext cx="8215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173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usually not your JO salary, pension, mutual funds, or bank account. </a:t>
            </a:r>
          </a:p>
        </p:txBody>
      </p:sp>
    </p:spTree>
    <p:extLst>
      <p:ext uri="{BB962C8B-B14F-4D97-AF65-F5344CB8AC3E}">
        <p14:creationId xmlns:p14="http://schemas.microsoft.com/office/powerpoint/2010/main" val="83854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1303-9AA3-614D-9C1A-08D72C4AD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What is a Fiduciary Interest?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836A-14C3-1243-A0F6-D9471443E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96" y="1140197"/>
            <a:ext cx="8145884" cy="479459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kern="0" dirty="0">
                <a:cs typeface="Calibri"/>
              </a:rPr>
              <a:t>An obligation to act in the best interests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kern="0" dirty="0">
                <a:cs typeface="Calibri"/>
              </a:rPr>
              <a:t>(financial success) of another, such as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kern="0" dirty="0">
                <a:cs typeface="Calibri"/>
              </a:rPr>
              <a:t>membership on a Board or management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kern="0" dirty="0">
                <a:cs typeface="Calibri"/>
              </a:rPr>
              <a:t>role in a company.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kern="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kern="0" dirty="0">
                <a:cs typeface="Calibri"/>
              </a:rPr>
              <a:t>Family = spouse or domestic partner, dependent children or other individuals claimed as dependents for tax purposes.</a:t>
            </a:r>
            <a:endParaRPr lang="en-US" sz="2000" strike="sngStrike" kern="0" dirty="0">
              <a:cs typeface="Calibri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28885-0650-1C40-AC52-B6A37920B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1065823"/>
            <a:ext cx="2679700" cy="17339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53451F-3D5C-CC45-9A46-16A673C9B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5" y="3845746"/>
            <a:ext cx="3250874" cy="2163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70C769-E65F-1A49-AE8B-942E9B9FA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637" y="3611488"/>
            <a:ext cx="3314722" cy="2210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729F89-4FC4-FC48-8DAC-4407B288B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025" y="3920120"/>
            <a:ext cx="2014672" cy="20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6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7159-3C21-C448-8E7A-A3F35C9F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Potential Conflicts of Interest -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2BE81-DAFA-D549-B793-24E0473CB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96" y="1129387"/>
            <a:ext cx="8145884" cy="4794595"/>
          </a:xfrm>
        </p:spPr>
        <p:txBody>
          <a:bodyPr/>
          <a:lstStyle/>
          <a:p>
            <a:r>
              <a:rPr lang="en-US" sz="2000" b="1" dirty="0"/>
              <a:t>Financial Disclosure Statement (FDS)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 R.C. 187.03(B)(2): Directors and employees with significant administrative, supervisory, contracting, or investment authority must file.</a:t>
            </a:r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FDS due to the Ohio Ethics Commission usually on/before April 15</a:t>
            </a:r>
            <a:r>
              <a:rPr lang="en-US" sz="2000" baseline="30000" dirty="0"/>
              <a:t>th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There are 55 current and former Directors and employees that must file.</a:t>
            </a:r>
          </a:p>
          <a:p>
            <a:endParaRPr lang="en-US" sz="12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4AE39-0468-5940-881B-457AE0EA4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542115"/>
            <a:ext cx="7872830" cy="12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5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3CFB-CDE4-B548-8C8B-C85657EF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Gifts – JobsOhio has </a:t>
            </a:r>
            <a:r>
              <a:rPr lang="en-US" sz="2600" dirty="0">
                <a:highlight>
                  <a:srgbClr val="FFFF00"/>
                </a:highlight>
              </a:rPr>
              <a:t>2 Policies 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E4BEC-DE2D-B34E-9CC9-294ADA534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47287"/>
            <a:ext cx="7900104" cy="1321713"/>
          </a:xfrm>
        </p:spPr>
        <p:txBody>
          <a:bodyPr>
            <a:normAutofit/>
          </a:bodyPr>
          <a:lstStyle/>
          <a:p>
            <a:pPr algn="ctr"/>
            <a:endParaRPr lang="en-US" sz="2000" dirty="0">
              <a:cs typeface="Calibri"/>
            </a:endParaRPr>
          </a:p>
          <a:p>
            <a:pPr algn="ctr"/>
            <a:r>
              <a:rPr lang="en-US" sz="2000" dirty="0">
                <a:cs typeface="Calibri"/>
              </a:rPr>
              <a:t>Employees must abide by the law just like any other private entity that is doing or seeking to do business with a public official.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D7535-6709-464F-BCE8-79060DD41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1254300"/>
            <a:ext cx="4394200" cy="29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9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BAEF-1324-9D45-B81F-B695B5CF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Gift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818D8-52FB-9D41-88DA-55C075FD4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96" y="1040487"/>
            <a:ext cx="4775904" cy="30108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Gift = </a:t>
            </a:r>
            <a:r>
              <a:rPr lang="en-US" sz="2000" i="1" dirty="0">
                <a:highlight>
                  <a:srgbClr val="FFFF00"/>
                </a:highlight>
              </a:rPr>
              <a:t>ANYTHING</a:t>
            </a:r>
            <a:r>
              <a:rPr lang="en-US" sz="2000" dirty="0">
                <a:highlight>
                  <a:srgbClr val="FFFF00"/>
                </a:highlight>
              </a:rPr>
              <a:t> of value that holds no expectation of receiving anything in return.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Applies to gifts received by/for JobsOhio Employees.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”Business Associate” = person/entity, other than JO colleagues, with whom the employee interacts on a professional basis.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DCA78-A977-3D4E-A179-596EB7E44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96" y="1040487"/>
            <a:ext cx="3483760" cy="1970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DBFC9-E369-AF45-BB67-3EFD5347F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00" y="4238495"/>
            <a:ext cx="3163200" cy="1709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BDD55-49D1-4440-A773-F5EBFD60C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636" y="3568050"/>
            <a:ext cx="2388820" cy="247729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5B0F93-E380-334F-BF2B-F69DB2B619DA}"/>
              </a:ext>
            </a:extLst>
          </p:cNvPr>
          <p:cNvSpPr txBox="1">
            <a:spLocks/>
          </p:cNvSpPr>
          <p:nvPr/>
        </p:nvSpPr>
        <p:spPr>
          <a:xfrm>
            <a:off x="3612978" y="4075478"/>
            <a:ext cx="3156122" cy="1818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None/>
              <a:defRPr sz="16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Employee may not solicit anything of value that could reasonably be expected to influence the employee in the performance of their duties.</a:t>
            </a:r>
          </a:p>
        </p:txBody>
      </p:sp>
    </p:spTree>
    <p:extLst>
      <p:ext uri="{BB962C8B-B14F-4D97-AF65-F5344CB8AC3E}">
        <p14:creationId xmlns:p14="http://schemas.microsoft.com/office/powerpoint/2010/main" val="246596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F11D-2649-9E48-B18D-A2360761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7209"/>
            <a:ext cx="8138830" cy="562721"/>
          </a:xfrm>
        </p:spPr>
        <p:txBody>
          <a:bodyPr>
            <a:normAutofit/>
          </a:bodyPr>
          <a:lstStyle/>
          <a:p>
            <a:r>
              <a:rPr lang="en-US" sz="2600" dirty="0"/>
              <a:t>Gift Policy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1D751-F325-024D-912D-F3500BF16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5887"/>
            <a:ext cx="7853080" cy="67401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Acceptance of gifts is generally prohibited </a:t>
            </a:r>
            <a:r>
              <a:rPr lang="en-US" sz="2000" i="1" dirty="0"/>
              <a:t>unless the following steps are taken: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A4690-143E-C043-BB26-968C75D1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47" y="1645974"/>
            <a:ext cx="3371660" cy="254045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61AABE-A6E5-EF4D-98FE-0A3B87619324}"/>
              </a:ext>
            </a:extLst>
          </p:cNvPr>
          <p:cNvSpPr txBox="1">
            <a:spLocks/>
          </p:cNvSpPr>
          <p:nvPr/>
        </p:nvSpPr>
        <p:spPr>
          <a:xfrm>
            <a:off x="3753897" y="1552048"/>
            <a:ext cx="4903393" cy="2540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None/>
              <a:defRPr sz="16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They are given without an express or implied understanding of obligation;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They do not violate law;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They do not place the employee in a compromising position; </a:t>
            </a:r>
            <a:r>
              <a:rPr lang="en-US" sz="2000" i="1" dirty="0"/>
              <a:t>and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/>
              <a:t>They are not of such a character to create the impression of favoritism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666286-1AE2-AE42-B9AB-582122CBB5CD}"/>
              </a:ext>
            </a:extLst>
          </p:cNvPr>
          <p:cNvSpPr txBox="1">
            <a:spLocks/>
          </p:cNvSpPr>
          <p:nvPr/>
        </p:nvSpPr>
        <p:spPr>
          <a:xfrm>
            <a:off x="882650" y="4417404"/>
            <a:ext cx="6813550" cy="18520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None/>
              <a:defRPr sz="16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cash or cash equivalent (exception = one gift card $35 or less)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Attempts to circumvent the gift policy may result in disciplinary 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Cannot accept a gift under the guise of a “purchase”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Understand the cumulative cost of the gift.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6754BF-347D-AB4B-99FE-A3C74FECC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880" y="4709662"/>
            <a:ext cx="1244600" cy="16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8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C4F5C4-6018-854B-A85B-1A1C261D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051" y="3628080"/>
            <a:ext cx="2773348" cy="1557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DFBC8-C141-714B-84F7-3DD6F224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Corporate Gift Giving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CC589-D73F-174D-B5D5-CCF7F7C87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96" y="1027788"/>
            <a:ext cx="7709604" cy="259387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Applies to gifts given by JobsOhio employees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Gift = </a:t>
            </a:r>
            <a:r>
              <a:rPr lang="en-US" sz="2000" i="1" dirty="0">
                <a:highlight>
                  <a:srgbClr val="FFFF00"/>
                </a:highlight>
              </a:rPr>
              <a:t>ANYTHING of value that holds no expectation of receiving anything in return. (e.g. travel expenses, tickets to sporting events, offers of future employment, better loan rate)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“Business Associate” = Same as in Gift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Promotion Items = 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Prohibitions: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9755B-ECFC-BD41-809A-E437460A3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" y="3739715"/>
            <a:ext cx="1520336" cy="1520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EDA791-24EE-A344-84AC-53236E47E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84" y="3702758"/>
            <a:ext cx="1528888" cy="11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561FDF-93E2-BA44-82A6-F29E75AF7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177" y="3715458"/>
            <a:ext cx="1387732" cy="1378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B5A74E-B0D0-2E43-87FD-3756D190F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251990" y="3420215"/>
            <a:ext cx="1449528" cy="185243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3ED027-4E81-BE44-9769-3180F19A8397}"/>
              </a:ext>
            </a:extLst>
          </p:cNvPr>
          <p:cNvSpPr txBox="1">
            <a:spLocks/>
          </p:cNvSpPr>
          <p:nvPr/>
        </p:nvSpPr>
        <p:spPr>
          <a:xfrm>
            <a:off x="697324" y="5548356"/>
            <a:ext cx="8070156" cy="8304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None/>
              <a:defRPr sz="16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With limited exception, </a:t>
            </a:r>
            <a:r>
              <a:rPr lang="en-US" sz="2000" b="1" dirty="0"/>
              <a:t>no</a:t>
            </a:r>
            <a:r>
              <a:rPr lang="en-US" sz="2000" dirty="0"/>
              <a:t> gifts to vendors/consultants</a:t>
            </a:r>
          </a:p>
        </p:txBody>
      </p:sp>
    </p:spTree>
    <p:extLst>
      <p:ext uri="{BB962C8B-B14F-4D97-AF65-F5344CB8AC3E}">
        <p14:creationId xmlns:p14="http://schemas.microsoft.com/office/powerpoint/2010/main" val="40503897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heme/theme1.xml><?xml version="1.0" encoding="utf-8"?>
<a:theme xmlns:a="http://schemas.openxmlformats.org/drawingml/2006/main" name="Theme1">
  <a:themeElements>
    <a:clrScheme name="JobsOhio Colors 2018">
      <a:dk1>
        <a:srgbClr val="E1261C"/>
      </a:dk1>
      <a:lt1>
        <a:srgbClr val="FFFFFF"/>
      </a:lt1>
      <a:dk2>
        <a:srgbClr val="326295"/>
      </a:dk2>
      <a:lt2>
        <a:srgbClr val="707374"/>
      </a:lt2>
      <a:accent1>
        <a:srgbClr val="00C0DE"/>
      </a:accent1>
      <a:accent2>
        <a:srgbClr val="A7A7A8"/>
      </a:accent2>
      <a:accent3>
        <a:srgbClr val="585377"/>
      </a:accent3>
      <a:accent4>
        <a:srgbClr val="862633"/>
      </a:accent4>
      <a:accent5>
        <a:srgbClr val="6CACE4"/>
      </a:accent5>
      <a:accent6>
        <a:srgbClr val="00AB8E"/>
      </a:accent6>
      <a:hlink>
        <a:srgbClr val="595478"/>
      </a:hlink>
      <a:folHlink>
        <a:srgbClr val="E1261C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20FD7B3-CA46-6543-B2D2-136B9431B6A7}" vid="{E12BF454-4D8C-6D43-9301-4DFAFDA792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1425</Words>
  <Application>Microsoft Macintosh PowerPoint</Application>
  <PresentationFormat>Letter Paper (8.5x11 in)</PresentationFormat>
  <Paragraphs>168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Georgia</vt:lpstr>
      <vt:lpstr>Wingdings</vt:lpstr>
      <vt:lpstr>Theme1</vt:lpstr>
      <vt:lpstr>Annual Study in Ethics for the Directors and Officers</vt:lpstr>
      <vt:lpstr>Overview</vt:lpstr>
      <vt:lpstr>What is a Financial Interest?</vt:lpstr>
      <vt:lpstr>What is a Fiduciary Interest?</vt:lpstr>
      <vt:lpstr>Potential Conflicts of Interest - Disclosure</vt:lpstr>
      <vt:lpstr>Gifts – JobsOhio has 2 Policies </vt:lpstr>
      <vt:lpstr>Gift Policy</vt:lpstr>
      <vt:lpstr>Gift Policy (cont’d)</vt:lpstr>
      <vt:lpstr>Corporate Gift Giving</vt:lpstr>
      <vt:lpstr>Corporate Gift Giving (cont’d) – Permissible Gift Giving</vt:lpstr>
      <vt:lpstr>Corporate Gift Giving (cont’d) – Permissible Amounts</vt:lpstr>
      <vt:lpstr>Whistleblower</vt:lpstr>
      <vt:lpstr>Overview</vt:lpstr>
      <vt:lpstr>Lobbying </vt:lpstr>
      <vt:lpstr>Overview</vt:lpstr>
      <vt:lpstr>Reporting</vt:lpstr>
      <vt:lpstr>Standards of Conduct</vt:lpstr>
      <vt:lpstr>Standards of Conduct (cont’d)</vt:lpstr>
      <vt:lpstr>Governance – Duties of the Directors</vt:lpstr>
      <vt:lpstr>Governance - Reliance</vt:lpstr>
      <vt:lpstr>Governance - Duty of Management &amp; Employees</vt:lpstr>
      <vt:lpstr>Governance - Integrity &amp; Ethics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Renae Scott</dc:creator>
  <cp:lastModifiedBy>Claudia Herrington</cp:lastModifiedBy>
  <cp:revision>85</cp:revision>
  <cp:lastPrinted>2019-09-27T15:41:04Z</cp:lastPrinted>
  <dcterms:created xsi:type="dcterms:W3CDTF">2017-10-15T13:00:20Z</dcterms:created>
  <dcterms:modified xsi:type="dcterms:W3CDTF">2020-05-15T17:37:29Z</dcterms:modified>
</cp:coreProperties>
</file>